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86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72BF4-F2B2-4B88-8AB2-C7CA204456B1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216B-4E26-4C6E-AA98-443E8FFD3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D216B-4E26-4C6E-AA98-443E8FFD38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 smtClean="0">
                <a:latin typeface="Bell MT" pitchFamily="18" charset="0"/>
              </a:rPr>
              <a:t>histrionică</a:t>
            </a:r>
            <a:r>
              <a:rPr lang="en-US" b="1" dirty="0">
                <a:latin typeface="Bell MT" pitchFamily="18" charset="0"/>
              </a:rPr>
              <a:t>, </a:t>
            </a:r>
            <a:r>
              <a:rPr lang="en-US" b="1" dirty="0" err="1">
                <a:latin typeface="Bell MT" pitchFamily="18" charset="0"/>
              </a:rPr>
              <a:t>psihopatologia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antropologic-culturală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şi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metafora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teatrului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/>
          <a:p>
            <a:r>
              <a:rPr lang="en-US" dirty="0">
                <a:latin typeface="Bell MT" pitchFamily="18" charset="0"/>
              </a:rPr>
              <a:t>M. </a:t>
            </a:r>
            <a:r>
              <a:rPr lang="en-US" dirty="0" err="1">
                <a:latin typeface="Bell MT" pitchFamily="18" charset="0"/>
              </a:rPr>
              <a:t>Lăzărescu</a:t>
            </a:r>
            <a:endParaRPr lang="en-US" dirty="0">
              <a:latin typeface="Bell MT" pitchFamily="18" charset="0"/>
            </a:endParaRP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Sighişoara</a:t>
            </a:r>
            <a:r>
              <a:rPr lang="en-US" dirty="0">
                <a:latin typeface="Bell MT" pitchFamily="18" charset="0"/>
              </a:rPr>
              <a:t>, Mai, 2023 </a:t>
            </a:r>
          </a:p>
          <a:p>
            <a:r>
              <a:rPr lang="en-US" dirty="0" err="1">
                <a:latin typeface="Bell MT" pitchFamily="18" charset="0"/>
              </a:rPr>
              <a:t>Redactat</a:t>
            </a:r>
            <a:r>
              <a:rPr lang="en-US" dirty="0">
                <a:latin typeface="Bell MT" pitchFamily="18" charset="0"/>
              </a:rPr>
              <a:t> de: dr. </a:t>
            </a:r>
            <a:r>
              <a:rPr lang="en-US" dirty="0" err="1">
                <a:latin typeface="Bell MT" pitchFamily="18" charset="0"/>
              </a:rPr>
              <a:t>Goldi</a:t>
            </a:r>
            <a:r>
              <a:rPr lang="ro-RO" dirty="0">
                <a:latin typeface="Bell MT" pitchFamily="18" charset="0"/>
              </a:rPr>
              <a:t>ș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Anca</a:t>
            </a:r>
            <a:r>
              <a:rPr lang="en-US" dirty="0">
                <a:latin typeface="Bell MT" pitchFamily="18" charset="0"/>
              </a:rPr>
              <a:t>                                                                              </a:t>
            </a:r>
          </a:p>
          <a:p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7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b="1" dirty="0" err="1">
                <a:latin typeface="Bell MT" pitchFamily="18" charset="0"/>
              </a:rPr>
              <a:t>Szondi</a:t>
            </a:r>
            <a:r>
              <a:rPr lang="en-US" sz="2400" dirty="0">
                <a:latin typeface="Bell MT" pitchFamily="18" charset="0"/>
              </a:rPr>
              <a:t> (1935) </a:t>
            </a:r>
            <a:r>
              <a:rPr lang="en-US" sz="2400" dirty="0" err="1">
                <a:latin typeface="Bell MT" pitchFamily="18" charset="0"/>
              </a:rPr>
              <a:t>postula</a:t>
            </a:r>
            <a:r>
              <a:rPr lang="en-US" sz="2400" dirty="0">
                <a:latin typeface="Bell MT" pitchFamily="18" charset="0"/>
              </a:rPr>
              <a:t> o </a:t>
            </a:r>
            <a:r>
              <a:rPr lang="en-US" sz="2400" dirty="0" err="1">
                <a:latin typeface="Bell MT" pitchFamily="18" charset="0"/>
              </a:rPr>
              <a:t>serie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b="1" dirty="0" err="1">
                <a:latin typeface="Bell MT" pitchFamily="18" charset="0"/>
              </a:rPr>
              <a:t>dimensiuni</a:t>
            </a:r>
            <a:r>
              <a:rPr lang="en-US" sz="2400" b="1" dirty="0">
                <a:latin typeface="Bell MT" pitchFamily="18" charset="0"/>
              </a:rPr>
              <a:t> </a:t>
            </a:r>
            <a:r>
              <a:rPr lang="en-US" sz="2400" b="1" dirty="0" err="1">
                <a:latin typeface="Bell MT" pitchFamily="18" charset="0"/>
              </a:rPr>
              <a:t>psiho-culturale</a:t>
            </a:r>
            <a:r>
              <a:rPr lang="en-US" sz="2400" b="1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s-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tansmite</a:t>
            </a:r>
            <a:r>
              <a:rPr lang="en-US" sz="2400" dirty="0">
                <a:latin typeface="Bell MT" pitchFamily="18" charset="0"/>
              </a:rPr>
              <a:t> genetic, marc</a:t>
            </a:r>
            <a:r>
              <a:rPr lang="ro-RO" sz="2400" dirty="0">
                <a:latin typeface="Bell MT" pitchFamily="18" charset="0"/>
              </a:rPr>
              <a:t>â</a:t>
            </a:r>
            <a:r>
              <a:rPr lang="en-US" sz="2400" dirty="0" err="1">
                <a:latin typeface="Bell MT" pitchFamily="18" charset="0"/>
              </a:rPr>
              <a:t>nd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destinul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alegeri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sociale</a:t>
            </a:r>
            <a:r>
              <a:rPr lang="en-US" sz="2400" dirty="0">
                <a:latin typeface="Bell MT" pitchFamily="18" charset="0"/>
              </a:rPr>
              <a:t> ale </a:t>
            </a:r>
            <a:r>
              <a:rPr lang="en-US" sz="2400" dirty="0" err="1">
                <a:latin typeface="Bell MT" pitchFamily="18" charset="0"/>
              </a:rPr>
              <a:t>persoanei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prietenii</a:t>
            </a:r>
            <a:r>
              <a:rPr lang="en-US" sz="2400" dirty="0">
                <a:latin typeface="Bell MT" pitchFamily="18" charset="0"/>
              </a:rPr>
              <a:t>, c</a:t>
            </a:r>
            <a:r>
              <a:rPr lang="ro-RO" sz="2400" dirty="0">
                <a:latin typeface="Bell MT" pitchFamily="18" charset="0"/>
              </a:rPr>
              <a:t>ăsă</a:t>
            </a:r>
            <a:r>
              <a:rPr lang="en-US" sz="2400" dirty="0" err="1">
                <a:latin typeface="Bell MT" pitchFamily="18" charset="0"/>
              </a:rPr>
              <a:t>torii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profesii</a:t>
            </a:r>
            <a:r>
              <a:rPr lang="en-US" sz="2400" dirty="0">
                <a:latin typeface="Bell MT" pitchFamily="18" charset="0"/>
              </a:rPr>
              <a:t>). </a:t>
            </a:r>
            <a:r>
              <a:rPr lang="en-US" sz="2400" dirty="0" err="1">
                <a:latin typeface="Bell MT" pitchFamily="18" charset="0"/>
              </a:rPr>
              <a:t>Testul</a:t>
            </a:r>
            <a:r>
              <a:rPr lang="en-US" sz="2400" dirty="0">
                <a:latin typeface="Bell MT" pitchFamily="18" charset="0"/>
              </a:rPr>
              <a:t> s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u </a:t>
            </a:r>
            <a:r>
              <a:rPr lang="en-US" sz="2400" dirty="0" err="1">
                <a:latin typeface="Bell MT" pitchFamily="18" charset="0"/>
              </a:rPr>
              <a:t>invit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la </a:t>
            </a:r>
            <a:r>
              <a:rPr lang="en-US" sz="2400" dirty="0" err="1">
                <a:latin typeface="Bell MT" pitchFamily="18" charset="0"/>
              </a:rPr>
              <a:t>alegerea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unor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fotografii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simpatice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ro-RO" sz="2400" dirty="0" err="1">
                <a:latin typeface="Bell MT" pitchFamily="18" charset="0"/>
              </a:rPr>
              <a:t>ș</a:t>
            </a:r>
            <a:r>
              <a:rPr lang="en-US" sz="2400" dirty="0">
                <a:latin typeface="Bell MT" pitchFamily="18" charset="0"/>
              </a:rPr>
              <a:t>i </a:t>
            </a:r>
            <a:r>
              <a:rPr lang="en-US" sz="2400" dirty="0" err="1">
                <a:latin typeface="Bell MT" pitchFamily="18" charset="0"/>
              </a:rPr>
              <a:t>antipatice</a:t>
            </a:r>
            <a:r>
              <a:rPr lang="en-US" sz="2400" dirty="0">
                <a:latin typeface="Bell MT" pitchFamily="18" charset="0"/>
              </a:rPr>
              <a:t> din </a:t>
            </a:r>
            <a:r>
              <a:rPr lang="en-US" sz="2400" dirty="0" err="1">
                <a:latin typeface="Bell MT" pitchFamily="18" charset="0"/>
              </a:rPr>
              <a:t>serii</a:t>
            </a:r>
            <a:r>
              <a:rPr lang="en-US" sz="2400" dirty="0">
                <a:latin typeface="Bell MT" pitchFamily="18" charset="0"/>
              </a:rPr>
              <a:t> de c</a:t>
            </a:r>
            <a:r>
              <a:rPr lang="ro-RO" sz="2400" dirty="0">
                <a:latin typeface="Bell MT" pitchFamily="18" charset="0"/>
              </a:rPr>
              <a:t>â</a:t>
            </a:r>
            <a:r>
              <a:rPr lang="en-US" sz="2400" dirty="0" err="1">
                <a:latin typeface="Bell MT" pitchFamily="18" charset="0"/>
              </a:rPr>
              <a:t>te</a:t>
            </a:r>
            <a:r>
              <a:rPr lang="en-US" sz="2400" dirty="0">
                <a:latin typeface="Bell MT" pitchFamily="18" charset="0"/>
              </a:rPr>
              <a:t> 8 </a:t>
            </a:r>
            <a:r>
              <a:rPr lang="en-US" sz="2400" dirty="0" err="1">
                <a:latin typeface="Bell MT" pitchFamily="18" charset="0"/>
              </a:rPr>
              <a:t>imagini</a:t>
            </a:r>
            <a:r>
              <a:rPr lang="en-US" sz="2400" dirty="0">
                <a:latin typeface="Bell MT" pitchFamily="18" charset="0"/>
              </a:rPr>
              <a:t> de: </a:t>
            </a:r>
            <a:r>
              <a:rPr lang="en-US" sz="2400" b="1" dirty="0">
                <a:latin typeface="Bell MT" pitchFamily="18" charset="0"/>
              </a:rPr>
              <a:t>- </a:t>
            </a:r>
            <a:r>
              <a:rPr lang="en-US" sz="2400" b="1" dirty="0" err="1">
                <a:latin typeface="Bell MT" pitchFamily="18" charset="0"/>
              </a:rPr>
              <a:t>sadicii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homosexuali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epileptici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histerici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schizo-paranoizi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catatoni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maniacali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depresivi</a:t>
            </a:r>
            <a:r>
              <a:rPr lang="en-US" sz="2400" b="1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   Doctrinal, </a:t>
            </a:r>
            <a:r>
              <a:rPr lang="en-US" sz="2400" dirty="0" err="1">
                <a:latin typeface="Bell MT" pitchFamily="18" charset="0"/>
              </a:rPr>
              <a:t>Szondi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opta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pentru</a:t>
            </a:r>
            <a:r>
              <a:rPr lang="en-US" sz="2400" dirty="0">
                <a:latin typeface="Bell MT" pitchFamily="18" charset="0"/>
              </a:rPr>
              <a:t> un </a:t>
            </a:r>
            <a:r>
              <a:rPr lang="en-US" sz="2400" dirty="0" err="1">
                <a:latin typeface="Bell MT" pitchFamily="18" charset="0"/>
              </a:rPr>
              <a:t>diapazon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echivalen</a:t>
            </a:r>
            <a:r>
              <a:rPr lang="ro-RO" sz="2400" dirty="0">
                <a:latin typeface="Bell MT" pitchFamily="18" charset="0"/>
              </a:rPr>
              <a:t>ț</a:t>
            </a:r>
            <a:r>
              <a:rPr lang="en-US" sz="2400" dirty="0">
                <a:latin typeface="Bell MT" pitchFamily="18" charset="0"/>
              </a:rPr>
              <a:t>e </a:t>
            </a:r>
            <a:r>
              <a:rPr lang="en-US" sz="2400" dirty="0" err="1">
                <a:latin typeface="Bell MT" pitchFamily="18" charset="0"/>
              </a:rPr>
              <a:t>psiho-cultruale</a:t>
            </a:r>
            <a:r>
              <a:rPr lang="en-US" sz="2400" dirty="0">
                <a:latin typeface="Bell MT" pitchFamily="18" charset="0"/>
              </a:rPr>
              <a:t>: e.g. </a:t>
            </a:r>
            <a:r>
              <a:rPr lang="en-US" sz="2400" dirty="0" err="1">
                <a:latin typeface="Bell MT" pitchFamily="18" charset="0"/>
              </a:rPr>
              <a:t>homosexualitatea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trimite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dimensiuni</a:t>
            </a:r>
            <a:r>
              <a:rPr lang="en-US" sz="2400" dirty="0">
                <a:latin typeface="Bell MT" pitchFamily="18" charset="0"/>
              </a:rPr>
              <a:t> ale </a:t>
            </a:r>
            <a:r>
              <a:rPr lang="en-US" sz="2400" dirty="0" err="1">
                <a:latin typeface="Bell MT" pitchFamily="18" charset="0"/>
              </a:rPr>
              <a:t>unui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umanism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tandru</a:t>
            </a:r>
            <a:r>
              <a:rPr lang="en-US" sz="2400" dirty="0">
                <a:latin typeface="Bell MT" pitchFamily="18" charset="0"/>
              </a:rPr>
              <a:t>; - </a:t>
            </a:r>
            <a:r>
              <a:rPr lang="en-US" sz="2400" dirty="0" err="1">
                <a:latin typeface="Bell MT" pitchFamily="18" charset="0"/>
              </a:rPr>
              <a:t>sadismul</a:t>
            </a:r>
            <a:r>
              <a:rPr lang="en-US" sz="2400" dirty="0">
                <a:latin typeface="Bell MT" pitchFamily="18" charset="0"/>
              </a:rPr>
              <a:t> –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civilizatorii</a:t>
            </a:r>
            <a:r>
              <a:rPr lang="en-US" sz="2400" dirty="0">
                <a:latin typeface="Bell MT" pitchFamily="18" charset="0"/>
              </a:rPr>
              <a:t>;…</a:t>
            </a:r>
            <a:r>
              <a:rPr lang="en-US" sz="2400" dirty="0" err="1">
                <a:latin typeface="Bell MT" pitchFamily="18" charset="0"/>
              </a:rPr>
              <a:t>epilepsia</a:t>
            </a:r>
            <a:r>
              <a:rPr lang="en-US" sz="2400" dirty="0">
                <a:latin typeface="Bell MT" pitchFamily="18" charset="0"/>
              </a:rPr>
              <a:t> –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extazul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mistic</a:t>
            </a:r>
            <a:r>
              <a:rPr lang="en-US" sz="2400" dirty="0">
                <a:latin typeface="Bell MT" pitchFamily="18" charset="0"/>
              </a:rPr>
              <a:t>;.. - </a:t>
            </a:r>
            <a:r>
              <a:rPr lang="en-US" sz="2400" dirty="0" err="1">
                <a:latin typeface="Bell MT" pitchFamily="18" charset="0"/>
              </a:rPr>
              <a:t>histeria</a:t>
            </a:r>
            <a:r>
              <a:rPr lang="en-US" sz="2400" dirty="0">
                <a:latin typeface="Bell MT" pitchFamily="18" charset="0"/>
              </a:rPr>
              <a:t> –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tearalismul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mundan</a:t>
            </a:r>
            <a:r>
              <a:rPr lang="en-US" sz="2400" dirty="0">
                <a:latin typeface="Bell MT" pitchFamily="18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46579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Bell MT" pitchFamily="18" charset="0"/>
              </a:rPr>
              <a:t>Aspecte</a:t>
            </a:r>
            <a:r>
              <a:rPr lang="en-US" sz="3200" dirty="0">
                <a:latin typeface="Bell MT" pitchFamily="18" charset="0"/>
              </a:rPr>
              <a:t> din </a:t>
            </a:r>
            <a:r>
              <a:rPr lang="en-US" sz="3200" dirty="0" err="1">
                <a:latin typeface="Bell MT" pitchFamily="18" charset="0"/>
              </a:rPr>
              <a:t>istoria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dirty="0" err="1">
                <a:latin typeface="Bell MT" pitchFamily="18" charset="0"/>
              </a:rPr>
              <a:t>culturală</a:t>
            </a:r>
            <a:r>
              <a:rPr lang="en-US" sz="3200" dirty="0">
                <a:latin typeface="Bell MT" pitchFamily="18" charset="0"/>
              </a:rPr>
              <a:t> a </a:t>
            </a:r>
            <a:r>
              <a:rPr lang="en-US" sz="3200" dirty="0" err="1">
                <a:latin typeface="Bell MT" pitchFamily="18" charset="0"/>
              </a:rPr>
              <a:t>spectacolului</a:t>
            </a:r>
            <a:r>
              <a:rPr lang="en-US" sz="3200" dirty="0">
                <a:latin typeface="Bell MT" pitchFamily="18" charset="0"/>
              </a:rPr>
              <a:t> de tip </a:t>
            </a:r>
            <a:r>
              <a:rPr lang="en-US" sz="3200" dirty="0" err="1">
                <a:latin typeface="Bell MT" pitchFamily="18" charset="0"/>
              </a:rPr>
              <a:t>teatral</a:t>
            </a:r>
            <a:endParaRPr lang="en-US" sz="32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Existenţ</a:t>
            </a:r>
            <a:r>
              <a:rPr lang="ro-RO" sz="2500" dirty="0">
                <a:latin typeface="Bell MT" pitchFamily="18" charset="0"/>
              </a:rPr>
              <a:t>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omenirii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culturale</a:t>
            </a:r>
            <a:r>
              <a:rPr lang="en-US" sz="2500" dirty="0">
                <a:latin typeface="Bell MT" pitchFamily="18" charset="0"/>
              </a:rPr>
              <a:t> de </a:t>
            </a:r>
            <a:r>
              <a:rPr lang="en-US" sz="2500" dirty="0" err="1">
                <a:latin typeface="Bell MT" pitchFamily="18" charset="0"/>
              </a:rPr>
              <a:t>după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neolitic</a:t>
            </a:r>
            <a:r>
              <a:rPr lang="en-US" sz="2500" dirty="0">
                <a:latin typeface="Bell MT" pitchFamily="18" charset="0"/>
              </a:rPr>
              <a:t> a </a:t>
            </a:r>
            <a:r>
              <a:rPr lang="en-US" sz="2500" dirty="0" err="1">
                <a:latin typeface="Bell MT" pitchFamily="18" charset="0"/>
              </a:rPr>
              <a:t>fost</a:t>
            </a:r>
            <a:r>
              <a:rPr lang="en-US" sz="2500" dirty="0">
                <a:latin typeface="Bell MT" pitchFamily="18" charset="0"/>
              </a:rPr>
              <a:t> constant </a:t>
            </a:r>
            <a:r>
              <a:rPr lang="en-US" sz="2500" dirty="0" err="1">
                <a:latin typeface="Bell MT" pitchFamily="18" charset="0"/>
              </a:rPr>
              <a:t>dimensionat</a:t>
            </a:r>
            <a:r>
              <a:rPr lang="ro-RO" sz="2500" dirty="0">
                <a:latin typeface="Bell MT" pitchFamily="18" charset="0"/>
              </a:rPr>
              <a:t>ă</a:t>
            </a:r>
            <a:r>
              <a:rPr lang="en-US" sz="2500" dirty="0">
                <a:latin typeface="Bell MT" pitchFamily="18" charset="0"/>
              </a:rPr>
              <a:t>  </a:t>
            </a:r>
            <a:r>
              <a:rPr lang="en-US" sz="2500" dirty="0" err="1">
                <a:latin typeface="Bell MT" pitchFamily="18" charset="0"/>
              </a:rPr>
              <a:t>prin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practicarea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unor</a:t>
            </a:r>
            <a:r>
              <a:rPr lang="en-US" sz="2500" u="sng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ritualuluri</a:t>
            </a:r>
            <a:r>
              <a:rPr lang="en-US" sz="2500" u="sng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magico-sacrale</a:t>
            </a:r>
            <a:r>
              <a:rPr lang="en-US" sz="2500" dirty="0">
                <a:latin typeface="Bell MT" pitchFamily="18" charset="0"/>
              </a:rPr>
              <a:t>….</a:t>
            </a:r>
            <a:r>
              <a:rPr lang="ro-RO" sz="2500" dirty="0">
                <a:latin typeface="Bell MT" pitchFamily="18" charset="0"/>
              </a:rPr>
              <a:t>î</a:t>
            </a:r>
            <a:r>
              <a:rPr lang="en-US" sz="2500" dirty="0">
                <a:latin typeface="Bell MT" pitchFamily="18" charset="0"/>
              </a:rPr>
              <a:t>n </a:t>
            </a:r>
            <a:r>
              <a:rPr lang="en-US" sz="2500" dirty="0" err="1">
                <a:latin typeface="Bell MT" pitchFamily="18" charset="0"/>
              </a:rPr>
              <a:t>continuitatea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unor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mai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vechi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practici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corelate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cultului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strmo</a:t>
            </a:r>
            <a:r>
              <a:rPr lang="ro-RO" sz="2500" dirty="0">
                <a:latin typeface="Bell MT" pitchFamily="18" charset="0"/>
              </a:rPr>
              <a:t>ș</a:t>
            </a:r>
            <a:r>
              <a:rPr lang="en-US" sz="2500" dirty="0" err="1">
                <a:latin typeface="Bell MT" pitchFamily="18" charset="0"/>
              </a:rPr>
              <a:t>ilor</a:t>
            </a:r>
            <a:r>
              <a:rPr lang="en-US" sz="2500" dirty="0">
                <a:latin typeface="Bell MT" pitchFamily="18" charset="0"/>
              </a:rPr>
              <a:t>, </a:t>
            </a:r>
            <a:r>
              <a:rPr lang="en-US" sz="2500" dirty="0" err="1">
                <a:latin typeface="Bell MT" pitchFamily="18" charset="0"/>
              </a:rPr>
              <a:t>incluz</a:t>
            </a:r>
            <a:r>
              <a:rPr lang="ro-RO" sz="2500" dirty="0">
                <a:latin typeface="Bell MT" pitchFamily="18" charset="0"/>
              </a:rPr>
              <a:t>â</a:t>
            </a:r>
            <a:r>
              <a:rPr lang="en-US" sz="2500" dirty="0" err="1">
                <a:latin typeface="Bell MT" pitchFamily="18" charset="0"/>
              </a:rPr>
              <a:t>nd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si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cele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ro-RO" sz="2500" dirty="0" err="1">
                <a:latin typeface="Bell MT" pitchFamily="18" charset="0"/>
              </a:rPr>
              <a:t>ș</a:t>
            </a:r>
            <a:r>
              <a:rPr lang="en-US" sz="2500" dirty="0" err="1">
                <a:latin typeface="Bell MT" pitchFamily="18" charset="0"/>
              </a:rPr>
              <a:t>amanice</a:t>
            </a:r>
            <a:r>
              <a:rPr lang="en-US" sz="2500" dirty="0">
                <a:latin typeface="Bell MT" pitchFamily="18" charset="0"/>
              </a:rPr>
              <a:t>..</a:t>
            </a:r>
          </a:p>
          <a:p>
            <a:pPr marL="0" indent="0" algn="ctr">
              <a:buNone/>
            </a:pPr>
            <a:r>
              <a:rPr lang="en-US" sz="2500" dirty="0">
                <a:latin typeface="Bell MT" pitchFamily="18" charset="0"/>
              </a:rPr>
              <a:t>    </a:t>
            </a:r>
            <a:r>
              <a:rPr lang="en-US" sz="2500" dirty="0" err="1">
                <a:latin typeface="Bell MT" pitchFamily="18" charset="0"/>
              </a:rPr>
              <a:t>Acestea</a:t>
            </a:r>
            <a:r>
              <a:rPr lang="en-US" sz="2500" dirty="0">
                <a:latin typeface="Bell MT" pitchFamily="18" charset="0"/>
              </a:rPr>
              <a:t> se </a:t>
            </a:r>
            <a:r>
              <a:rPr lang="en-US" sz="2500" dirty="0" err="1">
                <a:latin typeface="Bell MT" pitchFamily="18" charset="0"/>
              </a:rPr>
              <a:t>desfăşurau</a:t>
            </a:r>
            <a:r>
              <a:rPr lang="en-US" sz="2500" dirty="0">
                <a:latin typeface="Bell MT" pitchFamily="18" charset="0"/>
              </a:rPr>
              <a:t> ”spectacular”, </a:t>
            </a:r>
            <a:r>
              <a:rPr lang="en-US" sz="2500" u="sng" dirty="0" err="1">
                <a:latin typeface="Bell MT" pitchFamily="18" charset="0"/>
              </a:rPr>
              <a:t>pe</a:t>
            </a:r>
            <a:r>
              <a:rPr lang="en-US" sz="2500" u="sng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scena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anumitor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locuri</a:t>
            </a:r>
            <a:r>
              <a:rPr lang="en-US" sz="2500" dirty="0">
                <a:latin typeface="Bell MT" pitchFamily="18" charset="0"/>
              </a:rPr>
              <a:t> – </a:t>
            </a:r>
            <a:r>
              <a:rPr lang="en-US" sz="2500" dirty="0" err="1">
                <a:latin typeface="Bell MT" pitchFamily="18" charset="0"/>
              </a:rPr>
              <a:t>ce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vor</a:t>
            </a:r>
            <a:r>
              <a:rPr lang="en-US" sz="2500" dirty="0">
                <a:latin typeface="Bell MT" pitchFamily="18" charset="0"/>
              </a:rPr>
              <a:t> devein temple – </a:t>
            </a:r>
            <a:r>
              <a:rPr lang="en-US" sz="2500" dirty="0" err="1">
                <a:latin typeface="Bell MT" pitchFamily="18" charset="0"/>
              </a:rPr>
              <a:t>unde</a:t>
            </a:r>
            <a:r>
              <a:rPr lang="en-US" sz="2500" dirty="0">
                <a:latin typeface="Bell MT" pitchFamily="18" charset="0"/>
              </a:rPr>
              <a:t>, </a:t>
            </a:r>
            <a:r>
              <a:rPr lang="ro-RO" sz="2500" dirty="0">
                <a:latin typeface="Bell MT" pitchFamily="18" charset="0"/>
              </a:rPr>
              <a:t>î</a:t>
            </a:r>
            <a:r>
              <a:rPr lang="en-US" sz="2500" dirty="0">
                <a:latin typeface="Bell MT" pitchFamily="18" charset="0"/>
              </a:rPr>
              <a:t>n </a:t>
            </a:r>
            <a:r>
              <a:rPr lang="en-US" sz="2500" dirty="0" err="1">
                <a:latin typeface="Bell MT" pitchFamily="18" charset="0"/>
              </a:rPr>
              <a:t>anumite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perioade</a:t>
            </a:r>
            <a:r>
              <a:rPr lang="en-US" sz="2500" dirty="0">
                <a:latin typeface="Bell MT" pitchFamily="18" charset="0"/>
              </a:rPr>
              <a:t> determinate ale </a:t>
            </a:r>
            <a:r>
              <a:rPr lang="en-US" sz="2500" dirty="0" err="1">
                <a:latin typeface="Bell MT" pitchFamily="18" charset="0"/>
              </a:rPr>
              <a:t>timpului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antropo</a:t>
            </a:r>
            <a:r>
              <a:rPr lang="en-US" sz="2500" dirty="0">
                <a:latin typeface="Bell MT" pitchFamily="18" charset="0"/>
              </a:rPr>
              <a:t>-cosmic, </a:t>
            </a:r>
            <a:r>
              <a:rPr lang="en-US" sz="2500" dirty="0" err="1">
                <a:latin typeface="Bell MT" pitchFamily="18" charset="0"/>
              </a:rPr>
              <a:t>reprezentanţii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cultului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declamau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ritualic</a:t>
            </a:r>
            <a:r>
              <a:rPr lang="en-US" sz="2500" dirty="0">
                <a:latin typeface="Bell MT" pitchFamily="18" charset="0"/>
              </a:rPr>
              <a:t>, </a:t>
            </a:r>
            <a:r>
              <a:rPr lang="en-US" sz="2500" dirty="0" err="1">
                <a:latin typeface="Bell MT" pitchFamily="18" charset="0"/>
              </a:rPr>
              <a:t>fragmente</a:t>
            </a:r>
            <a:r>
              <a:rPr lang="en-US" sz="2500" dirty="0">
                <a:latin typeface="Bell MT" pitchFamily="18" charset="0"/>
              </a:rPr>
              <a:t> ale </a:t>
            </a:r>
            <a:r>
              <a:rPr lang="en-US" sz="2500" dirty="0" err="1">
                <a:latin typeface="Bell MT" pitchFamily="18" charset="0"/>
              </a:rPr>
              <a:t>miturilor</a:t>
            </a:r>
            <a:r>
              <a:rPr lang="en-US" sz="2500" dirty="0">
                <a:latin typeface="Bell MT" pitchFamily="18" charset="0"/>
              </a:rPr>
              <a:t> de </a:t>
            </a:r>
            <a:r>
              <a:rPr lang="en-US" sz="2500" dirty="0" err="1">
                <a:latin typeface="Bell MT" pitchFamily="18" charset="0"/>
              </a:rPr>
              <a:t>origine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şi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invocări</a:t>
            </a:r>
            <a:r>
              <a:rPr lang="en-US" sz="2500" dirty="0">
                <a:latin typeface="Bell MT" pitchFamily="18" charset="0"/>
              </a:rPr>
              <a:t> ale </a:t>
            </a:r>
            <a:r>
              <a:rPr lang="en-US" sz="2500" dirty="0" err="1">
                <a:latin typeface="Bell MT" pitchFamily="18" charset="0"/>
              </a:rPr>
              <a:t>entităţilor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supranaturale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protectoare</a:t>
            </a:r>
            <a:r>
              <a:rPr lang="en-US" sz="2500" dirty="0">
                <a:latin typeface="Bell MT" pitchFamily="18" charset="0"/>
              </a:rPr>
              <a:t>... </a:t>
            </a:r>
            <a:r>
              <a:rPr lang="en-US" sz="2500" dirty="0" err="1">
                <a:latin typeface="Bell MT" pitchFamily="18" charset="0"/>
              </a:rPr>
              <a:t>în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faţa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mulţimii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credincioşilor</a:t>
            </a:r>
            <a:r>
              <a:rPr lang="en-US" sz="2500" dirty="0">
                <a:latin typeface="Bell MT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1900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Odată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mutaţia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culturala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se </a:t>
            </a:r>
            <a:r>
              <a:rPr lang="en-US" sz="2400" dirty="0" err="1">
                <a:latin typeface="Bell MT" pitchFamily="18" charset="0"/>
              </a:rPr>
              <a:t>produc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în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antichitatea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greco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romană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u="sng" dirty="0" err="1">
                <a:latin typeface="Bell MT" pitchFamily="18" charset="0"/>
              </a:rPr>
              <a:t>modelul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evenimentului-spectacol</a:t>
            </a:r>
            <a:r>
              <a:rPr lang="en-US" sz="2400" u="sng" dirty="0">
                <a:latin typeface="Bell MT" pitchFamily="18" charset="0"/>
              </a:rPr>
              <a:t> a </a:t>
            </a:r>
            <a:r>
              <a:rPr lang="en-US" sz="2400" u="sng" dirty="0" err="1">
                <a:latin typeface="Bell MT" pitchFamily="18" charset="0"/>
              </a:rPr>
              <a:t>ritualului</a:t>
            </a:r>
            <a:r>
              <a:rPr lang="en-US" sz="2400" u="sng" dirty="0">
                <a:latin typeface="Bell MT" pitchFamily="18" charset="0"/>
              </a:rPr>
              <a:t> cultic</a:t>
            </a:r>
            <a:r>
              <a:rPr lang="en-US" sz="2400" dirty="0">
                <a:latin typeface="Bell MT" pitchFamily="18" charset="0"/>
              </a:rPr>
              <a:t> -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persistă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templele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spaţiile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religiilor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mistere</a:t>
            </a:r>
            <a:r>
              <a:rPr lang="en-US" sz="2400" dirty="0">
                <a:latin typeface="Bell MT" pitchFamily="18" charset="0"/>
              </a:rPr>
              <a:t> - </a:t>
            </a:r>
            <a:r>
              <a:rPr lang="en-US" sz="2400" u="sng" dirty="0">
                <a:latin typeface="Bell MT" pitchFamily="18" charset="0"/>
              </a:rPr>
              <a:t>se </a:t>
            </a:r>
            <a:r>
              <a:rPr lang="en-US" sz="2400" u="sng" dirty="0" err="1">
                <a:latin typeface="Bell MT" pitchFamily="18" charset="0"/>
              </a:rPr>
              <a:t>diversifică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în</a:t>
            </a:r>
            <a:r>
              <a:rPr lang="en-US" sz="2400" u="sng" dirty="0">
                <a:latin typeface="Bell MT" pitchFamily="18" charset="0"/>
              </a:rPr>
              <a:t> multiple </a:t>
            </a:r>
            <a:r>
              <a:rPr lang="en-US" sz="2400" u="sng" dirty="0" err="1">
                <a:latin typeface="Bell MT" pitchFamily="18" charset="0"/>
              </a:rPr>
              <a:t>manifestări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publice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laice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dirty="0">
                <a:latin typeface="Bell MT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….</a:t>
            </a:r>
            <a:r>
              <a:rPr lang="en-US" sz="2400" dirty="0" err="1">
                <a:latin typeface="Bell MT" pitchFamily="18" charset="0"/>
              </a:rPr>
              <a:t>jocurile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Olimpice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erau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patronate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zeu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însoţite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concursuri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poetico-dramatice</a:t>
            </a:r>
            <a:r>
              <a:rPr lang="en-US" sz="2400" dirty="0">
                <a:latin typeface="Bell MT" pitchFamily="18" charset="0"/>
              </a:rPr>
              <a:t>); ....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</a:t>
            </a:r>
            <a:r>
              <a:rPr lang="en-US" sz="2400" dirty="0" err="1">
                <a:latin typeface="Bell MT" pitchFamily="18" charset="0"/>
              </a:rPr>
              <a:t>defilările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triumfurilor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romane</a:t>
            </a:r>
            <a:r>
              <a:rPr lang="en-US" sz="2400" dirty="0">
                <a:latin typeface="Bell MT" pitchFamily="18" charset="0"/>
              </a:rPr>
              <a:t>... </a:t>
            </a:r>
            <a:r>
              <a:rPr lang="en-US" sz="2400" dirty="0" err="1">
                <a:latin typeface="Bell MT" pitchFamily="18" charset="0"/>
              </a:rPr>
              <a:t>spectacolele</a:t>
            </a:r>
            <a:r>
              <a:rPr lang="en-US" sz="2400" dirty="0">
                <a:latin typeface="Bell MT" pitchFamily="18" charset="0"/>
              </a:rPr>
              <a:t> din circ..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</a:t>
            </a:r>
            <a:r>
              <a:rPr lang="en-US" sz="2400" dirty="0" err="1">
                <a:latin typeface="Bell MT" pitchFamily="18" charset="0"/>
              </a:rPr>
              <a:t>discursurile</a:t>
            </a:r>
            <a:r>
              <a:rPr lang="en-US" sz="2400" dirty="0">
                <a:latin typeface="Bell MT" pitchFamily="18" charset="0"/>
              </a:rPr>
              <a:t> din agora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din </a:t>
            </a:r>
            <a:r>
              <a:rPr lang="en-US" sz="2400" dirty="0" err="1">
                <a:latin typeface="Bell MT" pitchFamily="18" charset="0"/>
              </a:rPr>
              <a:t>instanţele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juridice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care se </a:t>
            </a:r>
            <a:r>
              <a:rPr lang="en-US" sz="2400" dirty="0" err="1">
                <a:latin typeface="Bell MT" pitchFamily="18" charset="0"/>
              </a:rPr>
              <a:t>produceau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oratorii</a:t>
            </a:r>
            <a:r>
              <a:rPr lang="en-US" sz="2400" dirty="0">
                <a:latin typeface="Bell MT" pitchFamily="18" charset="0"/>
              </a:rPr>
              <a:t>)..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</a:t>
            </a:r>
            <a:r>
              <a:rPr lang="en-US" sz="2400" u="sng" dirty="0" err="1">
                <a:latin typeface="Bell MT" pitchFamily="18" charset="0"/>
              </a:rPr>
              <a:t>spectacolele</a:t>
            </a:r>
            <a:r>
              <a:rPr lang="en-US" sz="2400" u="sng" dirty="0">
                <a:latin typeface="Bell MT" pitchFamily="18" charset="0"/>
              </a:rPr>
              <a:t> de  </a:t>
            </a:r>
            <a:r>
              <a:rPr lang="en-US" sz="2400" u="sng" dirty="0" err="1">
                <a:latin typeface="Bell MT" pitchFamily="18" charset="0"/>
              </a:rPr>
              <a:t>tragedie</a:t>
            </a:r>
            <a:r>
              <a:rPr lang="en-US" sz="2400" dirty="0">
                <a:latin typeface="Bell MT" pitchFamily="18" charset="0"/>
              </a:rPr>
              <a:t>...</a:t>
            </a:r>
            <a:r>
              <a:rPr lang="en-US" sz="2400" u="sng" dirty="0" err="1">
                <a:latin typeface="Bell MT" pitchFamily="18" charset="0"/>
              </a:rPr>
              <a:t>ce</a:t>
            </a:r>
            <a:r>
              <a:rPr lang="en-US" sz="2400" u="sng" dirty="0">
                <a:latin typeface="Bell MT" pitchFamily="18" charset="0"/>
              </a:rPr>
              <a:t> au </a:t>
            </a:r>
            <a:r>
              <a:rPr lang="en-US" sz="2400" u="sng" dirty="0" err="1">
                <a:latin typeface="Bell MT" pitchFamily="18" charset="0"/>
              </a:rPr>
              <a:t>fost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dublate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apoi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şi</a:t>
            </a:r>
            <a:r>
              <a:rPr lang="en-US" sz="2400" u="sng" dirty="0">
                <a:latin typeface="Bell MT" pitchFamily="18" charset="0"/>
              </a:rPr>
              <a:t> de </a:t>
            </a:r>
            <a:r>
              <a:rPr lang="en-US" sz="2400" u="sng" dirty="0" err="1">
                <a:latin typeface="Bell MT" pitchFamily="18" charset="0"/>
              </a:rPr>
              <a:t>comedii</a:t>
            </a:r>
            <a:r>
              <a:rPr lang="en-US" sz="2400" dirty="0">
                <a:latin typeface="Bell MT" pitchFamily="18" charset="0"/>
              </a:rPr>
              <a:t> ( </a:t>
            </a:r>
            <a:r>
              <a:rPr lang="en-US" sz="2400" dirty="0" err="1">
                <a:latin typeface="Bell MT" pitchFamily="18" charset="0"/>
              </a:rPr>
              <a:t>spaţii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culturale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care s-a </a:t>
            </a:r>
            <a:r>
              <a:rPr lang="en-US" sz="2400" dirty="0" err="1">
                <a:latin typeface="Bell MT" pitchFamily="18" charset="0"/>
              </a:rPr>
              <a:t>forjat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conceptul</a:t>
            </a:r>
            <a:r>
              <a:rPr lang="en-US" sz="2400" dirty="0">
                <a:latin typeface="Bell MT" pitchFamily="18" charset="0"/>
              </a:rPr>
              <a:t> de “</a:t>
            </a:r>
            <a:r>
              <a:rPr lang="en-US" sz="2400" dirty="0" err="1">
                <a:latin typeface="Bell MT" pitchFamily="18" charset="0"/>
              </a:rPr>
              <a:t>persoană</a:t>
            </a:r>
            <a:r>
              <a:rPr lang="en-US" sz="2400" dirty="0">
                <a:latin typeface="Bell MT" pitchFamily="18" charset="0"/>
              </a:rPr>
              <a:t>”).</a:t>
            </a: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atin typeface="Bell MT" pitchFamily="18" charset="0"/>
              </a:rPr>
              <a:t>Histrionul</a:t>
            </a:r>
            <a:r>
              <a:rPr lang="en-US" sz="2400" b="1" dirty="0">
                <a:latin typeface="Bell MT" pitchFamily="18" charset="0"/>
              </a:rPr>
              <a:t> se </a:t>
            </a:r>
            <a:r>
              <a:rPr lang="en-US" sz="2400" b="1" dirty="0" err="1">
                <a:latin typeface="Bell MT" pitchFamily="18" charset="0"/>
              </a:rPr>
              <a:t>degajă</a:t>
            </a:r>
            <a:r>
              <a:rPr lang="en-US" sz="2400" b="1" dirty="0">
                <a:latin typeface="Bell MT" pitchFamily="18" charset="0"/>
              </a:rPr>
              <a:t> din </a:t>
            </a:r>
            <a:r>
              <a:rPr lang="en-US" sz="2400" b="1" dirty="0" err="1">
                <a:latin typeface="Bell MT" pitchFamily="18" charset="0"/>
              </a:rPr>
              <a:t>acest</a:t>
            </a:r>
            <a:r>
              <a:rPr lang="en-US" sz="2400" b="1" dirty="0">
                <a:latin typeface="Bell MT" pitchFamily="18" charset="0"/>
              </a:rPr>
              <a:t> context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6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1"/>
            <a:ext cx="41910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40386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2" y="228600"/>
            <a:ext cx="4111475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53" y="3761994"/>
            <a:ext cx="3521379" cy="2686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Dup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antichitate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monoteismul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creştin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reluat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tradiţia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scenică</a:t>
            </a:r>
            <a:r>
              <a:rPr lang="en-US" sz="2000" dirty="0">
                <a:latin typeface="Bell MT" pitchFamily="18" charset="0"/>
              </a:rPr>
              <a:t>) a “</a:t>
            </a:r>
            <a:r>
              <a:rPr lang="en-US" sz="2000" dirty="0" err="1">
                <a:latin typeface="Bell MT" pitchFamily="18" charset="0"/>
              </a:rPr>
              <a:t>slujbei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religioase</a:t>
            </a:r>
            <a:r>
              <a:rPr lang="en-US" sz="2000" dirty="0">
                <a:latin typeface="Bell MT" pitchFamily="18" charset="0"/>
              </a:rPr>
              <a:t>“, </a:t>
            </a:r>
            <a:r>
              <a:rPr lang="en-US" sz="2000" dirty="0" err="1">
                <a:latin typeface="Bell MT" pitchFamily="18" charset="0"/>
              </a:rPr>
              <a:t>oficiată</a:t>
            </a:r>
            <a:r>
              <a:rPr lang="en-US" sz="2000" dirty="0">
                <a:latin typeface="Bell MT" pitchFamily="18" charset="0"/>
              </a:rPr>
              <a:t> in </a:t>
            </a:r>
            <a:r>
              <a:rPr lang="en-US" sz="2000" dirty="0" err="1">
                <a:latin typeface="Bell MT" pitchFamily="18" charset="0"/>
              </a:rPr>
              <a:t>biserci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preo</a:t>
            </a:r>
            <a:r>
              <a:rPr lang="ro-RO" sz="2000" dirty="0">
                <a:latin typeface="Bell MT" pitchFamily="18" charset="0"/>
              </a:rPr>
              <a:t>ț</a:t>
            </a:r>
            <a:r>
              <a:rPr lang="en-US" sz="2000" dirty="0">
                <a:latin typeface="Bell MT" pitchFamily="18" charset="0"/>
              </a:rPr>
              <a:t>ii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reactualizeaza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patimile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lui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Hristos</a:t>
            </a:r>
            <a:r>
              <a:rPr lang="en-US" sz="2000" dirty="0">
                <a:latin typeface="Bell MT" pitchFamily="18" charset="0"/>
              </a:rPr>
              <a:t> la care </a:t>
            </a:r>
            <a:r>
              <a:rPr lang="en-US" sz="2000" dirty="0" err="1">
                <a:latin typeface="Bell MT" pitchFamily="18" charset="0"/>
              </a:rPr>
              <a:t>credincioşii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participă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ca</a:t>
            </a:r>
            <a:r>
              <a:rPr lang="en-US" sz="2000" dirty="0">
                <a:latin typeface="Bell MT" pitchFamily="18" charset="0"/>
              </a:rPr>
              <a:t> la </a:t>
            </a:r>
            <a:r>
              <a:rPr lang="en-US" sz="2000" dirty="0" err="1">
                <a:latin typeface="Bell MT" pitchFamily="18" charset="0"/>
              </a:rPr>
              <a:t>tragedie</a:t>
            </a:r>
            <a:r>
              <a:rPr lang="en-US" sz="2000" dirty="0">
                <a:latin typeface="Bell MT" pitchFamily="18" charset="0"/>
              </a:rPr>
              <a:t>).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ro-RO" sz="2000" dirty="0">
                <a:latin typeface="Bell MT" pitchFamily="18" charset="0"/>
              </a:rPr>
              <a:t>Î</a:t>
            </a:r>
            <a:r>
              <a:rPr lang="en-US" sz="2000" dirty="0">
                <a:latin typeface="Bell MT" pitchFamily="18" charset="0"/>
              </a:rPr>
              <a:t>n plus, </a:t>
            </a:r>
            <a:r>
              <a:rPr lang="en-US" sz="2000" dirty="0" err="1">
                <a:latin typeface="Bell MT" pitchFamily="18" charset="0"/>
              </a:rPr>
              <a:t>teologia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monoteismuluii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iudeo-creştin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introdus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un </a:t>
            </a:r>
            <a:r>
              <a:rPr lang="en-US" sz="2000" dirty="0" err="1">
                <a:latin typeface="Bell MT" pitchFamily="18" charset="0"/>
              </a:rPr>
              <a:t>discurs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creaţionist</a:t>
            </a:r>
            <a:r>
              <a:rPr lang="en-US" sz="2000" dirty="0">
                <a:latin typeface="Bell MT" pitchFamily="18" charset="0"/>
              </a:rPr>
              <a:t>, care </a:t>
            </a:r>
            <a:r>
              <a:rPr lang="en-US" sz="2000" dirty="0" err="1">
                <a:latin typeface="Bell MT" pitchFamily="18" charset="0"/>
              </a:rPr>
              <a:t>configura</a:t>
            </a:r>
            <a:r>
              <a:rPr lang="en-US" sz="2000" dirty="0">
                <a:latin typeface="Bell MT" pitchFamily="18" charset="0"/>
              </a:rPr>
              <a:t> un </a:t>
            </a:r>
            <a:r>
              <a:rPr lang="en-US" sz="2000" u="sng" dirty="0" err="1">
                <a:latin typeface="Bell MT" pitchFamily="18" charset="0"/>
              </a:rPr>
              <a:t>Theatrum</a:t>
            </a:r>
            <a:r>
              <a:rPr lang="en-US" sz="2000" u="sng" dirty="0">
                <a:latin typeface="Bell MT" pitchFamily="18" charset="0"/>
              </a:rPr>
              <a:t> mundi</a:t>
            </a:r>
            <a:r>
              <a:rPr lang="en-US" sz="2000" dirty="0">
                <a:latin typeface="Bell MT" pitchFamily="18" charset="0"/>
              </a:rPr>
              <a:t>...o </a:t>
            </a:r>
            <a:r>
              <a:rPr lang="en-US" sz="2000" dirty="0" err="1">
                <a:latin typeface="Bell MT" pitchFamily="18" charset="0"/>
              </a:rPr>
              <a:t>lume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creată</a:t>
            </a:r>
            <a:r>
              <a:rPr lang="en-US" sz="2000" dirty="0">
                <a:latin typeface="Bell MT" pitchFamily="18" charset="0"/>
              </a:rPr>
              <a:t> de un </a:t>
            </a:r>
            <a:r>
              <a:rPr lang="en-US" sz="2000" dirty="0" err="1">
                <a:latin typeface="Bell MT" pitchFamily="18" charset="0"/>
              </a:rPr>
              <a:t>Dumnezeu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personalizat</a:t>
            </a:r>
            <a:r>
              <a:rPr lang="en-US" sz="2000" dirty="0">
                <a:latin typeface="Bell MT" pitchFamily="18" charset="0"/>
              </a:rPr>
              <a:t>... a </a:t>
            </a:r>
            <a:r>
              <a:rPr lang="en-US" sz="2000" dirty="0" err="1">
                <a:latin typeface="Bell MT" pitchFamily="18" charset="0"/>
              </a:rPr>
              <a:t>cărui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mers</a:t>
            </a:r>
            <a:r>
              <a:rPr lang="en-US" sz="2000" dirty="0">
                <a:latin typeface="Bell MT" pitchFamily="18" charset="0"/>
              </a:rPr>
              <a:t> e sub continua Sa </a:t>
            </a:r>
            <a:r>
              <a:rPr lang="en-US" sz="2000" dirty="0" err="1">
                <a:latin typeface="Bell MT" pitchFamily="18" charset="0"/>
              </a:rPr>
              <a:t>supraveghere</a:t>
            </a:r>
            <a:r>
              <a:rPr lang="en-US" sz="2000" dirty="0">
                <a:latin typeface="Bell MT" pitchFamily="18" charset="0"/>
              </a:rPr>
              <a:t>…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4489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0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Bell MT" pitchFamily="18" charset="0"/>
              </a:rPr>
              <a:t>Theatrum</a:t>
            </a:r>
            <a:r>
              <a:rPr lang="en-US" sz="2000" dirty="0">
                <a:latin typeface="Bell MT" pitchFamily="18" charset="0"/>
              </a:rPr>
              <a:t> Mundi</a:t>
            </a:r>
            <a:br>
              <a:rPr lang="en-US" sz="2000" dirty="0">
                <a:latin typeface="Bell MT" pitchFamily="18" charset="0"/>
              </a:rPr>
            </a:br>
            <a:r>
              <a:rPr lang="ro-RO" sz="2000" dirty="0">
                <a:latin typeface="Bell MT" pitchFamily="18" charset="0"/>
              </a:rPr>
              <a:t> </a:t>
            </a:r>
            <a:r>
              <a:rPr lang="ro-RO" sz="1900" dirty="0">
                <a:latin typeface="Bell MT" pitchFamily="18" charset="0"/>
              </a:rPr>
              <a:t>În cartea </a:t>
            </a:r>
            <a:r>
              <a:rPr lang="ro-RO" sz="1900" b="1" dirty="0">
                <a:latin typeface="Bell MT" pitchFamily="18" charset="0"/>
              </a:rPr>
              <a:t>Literatura e</a:t>
            </a:r>
            <a:r>
              <a:rPr lang="en-US" sz="1900" b="1" dirty="0">
                <a:latin typeface="Bell MT" pitchFamily="18" charset="0"/>
              </a:rPr>
              <a:t>u</a:t>
            </a:r>
            <a:r>
              <a:rPr lang="ro-RO" sz="1900" b="1" dirty="0">
                <a:latin typeface="Bell MT" pitchFamily="18" charset="0"/>
              </a:rPr>
              <a:t>ropeană și Evul mediu</a:t>
            </a:r>
            <a:r>
              <a:rPr lang="ro-RO" sz="1900" dirty="0">
                <a:latin typeface="Bell MT" pitchFamily="18" charset="0"/>
              </a:rPr>
              <a:t>, E.Curtius amintește că deja</a:t>
            </a:r>
            <a:r>
              <a:rPr lang="en-US" sz="1900" dirty="0">
                <a:latin typeface="Bell MT" pitchFamily="18" charset="0"/>
              </a:rPr>
              <a:t/>
            </a:r>
            <a:br>
              <a:rPr lang="en-US" sz="1900" dirty="0">
                <a:latin typeface="Bell MT" pitchFamily="18" charset="0"/>
              </a:rPr>
            </a:br>
            <a:r>
              <a:rPr lang="ro-RO" sz="1900" dirty="0">
                <a:latin typeface="Bell MT" pitchFamily="18" charset="0"/>
              </a:rPr>
              <a:t>Platon, în </a:t>
            </a:r>
            <a:r>
              <a:rPr lang="ro-RO" sz="1900" b="1" dirty="0">
                <a:latin typeface="Bell MT" pitchFamily="18" charset="0"/>
              </a:rPr>
              <a:t>Legile</a:t>
            </a:r>
            <a:r>
              <a:rPr lang="ro-RO" sz="1900" dirty="0">
                <a:latin typeface="Bell MT" pitchFamily="18" charset="0"/>
              </a:rPr>
              <a:t>, scria că..</a:t>
            </a:r>
            <a:r>
              <a:rPr lang="en-US" sz="1900" dirty="0">
                <a:latin typeface="Bell MT" pitchFamily="18" charset="0"/>
              </a:rPr>
              <a:t/>
            </a:r>
            <a:br>
              <a:rPr lang="en-US" sz="1900" dirty="0">
                <a:latin typeface="Bell MT" pitchFamily="18" charset="0"/>
              </a:rPr>
            </a:br>
            <a:r>
              <a:rPr lang="ro-RO" sz="1900" i="1" dirty="0">
                <a:latin typeface="Bell MT" pitchFamily="18" charset="0"/>
              </a:rPr>
              <a:t>        Fiecare dintre noi ar trebui să se considere o marionetă de origine divină,confecționată de zei, ca o jucări a lor....</a:t>
            </a:r>
            <a:endParaRPr lang="en-US" sz="1900" dirty="0">
              <a:latin typeface="Bell M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7134" y="783266"/>
            <a:ext cx="4437327" cy="3327995"/>
          </a:xfrm>
        </p:spPr>
      </p:pic>
    </p:spTree>
    <p:extLst>
      <p:ext uri="{BB962C8B-B14F-4D97-AF65-F5344CB8AC3E}">
        <p14:creationId xmlns:p14="http://schemas.microsoft.com/office/powerpoint/2010/main" val="131333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ell MT" pitchFamily="18" charset="0"/>
              </a:rPr>
              <a:t>Theatrum</a:t>
            </a:r>
            <a:r>
              <a:rPr lang="en-US" sz="3600" dirty="0">
                <a:latin typeface="Bell MT" pitchFamily="18" charset="0"/>
              </a:rPr>
              <a:t> Mundi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 ...în antichitate, Horatiu, vorbea și el despre </a:t>
            </a:r>
            <a:r>
              <a:rPr lang="ro-RO" sz="2400" i="1" dirty="0">
                <a:latin typeface="Bell MT" pitchFamily="18" charset="0"/>
              </a:rPr>
              <a:t>om ca despre o marionetă divină</a:t>
            </a:r>
            <a:endParaRPr lang="en-US" sz="24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...în Evul Mediu, Ioan de Salisbury scria despre </a:t>
            </a:r>
            <a:r>
              <a:rPr lang="ro-RO" sz="2400" i="1" dirty="0">
                <a:latin typeface="Bell MT" pitchFamily="18" charset="0"/>
              </a:rPr>
              <a:t>De mundana comedia vel tragedia.</a:t>
            </a:r>
            <a:r>
              <a:rPr lang="ro-RO" sz="2400" dirty="0">
                <a:latin typeface="Bell MT" pitchFamily="18" charset="0"/>
              </a:rPr>
              <a:t>.............</a:t>
            </a:r>
            <a:endParaRPr lang="en-US" sz="24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... în Renaștere Luther, scria că   </a:t>
            </a:r>
            <a:r>
              <a:rPr lang="ro-RO" sz="2400" i="1" dirty="0">
                <a:latin typeface="Bell MT" pitchFamily="18" charset="0"/>
              </a:rPr>
              <a:t>Întreaga istorie profană nu e altceva  decât teatrul de păpuși a lui Dumnezeu....</a:t>
            </a:r>
            <a:endParaRPr lang="en-US" sz="24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... iar Baltazar Gratian (1551) includea în </a:t>
            </a:r>
            <a:r>
              <a:rPr lang="ro-RO" sz="2400" b="1" dirty="0">
                <a:latin typeface="Bell MT" pitchFamily="18" charset="0"/>
              </a:rPr>
              <a:t>Criticon</a:t>
            </a:r>
            <a:r>
              <a:rPr lang="ro-RO" sz="2400" dirty="0">
                <a:latin typeface="Bell MT" pitchFamily="18" charset="0"/>
              </a:rPr>
              <a:t> un capitol despre  </a:t>
            </a:r>
            <a:r>
              <a:rPr lang="ro-RO" sz="2400" i="1" dirty="0">
                <a:latin typeface="Bell MT" pitchFamily="18" charset="0"/>
              </a:rPr>
              <a:t>El gran teatro de Univers </a:t>
            </a:r>
            <a:endParaRPr lang="en-US" sz="2400" dirty="0">
              <a:latin typeface="Bell MT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36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 err="1">
                <a:latin typeface="Bell MT" pitchFamily="18" charset="0"/>
              </a:rPr>
              <a:t>Cultura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modernităţii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după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Renaştere</a:t>
            </a:r>
            <a:r>
              <a:rPr lang="en-US" sz="2300" dirty="0">
                <a:latin typeface="Bell MT" pitchFamily="18" charset="0"/>
              </a:rPr>
              <a:t>, a </a:t>
            </a:r>
            <a:r>
              <a:rPr lang="en-US" sz="2300" dirty="0" err="1">
                <a:latin typeface="Bell MT" pitchFamily="18" charset="0"/>
              </a:rPr>
              <a:t>diversificat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amplu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şi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universul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spectacolelor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adiacente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sărbătorilor</a:t>
            </a:r>
            <a:r>
              <a:rPr lang="en-US" sz="2300" dirty="0">
                <a:latin typeface="Bell MT" pitchFamily="18" charset="0"/>
              </a:rPr>
              <a:t>..... </a:t>
            </a:r>
            <a:r>
              <a:rPr lang="en-US" sz="2300" dirty="0" err="1">
                <a:latin typeface="Bell MT" pitchFamily="18" charset="0"/>
              </a:rPr>
              <a:t>fastul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acestora</a:t>
            </a:r>
            <a:r>
              <a:rPr lang="en-US" sz="2300" dirty="0">
                <a:latin typeface="Bell MT" pitchFamily="18" charset="0"/>
              </a:rPr>
              <a:t> (</a:t>
            </a:r>
            <a:r>
              <a:rPr lang="en-US" sz="2300" dirty="0" err="1">
                <a:latin typeface="Bell MT" pitchFamily="18" charset="0"/>
              </a:rPr>
              <a:t>amplu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comentat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Burkhard</a:t>
            </a:r>
            <a:r>
              <a:rPr lang="en-US" sz="2300" dirty="0">
                <a:latin typeface="Bell MT" pitchFamily="18" charset="0"/>
              </a:rPr>
              <a:t>) </a:t>
            </a:r>
            <a:r>
              <a:rPr lang="en-US" sz="2300" dirty="0" err="1">
                <a:latin typeface="Bell MT" pitchFamily="18" charset="0"/>
              </a:rPr>
              <a:t>făcând</a:t>
            </a:r>
            <a:r>
              <a:rPr lang="en-US" sz="2300" dirty="0">
                <a:latin typeface="Bell MT" pitchFamily="18" charset="0"/>
              </a:rPr>
              <a:t> un </a:t>
            </a:r>
            <a:r>
              <a:rPr lang="en-US" sz="2300" dirty="0" err="1">
                <a:latin typeface="Bell MT" pitchFamily="18" charset="0"/>
              </a:rPr>
              <a:t>amplu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loc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mimilor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saltimbacilor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ro-RO" sz="2300" dirty="0" err="1">
                <a:latin typeface="Bell MT" pitchFamily="18" charset="0"/>
              </a:rPr>
              <a:t>ș</a:t>
            </a:r>
            <a:r>
              <a:rPr lang="en-US" sz="2300" dirty="0">
                <a:latin typeface="Bell MT" pitchFamily="18" charset="0"/>
              </a:rPr>
              <a:t>i </a:t>
            </a:r>
            <a:r>
              <a:rPr lang="en-US" sz="2300" dirty="0" err="1">
                <a:latin typeface="Bell MT" pitchFamily="18" charset="0"/>
              </a:rPr>
              <a:t>diverselor</a:t>
            </a:r>
            <a:r>
              <a:rPr lang="en-US" sz="2300" dirty="0">
                <a:latin typeface="Bell MT" pitchFamily="18" charset="0"/>
              </a:rPr>
              <a:t> “</a:t>
            </a:r>
            <a:r>
              <a:rPr lang="en-US" sz="2300" dirty="0" err="1">
                <a:latin typeface="Bell MT" pitchFamily="18" charset="0"/>
              </a:rPr>
              <a:t>teatre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comedie</a:t>
            </a:r>
            <a:r>
              <a:rPr lang="en-US" sz="2300" dirty="0">
                <a:latin typeface="Bell MT" pitchFamily="18" charset="0"/>
              </a:rPr>
              <a:t>”...</a:t>
            </a:r>
            <a:r>
              <a:rPr lang="en-US" sz="2300" dirty="0" err="1">
                <a:latin typeface="Bell MT" pitchFamily="18" charset="0"/>
              </a:rPr>
              <a:t>ce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includeau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desigur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şi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histrioni</a:t>
            </a:r>
            <a:r>
              <a:rPr lang="en-US" sz="23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300" dirty="0">
                <a:latin typeface="Bell MT" pitchFamily="18" charset="0"/>
              </a:rPr>
              <a:t>     Este </a:t>
            </a:r>
            <a:r>
              <a:rPr lang="en-US" sz="2300" dirty="0" err="1">
                <a:latin typeface="Bell MT" pitchFamily="18" charset="0"/>
              </a:rPr>
              <a:t>epoca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în</a:t>
            </a:r>
            <a:r>
              <a:rPr lang="en-US" sz="2300" dirty="0">
                <a:latin typeface="Bell MT" pitchFamily="18" charset="0"/>
              </a:rPr>
              <a:t> care “</a:t>
            </a:r>
            <a:r>
              <a:rPr lang="en-US" sz="2300" dirty="0" err="1">
                <a:latin typeface="Bell MT" pitchFamily="18" charset="0"/>
              </a:rPr>
              <a:t>nebunul</a:t>
            </a:r>
            <a:r>
              <a:rPr lang="en-US" sz="2300" dirty="0">
                <a:latin typeface="Bell MT" pitchFamily="18" charset="0"/>
              </a:rPr>
              <a:t>”(</a:t>
            </a:r>
            <a:r>
              <a:rPr lang="en-US" sz="2300" dirty="0" err="1">
                <a:latin typeface="Bell MT" pitchFamily="18" charset="0"/>
              </a:rPr>
              <a:t>hipomaniacal</a:t>
            </a:r>
            <a:r>
              <a:rPr lang="en-US" sz="2300" dirty="0">
                <a:latin typeface="Bell MT" pitchFamily="18" charset="0"/>
              </a:rPr>
              <a:t>) </a:t>
            </a:r>
            <a:r>
              <a:rPr lang="en-US" sz="2300" dirty="0" err="1">
                <a:latin typeface="Bell MT" pitchFamily="18" charset="0"/>
              </a:rPr>
              <a:t>capătă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si</a:t>
            </a:r>
            <a:r>
              <a:rPr lang="en-US" sz="2300" dirty="0">
                <a:latin typeface="Bell MT" pitchFamily="18" charset="0"/>
              </a:rPr>
              <a:t> o </a:t>
            </a:r>
            <a:r>
              <a:rPr lang="en-US" sz="2300" dirty="0" err="1">
                <a:latin typeface="Bell MT" pitchFamily="18" charset="0"/>
              </a:rPr>
              <a:t>profesie</a:t>
            </a:r>
            <a:r>
              <a:rPr lang="en-US" sz="2300" dirty="0">
                <a:latin typeface="Bell MT" pitchFamily="18" charset="0"/>
              </a:rPr>
              <a:t> public</a:t>
            </a:r>
            <a:r>
              <a:rPr lang="ro-RO" sz="2300" dirty="0">
                <a:latin typeface="Bell MT" pitchFamily="18" charset="0"/>
              </a:rPr>
              <a:t>ă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inclusiv</a:t>
            </a:r>
            <a:r>
              <a:rPr lang="en-US" sz="2300" dirty="0">
                <a:latin typeface="Bell MT" pitchFamily="18" charset="0"/>
              </a:rPr>
              <a:t> la cur</a:t>
            </a:r>
            <a:r>
              <a:rPr lang="ro-RO" sz="2300" dirty="0">
                <a:latin typeface="Bell MT" pitchFamily="18" charset="0"/>
              </a:rPr>
              <a:t>ț</a:t>
            </a:r>
            <a:r>
              <a:rPr lang="en-US" sz="2300" dirty="0" err="1">
                <a:latin typeface="Bell MT" pitchFamily="18" charset="0"/>
              </a:rPr>
              <a:t>ile</a:t>
            </a:r>
            <a:r>
              <a:rPr lang="en-US" sz="2300" dirty="0">
                <a:latin typeface="Bell MT" pitchFamily="18" charset="0"/>
              </a:rPr>
              <a:t> regale</a:t>
            </a:r>
            <a:r>
              <a:rPr lang="ro-RO" sz="2300" dirty="0">
                <a:latin typeface="Bell MT" pitchFamily="18" charset="0"/>
              </a:rPr>
              <a:t>.</a:t>
            </a:r>
            <a:endParaRPr lang="en-US" sz="2300" dirty="0"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21736"/>
            <a:ext cx="5105400" cy="34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325562"/>
          </a:xfrm>
        </p:spPr>
        <p:txBody>
          <a:bodyPr>
            <a:noAutofit/>
          </a:bodyPr>
          <a:lstStyle/>
          <a:p>
            <a:r>
              <a:rPr lang="ro-RO" sz="2100" b="1" dirty="0">
                <a:latin typeface="Bell MT" pitchFamily="18" charset="0"/>
              </a:rPr>
              <a:t>Î</a:t>
            </a:r>
            <a:r>
              <a:rPr lang="en-US" sz="2100" b="1" dirty="0">
                <a:latin typeface="Bell MT" pitchFamily="18" charset="0"/>
              </a:rPr>
              <a:t>n sec</a:t>
            </a:r>
            <a:r>
              <a:rPr lang="ro-RO" sz="2100" b="1" dirty="0">
                <a:latin typeface="Bell MT" pitchFamily="18" charset="0"/>
              </a:rPr>
              <a:t>.</a:t>
            </a:r>
            <a:r>
              <a:rPr lang="en-US" sz="2100" b="1" dirty="0">
                <a:latin typeface="Bell MT" pitchFamily="18" charset="0"/>
              </a:rPr>
              <a:t> XX, o </a:t>
            </a:r>
            <a:r>
              <a:rPr lang="en-US" sz="2100" b="1" dirty="0" err="1">
                <a:latin typeface="Bell MT" pitchFamily="18" charset="0"/>
              </a:rPr>
              <a:t>valorizare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psiho-sociologică</a:t>
            </a:r>
            <a:r>
              <a:rPr lang="en-US" sz="2100" b="1" dirty="0">
                <a:latin typeface="Bell MT" pitchFamily="18" charset="0"/>
              </a:rPr>
              <a:t> a “</a:t>
            </a:r>
            <a:r>
              <a:rPr lang="en-US" sz="2100" b="1" dirty="0" err="1">
                <a:latin typeface="Bell MT" pitchFamily="18" charset="0"/>
              </a:rPr>
              <a:t>dimensiunii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teatrale</a:t>
            </a:r>
            <a:r>
              <a:rPr lang="en-US" sz="2100" b="1" dirty="0">
                <a:latin typeface="Bell MT" pitchFamily="18" charset="0"/>
              </a:rPr>
              <a:t> a </a:t>
            </a:r>
            <a:r>
              <a:rPr lang="en-US" sz="2100" b="1" dirty="0" err="1">
                <a:latin typeface="Bell MT" pitchFamily="18" charset="0"/>
              </a:rPr>
              <a:t>antroposului</a:t>
            </a:r>
            <a:r>
              <a:rPr lang="en-US" sz="2100" b="1" dirty="0">
                <a:latin typeface="Bell MT" pitchFamily="18" charset="0"/>
              </a:rPr>
              <a:t>” s-a </a:t>
            </a:r>
            <a:r>
              <a:rPr lang="en-US" sz="2100" b="1" dirty="0" err="1">
                <a:latin typeface="Bell MT" pitchFamily="18" charset="0"/>
              </a:rPr>
              <a:t>dezvoltat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prin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doctrina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lui</a:t>
            </a:r>
            <a:r>
              <a:rPr lang="en-US" sz="2100" b="1" dirty="0">
                <a:latin typeface="Bell MT" pitchFamily="18" charset="0"/>
              </a:rPr>
              <a:t> Pearson, care </a:t>
            </a:r>
            <a:r>
              <a:rPr lang="en-US" sz="2100" b="1" dirty="0" err="1">
                <a:latin typeface="Bell MT" pitchFamily="18" charset="0"/>
              </a:rPr>
              <a:t>susţine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ideea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că</a:t>
            </a:r>
            <a:r>
              <a:rPr lang="en-US" sz="2100" b="1" dirty="0">
                <a:latin typeface="Bell MT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Bell MT" pitchFamily="18" charset="0"/>
              </a:rPr>
              <a:t>Normativitatea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socială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defineşte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fiec</a:t>
            </a:r>
            <a:r>
              <a:rPr lang="ro-RO" sz="2200" dirty="0">
                <a:latin typeface="Bell MT" pitchFamily="18" charset="0"/>
              </a:rPr>
              <a:t>a</a:t>
            </a:r>
            <a:r>
              <a:rPr lang="en-US" sz="2200" dirty="0">
                <a:latin typeface="Bell MT" pitchFamily="18" charset="0"/>
              </a:rPr>
              <a:t>re </a:t>
            </a:r>
            <a:r>
              <a:rPr lang="en-US" sz="2200" dirty="0" err="1">
                <a:latin typeface="Bell MT" pitchFamily="18" charset="0"/>
              </a:rPr>
              <a:t>cultură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partituri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comportamentale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orientative</a:t>
            </a:r>
            <a:r>
              <a:rPr lang="en-US" sz="2200" u="sng" dirty="0">
                <a:latin typeface="Bell MT" pitchFamily="18" charset="0"/>
              </a:rPr>
              <a:t> de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statut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şi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rol</a:t>
            </a:r>
            <a:r>
              <a:rPr lang="en-US" sz="2200" u="sng" dirty="0">
                <a:latin typeface="Bell MT" pitchFamily="18" charset="0"/>
              </a:rPr>
              <a:t> social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principalele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funcţii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existenţiale</a:t>
            </a:r>
            <a:r>
              <a:rPr lang="en-US" sz="2200" dirty="0">
                <a:latin typeface="Bell MT" pitchFamily="18" charset="0"/>
              </a:rPr>
              <a:t>: - </a:t>
            </a:r>
            <a:r>
              <a:rPr lang="en-US" sz="2200" u="sng" dirty="0">
                <a:latin typeface="Bell MT" pitchFamily="18" charset="0"/>
              </a:rPr>
              <a:t>de </a:t>
            </a:r>
            <a:r>
              <a:rPr lang="en-US" sz="2200" u="sng" dirty="0" err="1">
                <a:latin typeface="Bell MT" pitchFamily="18" charset="0"/>
              </a:rPr>
              <a:t>vârstă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copil</a:t>
            </a:r>
            <a:r>
              <a:rPr lang="en-US" sz="2200" dirty="0">
                <a:latin typeface="Bell MT" pitchFamily="18" charset="0"/>
              </a:rPr>
              <a:t>, adolescent, adult, </a:t>
            </a:r>
            <a:r>
              <a:rPr lang="en-US" sz="2200" dirty="0" err="1">
                <a:latin typeface="Bell MT" pitchFamily="18" charset="0"/>
              </a:rPr>
              <a:t>bătrân</a:t>
            </a:r>
            <a:r>
              <a:rPr lang="en-US" sz="2200" dirty="0">
                <a:latin typeface="Bell MT" pitchFamily="18" charset="0"/>
              </a:rPr>
              <a:t>), </a:t>
            </a:r>
            <a:r>
              <a:rPr lang="en-US" sz="2200" u="sng" dirty="0">
                <a:latin typeface="Bell MT" pitchFamily="18" charset="0"/>
              </a:rPr>
              <a:t>de </a:t>
            </a:r>
            <a:r>
              <a:rPr lang="en-US" sz="2200" u="sng" dirty="0" err="1">
                <a:latin typeface="Bell MT" pitchFamily="18" charset="0"/>
              </a:rPr>
              <a:t>statut</a:t>
            </a:r>
            <a:r>
              <a:rPr lang="en-US" sz="2200" u="sng" dirty="0">
                <a:latin typeface="Bell MT" pitchFamily="18" charset="0"/>
              </a:rPr>
              <a:t> familial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necăsătorit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căsătorit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părinte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fiu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divorţat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îndoliat</a:t>
            </a:r>
            <a:r>
              <a:rPr lang="en-US" sz="2200" dirty="0">
                <a:latin typeface="Bell MT" pitchFamily="18" charset="0"/>
              </a:rPr>
              <a:t>), </a:t>
            </a:r>
            <a:r>
              <a:rPr lang="en-US" sz="2200" u="sng" dirty="0" err="1">
                <a:latin typeface="Bell MT" pitchFamily="18" charset="0"/>
              </a:rPr>
              <a:t>educativ</a:t>
            </a:r>
            <a:r>
              <a:rPr lang="ro-RO" sz="2200" u="sng" dirty="0">
                <a:latin typeface="Bell MT" pitchFamily="18" charset="0"/>
              </a:rPr>
              <a:t>-</a:t>
            </a:r>
            <a:r>
              <a:rPr lang="en-US" sz="2200" u="sng" dirty="0" err="1">
                <a:latin typeface="Bell MT" pitchFamily="18" charset="0"/>
              </a:rPr>
              <a:t>profesionale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elev</a:t>
            </a:r>
            <a:r>
              <a:rPr lang="en-US" sz="2200" dirty="0">
                <a:latin typeface="Bell MT" pitchFamily="18" charset="0"/>
              </a:rPr>
              <a:t>, student, diverse </a:t>
            </a:r>
            <a:r>
              <a:rPr lang="en-US" sz="2200" dirty="0" err="1">
                <a:latin typeface="Bell MT" pitchFamily="18" charset="0"/>
              </a:rPr>
              <a:t>profesii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pensionat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roluri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poziţii</a:t>
            </a:r>
            <a:r>
              <a:rPr lang="en-US" sz="2200" dirty="0">
                <a:latin typeface="Bell MT" pitchFamily="18" charset="0"/>
              </a:rPr>
              <a:t> administrative - de </a:t>
            </a:r>
            <a:r>
              <a:rPr lang="en-US" sz="2200" dirty="0" err="1">
                <a:latin typeface="Bell MT" pitchFamily="18" charset="0"/>
              </a:rPr>
              <a:t>cetăţean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conducător</a:t>
            </a:r>
            <a:r>
              <a:rPr lang="en-US" sz="2200" dirty="0">
                <a:latin typeface="Bell MT" pitchFamily="18" charset="0"/>
              </a:rPr>
              <a:t> etc.).</a:t>
            </a:r>
          </a:p>
          <a:p>
            <a:r>
              <a:rPr lang="en-US" sz="2200" dirty="0" err="1">
                <a:latin typeface="Bell MT" pitchFamily="18" charset="0"/>
              </a:rPr>
              <a:t>Normativităţile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orientative</a:t>
            </a:r>
            <a:r>
              <a:rPr lang="en-US" sz="2200" dirty="0">
                <a:latin typeface="Bell MT" pitchFamily="18" charset="0"/>
              </a:rPr>
              <a:t> ale </a:t>
            </a:r>
            <a:r>
              <a:rPr lang="en-US" sz="2200" dirty="0" err="1">
                <a:latin typeface="Bell MT" pitchFamily="18" charset="0"/>
              </a:rPr>
              <a:t>statutelor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rolurilor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sunt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cadrul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unei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culturi</a:t>
            </a:r>
            <a:r>
              <a:rPr lang="en-US" sz="2200" dirty="0">
                <a:latin typeface="Bell MT" pitchFamily="18" charset="0"/>
              </a:rPr>
              <a:t> date, </a:t>
            </a:r>
            <a:r>
              <a:rPr lang="en-US" sz="2200" dirty="0" err="1">
                <a:latin typeface="Bell MT" pitchFamily="18" charset="0"/>
              </a:rPr>
              <a:t>doar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orientative</a:t>
            </a:r>
            <a:r>
              <a:rPr lang="en-US" sz="2200" dirty="0">
                <a:latin typeface="Bell MT" pitchFamily="18" charset="0"/>
              </a:rPr>
              <a:t>... </a:t>
            </a:r>
            <a:r>
              <a:rPr lang="en-US" sz="2200" dirty="0" err="1">
                <a:latin typeface="Bell MT" pitchFamily="18" charset="0"/>
              </a:rPr>
              <a:t>lăsând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loc</a:t>
            </a:r>
            <a:r>
              <a:rPr lang="en-US" sz="2200" dirty="0">
                <a:latin typeface="Bell MT" pitchFamily="18" charset="0"/>
              </a:rPr>
              <a:t> “</a:t>
            </a:r>
            <a:r>
              <a:rPr lang="en-US" sz="2200" u="sng" dirty="0" err="1">
                <a:latin typeface="Bell MT" pitchFamily="18" charset="0"/>
              </a:rPr>
              <a:t>jucării</a:t>
            </a:r>
            <a:r>
              <a:rPr lang="en-US" sz="2200" u="sng" dirty="0">
                <a:latin typeface="Bell MT" pitchFamily="18" charset="0"/>
              </a:rPr>
              <a:t>”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circumstanţiale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conformitate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particularităţile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talentele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abilităţiile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creativitatea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fiecăruia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886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err="1">
                <a:latin typeface="Bell MT" pitchFamily="18" charset="0"/>
              </a:rPr>
              <a:t>Doctrina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lui</a:t>
            </a:r>
            <a:r>
              <a:rPr lang="en-US" sz="2200" dirty="0">
                <a:latin typeface="Bell MT" pitchFamily="18" charset="0"/>
              </a:rPr>
              <a:t> Pearson are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vedere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persoane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capabile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învăţare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socială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responsabile</a:t>
            </a:r>
            <a:r>
              <a:rPr lang="en-US" sz="2200" dirty="0">
                <a:latin typeface="Bell MT" pitchFamily="18" charset="0"/>
              </a:rPr>
              <a:t>. Dar </a:t>
            </a:r>
            <a:r>
              <a:rPr lang="en-US" sz="2200" dirty="0" err="1">
                <a:latin typeface="Bell MT" pitchFamily="18" charset="0"/>
              </a:rPr>
              <a:t>alegerile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</a:t>
            </a:r>
            <a:r>
              <a:rPr lang="en-US" sz="2200" dirty="0">
                <a:latin typeface="Bell MT" pitchFamily="18" charset="0"/>
              </a:rPr>
              <a:t> care </a:t>
            </a:r>
            <a:r>
              <a:rPr lang="en-US" sz="2200" dirty="0" err="1">
                <a:latin typeface="Bell MT" pitchFamily="18" charset="0"/>
              </a:rPr>
              <a:t>subiectul</a:t>
            </a:r>
            <a:r>
              <a:rPr lang="en-US" sz="2200" dirty="0">
                <a:latin typeface="Bell MT" pitchFamily="18" charset="0"/>
              </a:rPr>
              <a:t> le face se </a:t>
            </a:r>
            <a:r>
              <a:rPr lang="en-US" sz="2200" dirty="0" err="1">
                <a:latin typeface="Bell MT" pitchFamily="18" charset="0"/>
              </a:rPr>
              <a:t>corelează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particularităţi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individuale</a:t>
            </a:r>
            <a:r>
              <a:rPr lang="en-US" sz="2200" dirty="0">
                <a:latin typeface="Bell MT" pitchFamily="18" charset="0"/>
              </a:rPr>
              <a:t> (inclusive cu </a:t>
            </a:r>
            <a:r>
              <a:rPr lang="en-US" sz="2200" dirty="0" err="1">
                <a:latin typeface="Bell MT" pitchFamily="18" charset="0"/>
              </a:rPr>
              <a:t>sugestiile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lui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Szondi</a:t>
            </a:r>
            <a:r>
              <a:rPr lang="en-US" sz="2200" dirty="0">
                <a:latin typeface="Bell MT" pitchFamily="18" charset="0"/>
              </a:rPr>
              <a:t>); </a:t>
            </a:r>
            <a:r>
              <a:rPr lang="en-US" sz="2200" dirty="0" err="1">
                <a:latin typeface="Bell MT" pitchFamily="18" charset="0"/>
              </a:rPr>
              <a:t>iar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modalităţile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manifestare</a:t>
            </a:r>
            <a:r>
              <a:rPr lang="en-US" sz="2200" dirty="0">
                <a:latin typeface="Bell MT" pitchFamily="18" charset="0"/>
              </a:rPr>
              <a:t> pot fi </a:t>
            </a:r>
            <a:r>
              <a:rPr lang="en-US" sz="2200" dirty="0" err="1">
                <a:latin typeface="Bell MT" pitchFamily="18" charset="0"/>
              </a:rPr>
              <a:t>excentrice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Astfel</a:t>
            </a:r>
            <a:r>
              <a:rPr lang="en-US" sz="2200" dirty="0">
                <a:latin typeface="Bell MT" pitchFamily="18" charset="0"/>
              </a:rPr>
              <a:t> de ex.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acest</a:t>
            </a:r>
            <a:r>
              <a:rPr lang="en-US" sz="2200" dirty="0">
                <a:latin typeface="Bell MT" pitchFamily="18" charset="0"/>
              </a:rPr>
              <a:t>  </a:t>
            </a:r>
            <a:r>
              <a:rPr lang="en-US" sz="2200" dirty="0" err="1">
                <a:latin typeface="Bell MT" pitchFamily="18" charset="0"/>
              </a:rPr>
              <a:t>proces</a:t>
            </a:r>
            <a:r>
              <a:rPr lang="en-US" sz="2200" dirty="0">
                <a:latin typeface="Bell MT" pitchFamily="18" charset="0"/>
              </a:rPr>
              <a:t> al “</a:t>
            </a:r>
            <a:r>
              <a:rPr lang="en-US" sz="2200" dirty="0" err="1">
                <a:latin typeface="Bell MT" pitchFamily="18" charset="0"/>
              </a:rPr>
              <a:t>exercitării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roluri</a:t>
            </a:r>
            <a:r>
              <a:rPr lang="en-US" sz="2200" dirty="0">
                <a:latin typeface="Bell MT" pitchFamily="18" charset="0"/>
              </a:rPr>
              <a:t>” </a:t>
            </a:r>
            <a:r>
              <a:rPr lang="en-US" sz="2200" dirty="0" err="1">
                <a:latin typeface="Bell MT" pitchFamily="18" charset="0"/>
              </a:rPr>
              <a:t>subiectul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poate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manifesta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uneori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</a:t>
            </a:r>
            <a:r>
              <a:rPr lang="en-US" sz="2200" dirty="0">
                <a:latin typeface="Bell MT" pitchFamily="18" charset="0"/>
              </a:rPr>
              <a:t> un </a:t>
            </a:r>
            <a:r>
              <a:rPr lang="en-US" sz="2200" dirty="0" err="1">
                <a:latin typeface="Bell MT" pitchFamily="18" charset="0"/>
              </a:rPr>
              <a:t>anonim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lipsit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orice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indiidualitate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identificându</a:t>
            </a:r>
            <a:r>
              <a:rPr lang="en-US" sz="2200" dirty="0">
                <a:latin typeface="Bell MT" pitchFamily="18" charset="0"/>
              </a:rPr>
              <a:t>-se impersonal cu </a:t>
            </a:r>
            <a:r>
              <a:rPr lang="en-US" sz="2200" dirty="0" err="1">
                <a:latin typeface="Bell MT" pitchFamily="18" charset="0"/>
              </a:rPr>
              <a:t>prescripţiile</a:t>
            </a:r>
            <a:r>
              <a:rPr lang="en-US" sz="2200" dirty="0">
                <a:latin typeface="Bell MT" pitchFamily="18" charset="0"/>
              </a:rPr>
              <a:t> normative </a:t>
            </a:r>
            <a:r>
              <a:rPr lang="en-US" sz="2200" dirty="0" err="1">
                <a:latin typeface="Bell MT" pitchFamily="18" charset="0"/>
              </a:rPr>
              <a:t>ofic</a:t>
            </a:r>
            <a:r>
              <a:rPr lang="ro-RO" sz="2200" dirty="0">
                <a:latin typeface="Bell MT" pitchFamily="18" charset="0"/>
              </a:rPr>
              <a:t>i</a:t>
            </a:r>
            <a:r>
              <a:rPr lang="en-US" sz="2200" dirty="0">
                <a:latin typeface="Bell MT" pitchFamily="18" charset="0"/>
              </a:rPr>
              <a:t>ale; </a:t>
            </a:r>
            <a:r>
              <a:rPr lang="en-US" sz="2200" dirty="0" err="1">
                <a:latin typeface="Bell MT" pitchFamily="18" charset="0"/>
              </a:rPr>
              <a:t>deci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comportându</a:t>
            </a:r>
            <a:r>
              <a:rPr lang="en-US" sz="2200" dirty="0">
                <a:latin typeface="Bell MT" pitchFamily="18" charset="0"/>
              </a:rPr>
              <a:t>-se </a:t>
            </a:r>
            <a:r>
              <a:rPr lang="en-US" sz="2200" dirty="0" err="1">
                <a:latin typeface="Bell MT" pitchFamily="18" charset="0"/>
              </a:rPr>
              <a:t>mereu</a:t>
            </a:r>
            <a:r>
              <a:rPr lang="en-US" sz="2200" dirty="0">
                <a:latin typeface="Bell MT" pitchFamily="18" charset="0"/>
              </a:rPr>
              <a:t>, rigid “</a:t>
            </a:r>
            <a:r>
              <a:rPr lang="en-US" sz="2200" dirty="0" err="1">
                <a:latin typeface="Bell MT" pitchFamily="18" charset="0"/>
              </a:rPr>
              <a:t>aşa</a:t>
            </a:r>
            <a:r>
              <a:rPr lang="en-US" sz="2200" dirty="0">
                <a:latin typeface="Bell MT" pitchFamily="18" charset="0"/>
              </a:rPr>
              <a:t> cum </a:t>
            </a:r>
            <a:r>
              <a:rPr lang="en-US" sz="2200" dirty="0" err="1">
                <a:latin typeface="Bell MT" pitchFamily="18" charset="0"/>
              </a:rPr>
              <a:t>trebuie</a:t>
            </a:r>
            <a:r>
              <a:rPr lang="en-US" sz="2200" dirty="0">
                <a:latin typeface="Bell MT" pitchFamily="18" charset="0"/>
              </a:rPr>
              <a:t>”, “</a:t>
            </a:r>
            <a:r>
              <a:rPr lang="en-US" sz="2200" dirty="0" err="1">
                <a:latin typeface="Bell MT" pitchFamily="18" charset="0"/>
              </a:rPr>
              <a:t>aşa</a:t>
            </a:r>
            <a:r>
              <a:rPr lang="en-US" sz="2200" dirty="0">
                <a:latin typeface="Bell MT" pitchFamily="18" charset="0"/>
              </a:rPr>
              <a:t> cum se </a:t>
            </a:r>
            <a:r>
              <a:rPr lang="en-US" sz="2200" dirty="0" err="1">
                <a:latin typeface="Bell MT" pitchFamily="18" charset="0"/>
              </a:rPr>
              <a:t>cere</a:t>
            </a:r>
            <a:r>
              <a:rPr lang="en-US" sz="2200" dirty="0">
                <a:latin typeface="Bell MT" pitchFamily="18" charset="0"/>
              </a:rPr>
              <a:t>”. </a:t>
            </a:r>
            <a:r>
              <a:rPr lang="en-US" sz="2200" dirty="0" err="1">
                <a:latin typeface="Bell MT" pitchFamily="18" charset="0"/>
              </a:rPr>
              <a:t>Scoala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germană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Tellembach</a:t>
            </a:r>
            <a:r>
              <a:rPr lang="en-US" sz="2200" dirty="0">
                <a:latin typeface="Bell MT" pitchFamily="18" charset="0"/>
              </a:rPr>
              <a:t>, Kraus) au </a:t>
            </a:r>
            <a:r>
              <a:rPr lang="en-US" sz="2200" dirty="0" err="1">
                <a:latin typeface="Bell MT" pitchFamily="18" charset="0"/>
              </a:rPr>
              <a:t>comentat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condiţia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>
                <a:latin typeface="Bell MT" pitchFamily="18" charset="0"/>
              </a:rPr>
              <a:t>“no</a:t>
            </a:r>
            <a:r>
              <a:rPr lang="ro-RO" sz="2200" u="sng" dirty="0">
                <a:latin typeface="Bell MT" pitchFamily="18" charset="0"/>
              </a:rPr>
              <a:t>r</a:t>
            </a:r>
            <a:r>
              <a:rPr lang="en-US" sz="2200" u="sng" dirty="0" err="1">
                <a:latin typeface="Bell MT" pitchFamily="18" charset="0"/>
              </a:rPr>
              <a:t>mopathică</a:t>
            </a:r>
            <a:r>
              <a:rPr lang="en-US" sz="2200" u="sng" dirty="0">
                <a:latin typeface="Bell MT" pitchFamily="18" charset="0"/>
              </a:rPr>
              <a:t>” a </a:t>
            </a:r>
            <a:r>
              <a:rPr lang="en-US" sz="2200" u="sng" dirty="0" err="1">
                <a:latin typeface="Bell MT" pitchFamily="18" charset="0"/>
              </a:rPr>
              <a:t>anancaştilor</a:t>
            </a:r>
            <a:r>
              <a:rPr lang="en-US" sz="2200" u="sng" dirty="0">
                <a:latin typeface="Bell MT" pitchFamily="18" charset="0"/>
              </a:rPr>
              <a:t> (</a:t>
            </a:r>
            <a:r>
              <a:rPr lang="en-US" sz="2200" u="sng" dirty="0" err="1">
                <a:latin typeface="Bell MT" pitchFamily="18" charset="0"/>
              </a:rPr>
              <a:t>Tipus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Melancholicus</a:t>
            </a:r>
            <a:r>
              <a:rPr lang="en-US" sz="2200" dirty="0">
                <a:latin typeface="Bell MT" pitchFamily="18" charset="0"/>
              </a:rPr>
              <a:t>), care se “</a:t>
            </a:r>
            <a:r>
              <a:rPr lang="en-US" sz="2200" dirty="0" err="1">
                <a:latin typeface="Bell MT" pitchFamily="18" charset="0"/>
              </a:rPr>
              <a:t>identifică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rolul</a:t>
            </a:r>
            <a:r>
              <a:rPr lang="en-US" sz="2200" dirty="0">
                <a:latin typeface="Bell MT" pitchFamily="18" charset="0"/>
              </a:rPr>
              <a:t> social”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performanţele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acestuia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până</a:t>
            </a:r>
            <a:r>
              <a:rPr lang="en-US" sz="2200" dirty="0">
                <a:latin typeface="Bell MT" pitchFamily="18" charset="0"/>
              </a:rPr>
              <a:t> la </a:t>
            </a:r>
            <a:r>
              <a:rPr lang="en-US" sz="2200" dirty="0" err="1">
                <a:latin typeface="Bell MT" pitchFamily="18" charset="0"/>
              </a:rPr>
              <a:t>perfecţionism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scrupulozitate</a:t>
            </a:r>
            <a:r>
              <a:rPr lang="en-US" sz="2200" dirty="0">
                <a:latin typeface="Bell MT" pitchFamily="18" charset="0"/>
              </a:rPr>
              <a:t>; </a:t>
            </a:r>
            <a:r>
              <a:rPr lang="en-US" sz="2200" dirty="0" err="1">
                <a:latin typeface="Bell MT" pitchFamily="18" charset="0"/>
              </a:rPr>
              <a:t>fără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empatiza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rezona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intim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ceilaţi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detaşaţi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circumstanţe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2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>
                <a:latin typeface="Bell MT" pitchFamily="18" charset="0"/>
              </a:rPr>
              <a:t>Psihopatologia</a:t>
            </a:r>
            <a:r>
              <a:rPr lang="en-US" sz="2800" dirty="0">
                <a:latin typeface="Bell MT" pitchFamily="18" charset="0"/>
              </a:rPr>
              <a:t> e important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>
                <a:latin typeface="Bell MT" pitchFamily="18" charset="0"/>
              </a:rPr>
              <a:t> nu </a:t>
            </a:r>
            <a:r>
              <a:rPr lang="en-US" sz="2800" dirty="0" err="1">
                <a:latin typeface="Bell MT" pitchFamily="18" charset="0"/>
              </a:rPr>
              <a:t>doar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pentru</a:t>
            </a:r>
            <a:r>
              <a:rPr lang="en-US" sz="2800" dirty="0">
                <a:latin typeface="Bell MT" pitchFamily="18" charset="0"/>
              </a:rPr>
              <a:t> un diagnostic </a:t>
            </a:r>
            <a:r>
              <a:rPr lang="en-US" sz="2800" dirty="0" err="1">
                <a:latin typeface="Bell MT" pitchFamily="18" charset="0"/>
              </a:rPr>
              <a:t>psihiatric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reproductibil</a:t>
            </a:r>
            <a:r>
              <a:rPr lang="en-US" sz="2800" dirty="0">
                <a:latin typeface="Bell MT" pitchFamily="18" charset="0"/>
              </a:rPr>
              <a:t> ci </a:t>
            </a:r>
            <a:r>
              <a:rPr lang="ro-RO" sz="2800" dirty="0" err="1">
                <a:latin typeface="Bell MT" pitchFamily="18" charset="0"/>
              </a:rPr>
              <a:t>ș</a:t>
            </a:r>
            <a:r>
              <a:rPr lang="en-US" sz="2800" dirty="0">
                <a:latin typeface="Bell MT" pitchFamily="18" charset="0"/>
              </a:rPr>
              <a:t>i </a:t>
            </a:r>
            <a:r>
              <a:rPr lang="en-US" sz="2800" dirty="0" err="1">
                <a:latin typeface="Bell MT" pitchFamily="18" charset="0"/>
              </a:rPr>
              <a:t>ca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provocare</a:t>
            </a:r>
            <a:r>
              <a:rPr lang="en-US" sz="2800" dirty="0">
                <a:latin typeface="Bell MT" pitchFamily="18" charset="0"/>
              </a:rPr>
              <a:t>, </a:t>
            </a:r>
            <a:r>
              <a:rPr lang="en-US" sz="2800" dirty="0" err="1">
                <a:latin typeface="Bell MT" pitchFamily="18" charset="0"/>
              </a:rPr>
              <a:t>prin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experimentul</a:t>
            </a:r>
            <a:r>
              <a:rPr lang="en-US" sz="2800" dirty="0">
                <a:latin typeface="Bell MT" pitchFamily="18" charset="0"/>
              </a:rPr>
              <a:t> natural al </a:t>
            </a:r>
            <a:r>
              <a:rPr lang="en-US" sz="2800" dirty="0" err="1">
                <a:latin typeface="Bell MT" pitchFamily="18" charset="0"/>
              </a:rPr>
              <a:t>bolii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psihice</a:t>
            </a:r>
            <a:r>
              <a:rPr lang="en-US" sz="2800" dirty="0">
                <a:latin typeface="Bell MT" pitchFamily="18" charset="0"/>
              </a:rPr>
              <a:t>, </a:t>
            </a:r>
            <a:r>
              <a:rPr lang="ro-RO" sz="2800" dirty="0">
                <a:latin typeface="Bell MT" pitchFamily="18" charset="0"/>
              </a:rPr>
              <a:t>î</a:t>
            </a:r>
            <a:r>
              <a:rPr lang="en-US" sz="2800" dirty="0">
                <a:latin typeface="Bell MT" pitchFamily="18" charset="0"/>
              </a:rPr>
              <a:t>n v</a:t>
            </a:r>
            <a:r>
              <a:rPr lang="ro-RO" sz="2800" dirty="0">
                <a:latin typeface="Bell MT" pitchFamily="18" charset="0"/>
              </a:rPr>
              <a:t>e</a:t>
            </a:r>
            <a:r>
              <a:rPr lang="en-US" sz="2800" dirty="0" err="1">
                <a:latin typeface="Bell MT" pitchFamily="18" charset="0"/>
              </a:rPr>
              <a:t>derea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descifr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 err="1">
                <a:latin typeface="Bell MT" pitchFamily="18" charset="0"/>
              </a:rPr>
              <a:t>rii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psihismului</a:t>
            </a:r>
            <a:r>
              <a:rPr lang="en-US" sz="2800" dirty="0">
                <a:latin typeface="Bell MT" pitchFamily="18" charset="0"/>
              </a:rPr>
              <a:t> specific </a:t>
            </a:r>
            <a:r>
              <a:rPr lang="en-US" sz="2800" dirty="0" err="1">
                <a:latin typeface="Bell MT" pitchFamily="18" charset="0"/>
              </a:rPr>
              <a:t>uman</a:t>
            </a:r>
            <a:r>
              <a:rPr lang="en-US" sz="2800" dirty="0">
                <a:latin typeface="Bell MT" pitchFamily="18" charset="0"/>
              </a:rPr>
              <a:t>(</a:t>
            </a:r>
            <a:r>
              <a:rPr lang="en-US" sz="2800" dirty="0" err="1">
                <a:latin typeface="Bell MT" pitchFamily="18" charset="0"/>
              </a:rPr>
              <a:t>comparat</a:t>
            </a:r>
            <a:r>
              <a:rPr lang="ro-RO" sz="2800" dirty="0">
                <a:latin typeface="Bell MT" pitchFamily="18" charset="0"/>
              </a:rPr>
              <a:t>i</a:t>
            </a:r>
            <a:r>
              <a:rPr lang="en-US" sz="2800" dirty="0">
                <a:latin typeface="Bell MT" pitchFamily="18" charset="0"/>
              </a:rPr>
              <a:t>v cu </a:t>
            </a:r>
            <a:r>
              <a:rPr lang="en-US" sz="2800" dirty="0" err="1">
                <a:latin typeface="Bell MT" pitchFamily="18" charset="0"/>
              </a:rPr>
              <a:t>cel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animalic</a:t>
            </a:r>
            <a:r>
              <a:rPr lang="en-US" sz="2800" dirty="0">
                <a:latin typeface="Bell MT" pitchFamily="18" charset="0"/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ro-RO" sz="2300" dirty="0">
                <a:latin typeface="Bell MT" pitchFamily="18" charset="0"/>
              </a:rPr>
              <a:t>     </a:t>
            </a:r>
            <a:r>
              <a:rPr lang="en-US" sz="2300" dirty="0">
                <a:latin typeface="Bell MT" pitchFamily="18" charset="0"/>
              </a:rPr>
              <a:t>Din </a:t>
            </a:r>
            <a:r>
              <a:rPr lang="en-US" sz="2300" dirty="0" err="1">
                <a:latin typeface="Bell MT" pitchFamily="18" charset="0"/>
              </a:rPr>
              <a:t>viziunea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psiho-sociologică</a:t>
            </a:r>
            <a:r>
              <a:rPr lang="en-US" sz="2300" dirty="0">
                <a:latin typeface="Bell MT" pitchFamily="18" charset="0"/>
              </a:rPr>
              <a:t> a </a:t>
            </a:r>
            <a:r>
              <a:rPr lang="en-US" sz="2300" dirty="0" err="1">
                <a:latin typeface="Bell MT" pitchFamily="18" charset="0"/>
              </a:rPr>
              <a:t>lui</a:t>
            </a:r>
            <a:r>
              <a:rPr lang="en-US" sz="2300" dirty="0">
                <a:latin typeface="Bell MT" pitchFamily="18" charset="0"/>
              </a:rPr>
              <a:t> Pearson </a:t>
            </a:r>
            <a:r>
              <a:rPr lang="en-US" sz="2300" dirty="0" err="1">
                <a:latin typeface="Bell MT" pitchFamily="18" charset="0"/>
              </a:rPr>
              <a:t>derivă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şi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cea</a:t>
            </a:r>
            <a:r>
              <a:rPr lang="en-US" sz="2300" dirty="0">
                <a:latin typeface="Bell MT" pitchFamily="18" charset="0"/>
              </a:rPr>
              <a:t> care </a:t>
            </a:r>
            <a:r>
              <a:rPr lang="en-US" sz="2300" dirty="0" err="1">
                <a:latin typeface="Bell MT" pitchFamily="18" charset="0"/>
              </a:rPr>
              <a:t>acceptă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u="sng" dirty="0">
                <a:latin typeface="Bell MT" pitchFamily="18" charset="0"/>
              </a:rPr>
              <a:t>statute </a:t>
            </a:r>
            <a:r>
              <a:rPr lang="en-US" sz="2300" u="sng" dirty="0" err="1">
                <a:latin typeface="Bell MT" pitchFamily="18" charset="0"/>
              </a:rPr>
              <a:t>şi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roluri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curcumstanţiale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aşa</a:t>
            </a:r>
            <a:r>
              <a:rPr lang="en-US" sz="2300" dirty="0">
                <a:latin typeface="Bell MT" pitchFamily="18" charset="0"/>
              </a:rPr>
              <a:t> cum </a:t>
            </a:r>
            <a:r>
              <a:rPr lang="en-US" sz="2300" dirty="0" err="1">
                <a:latin typeface="Bell MT" pitchFamily="18" charset="0"/>
              </a:rPr>
              <a:t>ar</a:t>
            </a:r>
            <a:r>
              <a:rPr lang="en-US" sz="2300" dirty="0">
                <a:latin typeface="Bell MT" pitchFamily="18" charset="0"/>
              </a:rPr>
              <a:t> fi: </a:t>
            </a:r>
            <a:r>
              <a:rPr lang="en-US" sz="2300" dirty="0" err="1">
                <a:latin typeface="Bell MT" pitchFamily="18" charset="0"/>
              </a:rPr>
              <a:t>cea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om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bolnav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suferind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înşelat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persecutat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condamnat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părăsit,vinovat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blamat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dispreţuit,iubit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adulat</a:t>
            </a:r>
            <a:r>
              <a:rPr lang="en-US" sz="2300" dirty="0">
                <a:latin typeface="Bell MT" pitchFamily="18" charset="0"/>
              </a:rPr>
              <a:t> etc.</a:t>
            </a:r>
          </a:p>
          <a:p>
            <a:r>
              <a:rPr lang="en-US" sz="2300" dirty="0">
                <a:latin typeface="Bell MT" pitchFamily="18" charset="0"/>
              </a:rPr>
              <a:t>     </a:t>
            </a:r>
            <a:r>
              <a:rPr lang="en-US" sz="2300" dirty="0" err="1">
                <a:latin typeface="Bell MT" pitchFamily="18" charset="0"/>
              </a:rPr>
              <a:t>Acest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repertoriu</a:t>
            </a:r>
            <a:r>
              <a:rPr lang="en-US" sz="2300" dirty="0">
                <a:latin typeface="Bell MT" pitchFamily="18" charset="0"/>
              </a:rPr>
              <a:t> e important </a:t>
            </a:r>
            <a:r>
              <a:rPr lang="en-US" sz="2300" dirty="0" err="1">
                <a:latin typeface="Bell MT" pitchFamily="18" charset="0"/>
              </a:rPr>
              <a:t>pentru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psihopatologie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deoarece</a:t>
            </a:r>
            <a:r>
              <a:rPr lang="en-US" sz="2300" dirty="0">
                <a:latin typeface="Bell MT" pitchFamily="18" charset="0"/>
              </a:rPr>
              <a:t> el </a:t>
            </a:r>
            <a:r>
              <a:rPr lang="en-US" sz="2300" dirty="0" err="1">
                <a:latin typeface="Bell MT" pitchFamily="18" charset="0"/>
              </a:rPr>
              <a:t>stă</a:t>
            </a:r>
            <a:r>
              <a:rPr lang="en-US" sz="2300" dirty="0">
                <a:latin typeface="Bell MT" pitchFamily="18" charset="0"/>
              </a:rPr>
              <a:t> la </a:t>
            </a:r>
            <a:r>
              <a:rPr lang="en-US" sz="2300" dirty="0" err="1">
                <a:latin typeface="Bell MT" pitchFamily="18" charset="0"/>
              </a:rPr>
              <a:t>baza</a:t>
            </a:r>
            <a:r>
              <a:rPr lang="en-US" sz="2300" dirty="0">
                <a:latin typeface="Bell MT" pitchFamily="18" charset="0"/>
              </a:rPr>
              <a:t>  </a:t>
            </a:r>
            <a:r>
              <a:rPr lang="en-US" sz="2300" dirty="0" err="1">
                <a:latin typeface="Bell MT" pitchFamily="18" charset="0"/>
              </a:rPr>
              <a:t>manifestării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unor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posibile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reacţii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şi</a:t>
            </a:r>
            <a:r>
              <a:rPr lang="en-US" sz="2300" u="sng" dirty="0">
                <a:latin typeface="Bell MT" pitchFamily="18" charset="0"/>
              </a:rPr>
              <a:t> de</a:t>
            </a:r>
            <a:r>
              <a:rPr lang="ro-RO" sz="2300" u="sng" dirty="0">
                <a:latin typeface="Bell MT" pitchFamily="18" charset="0"/>
              </a:rPr>
              <a:t>z</a:t>
            </a:r>
            <a:r>
              <a:rPr lang="en-US" sz="2300" u="sng" dirty="0" err="1">
                <a:latin typeface="Bell MT" pitchFamily="18" charset="0"/>
              </a:rPr>
              <a:t>voltări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anormale,circumstan</a:t>
            </a:r>
            <a:r>
              <a:rPr lang="ro-RO" sz="2300" u="sng" dirty="0">
                <a:latin typeface="Bell MT" pitchFamily="18" charset="0"/>
              </a:rPr>
              <a:t>ț</a:t>
            </a:r>
            <a:r>
              <a:rPr lang="en-US" sz="2300" u="sng" dirty="0" err="1">
                <a:latin typeface="Bell MT" pitchFamily="18" charset="0"/>
              </a:rPr>
              <a:t>iale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sau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prevalenţiale</a:t>
            </a:r>
            <a:r>
              <a:rPr lang="en-US" sz="2300" dirty="0">
                <a:latin typeface="Bell MT" pitchFamily="18" charset="0"/>
              </a:rPr>
              <a:t>, la </a:t>
            </a:r>
            <a:r>
              <a:rPr lang="en-US" sz="2300" dirty="0" err="1">
                <a:latin typeface="Bell MT" pitchFamily="18" charset="0"/>
              </a:rPr>
              <a:t>persoane</a:t>
            </a:r>
            <a:r>
              <a:rPr lang="en-US" sz="2300" dirty="0">
                <a:latin typeface="Bell MT" pitchFamily="18" charset="0"/>
              </a:rPr>
              <a:t> cu </a:t>
            </a:r>
            <a:r>
              <a:rPr lang="en-US" sz="2300" dirty="0" err="1">
                <a:latin typeface="Bell MT" pitchFamily="18" charset="0"/>
              </a:rPr>
              <a:t>psihism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deficitar</a:t>
            </a:r>
            <a:r>
              <a:rPr lang="en-US" sz="2300" dirty="0">
                <a:latin typeface="Bell MT" pitchFamily="18" charset="0"/>
              </a:rPr>
              <a:t>; </a:t>
            </a:r>
            <a:r>
              <a:rPr lang="en-US" sz="2300" dirty="0" err="1">
                <a:latin typeface="Bell MT" pitchFamily="18" charset="0"/>
              </a:rPr>
              <a:t>ce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ajug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trăiască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astfel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roluri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în</a:t>
            </a:r>
            <a:r>
              <a:rPr lang="en-US" sz="2300" dirty="0">
                <a:latin typeface="Bell MT" pitchFamily="18" charset="0"/>
              </a:rPr>
              <a:t> mod </a:t>
            </a:r>
            <a:r>
              <a:rPr lang="en-US" sz="2300" dirty="0" err="1">
                <a:latin typeface="Bell MT" pitchFamily="18" charset="0"/>
              </a:rPr>
              <a:t>exagerat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aberant</a:t>
            </a:r>
            <a:r>
              <a:rPr lang="en-US" sz="2300" dirty="0">
                <a:latin typeface="Bell MT" pitchFamily="18" charset="0"/>
              </a:rPr>
              <a:t> (e.g. in </a:t>
            </a:r>
            <a:r>
              <a:rPr lang="en-US" sz="2300" dirty="0" err="1">
                <a:latin typeface="Bell MT" pitchFamily="18" charset="0"/>
              </a:rPr>
              <a:t>maniera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hipocondriacă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dismorfofobă</a:t>
            </a:r>
            <a:r>
              <a:rPr lang="en-US" sz="2300" dirty="0">
                <a:latin typeface="Bell MT" pitchFamily="18" charset="0"/>
              </a:rPr>
              <a:t>, de </a:t>
            </a:r>
            <a:r>
              <a:rPr lang="en-US" sz="2300" dirty="0" err="1">
                <a:latin typeface="Bell MT" pitchFamily="18" charset="0"/>
              </a:rPr>
              <a:t>gelozie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erotom</a:t>
            </a:r>
            <a:r>
              <a:rPr lang="ro-RO" sz="2300" dirty="0">
                <a:latin typeface="Bell MT" pitchFamily="18" charset="0"/>
              </a:rPr>
              <a:t>a</a:t>
            </a:r>
            <a:r>
              <a:rPr lang="en-US" sz="2300" dirty="0" err="1">
                <a:latin typeface="Bell MT" pitchFamily="18" charset="0"/>
              </a:rPr>
              <a:t>nă</a:t>
            </a:r>
            <a:r>
              <a:rPr lang="en-US" sz="2300" dirty="0">
                <a:latin typeface="Bell MT" pitchFamily="18" charset="0"/>
              </a:rPr>
              <a:t>).</a:t>
            </a:r>
          </a:p>
          <a:p>
            <a:r>
              <a:rPr lang="en-US" sz="2300" dirty="0">
                <a:latin typeface="Bell MT" pitchFamily="18" charset="0"/>
              </a:rPr>
              <a:t>     </a:t>
            </a:r>
            <a:r>
              <a:rPr lang="en-US" sz="2300" dirty="0" err="1">
                <a:latin typeface="Bell MT" pitchFamily="18" charset="0"/>
              </a:rPr>
              <a:t>Pornindu</a:t>
            </a:r>
            <a:r>
              <a:rPr lang="en-US" sz="2300" dirty="0">
                <a:latin typeface="Bell MT" pitchFamily="18" charset="0"/>
              </a:rPr>
              <a:t>-se de la </a:t>
            </a:r>
            <a:r>
              <a:rPr lang="en-US" sz="2300" dirty="0" err="1">
                <a:latin typeface="Bell MT" pitchFamily="18" charset="0"/>
              </a:rPr>
              <a:t>acest</a:t>
            </a:r>
            <a:r>
              <a:rPr lang="en-US" sz="2300" dirty="0">
                <a:latin typeface="Bell MT" pitchFamily="18" charset="0"/>
              </a:rPr>
              <a:t> model, se pot </a:t>
            </a:r>
            <a:r>
              <a:rPr lang="en-US" sz="2300" dirty="0" err="1">
                <a:latin typeface="Bell MT" pitchFamily="18" charset="0"/>
              </a:rPr>
              <a:t>desfăşura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chiar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deliruri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monotemaice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în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aceste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direcţii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mai</a:t>
            </a:r>
            <a:r>
              <a:rPr lang="en-US" sz="2300" dirty="0">
                <a:latin typeface="Bell MT" pitchFamily="18" charset="0"/>
              </a:rPr>
              <a:t> ales de model paranoiac.</a:t>
            </a:r>
          </a:p>
        </p:txBody>
      </p:sp>
    </p:spTree>
    <p:extLst>
      <p:ext uri="{BB962C8B-B14F-4D97-AF65-F5344CB8AC3E}">
        <p14:creationId xmlns:p14="http://schemas.microsoft.com/office/powerpoint/2010/main" val="99648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>
                <a:latin typeface="Bell MT" pitchFamily="18" charset="0"/>
              </a:rPr>
              <a:t>Perspectiva</a:t>
            </a:r>
            <a:r>
              <a:rPr lang="en-US" dirty="0">
                <a:latin typeface="Bell MT" pitchFamily="18" charset="0"/>
              </a:rPr>
              <a:t> dramatic-</a:t>
            </a:r>
            <a:r>
              <a:rPr lang="en-US" dirty="0" err="1">
                <a:latin typeface="Bell MT" pitchFamily="18" charset="0"/>
              </a:rPr>
              <a:t>scenică</a:t>
            </a:r>
            <a:r>
              <a:rPr lang="en-US" dirty="0">
                <a:latin typeface="Bell MT" pitchFamily="18" charset="0"/>
              </a:rPr>
              <a:t> a “</a:t>
            </a:r>
            <a:r>
              <a:rPr lang="en-US" dirty="0" err="1">
                <a:latin typeface="Bell MT" pitchFamily="18" charset="0"/>
              </a:rPr>
              <a:t>jucări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roluri</a:t>
            </a:r>
            <a:r>
              <a:rPr lang="en-US" dirty="0">
                <a:latin typeface="Bell MT" pitchFamily="18" charset="0"/>
              </a:rPr>
              <a:t>”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societate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contextul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evenimentelor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trăite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relaţionărilor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interpersonale</a:t>
            </a:r>
            <a:r>
              <a:rPr lang="en-US" dirty="0">
                <a:latin typeface="Bell MT" pitchFamily="18" charset="0"/>
              </a:rPr>
              <a:t>, a stat </a:t>
            </a:r>
            <a:r>
              <a:rPr lang="en-US" dirty="0" err="1">
                <a:latin typeface="Bell MT" pitchFamily="18" charset="0"/>
              </a:rPr>
              <a:t>apoi</a:t>
            </a:r>
            <a:r>
              <a:rPr lang="en-US" dirty="0">
                <a:latin typeface="Bell MT" pitchFamily="18" charset="0"/>
              </a:rPr>
              <a:t> la </a:t>
            </a:r>
            <a:r>
              <a:rPr lang="en-US" dirty="0" err="1">
                <a:latin typeface="Bell MT" pitchFamily="18" charset="0"/>
              </a:rPr>
              <a:t>baza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concepţii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narative</a:t>
            </a:r>
            <a:r>
              <a:rPr lang="en-US" u="sng" dirty="0">
                <a:latin typeface="Bell MT" pitchFamily="18" charset="0"/>
              </a:rPr>
              <a:t> de </a:t>
            </a:r>
            <a:r>
              <a:rPr lang="en-US" u="sng" dirty="0" err="1">
                <a:latin typeface="Bell MT" pitchFamily="18" charset="0"/>
              </a:rPr>
              <a:t>înţelegere</a:t>
            </a:r>
            <a:r>
              <a:rPr lang="en-US" u="sng" dirty="0">
                <a:latin typeface="Bell MT" pitchFamily="18" charset="0"/>
              </a:rPr>
              <a:t> a </a:t>
            </a:r>
            <a:r>
              <a:rPr lang="ro-RO" u="sng" dirty="0">
                <a:latin typeface="Bell MT" pitchFamily="18" charset="0"/>
              </a:rPr>
              <a:t>î</a:t>
            </a:r>
            <a:r>
              <a:rPr lang="en-US" u="sng" dirty="0">
                <a:latin typeface="Bell MT" pitchFamily="18" charset="0"/>
              </a:rPr>
              <a:t>ns</a:t>
            </a:r>
            <a:r>
              <a:rPr lang="ro-RO" u="sng" dirty="0">
                <a:latin typeface="Bell MT" pitchFamily="18" charset="0"/>
              </a:rPr>
              <a:t>ăș</a:t>
            </a:r>
            <a:r>
              <a:rPr lang="en-US" u="sng" dirty="0">
                <a:latin typeface="Bell MT" pitchFamily="18" charset="0"/>
              </a:rPr>
              <a:t>i </a:t>
            </a:r>
            <a:r>
              <a:rPr lang="en-US" u="sng" dirty="0" err="1">
                <a:latin typeface="Bell MT" pitchFamily="18" charset="0"/>
              </a:rPr>
              <a:t>psihologiei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persoanei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în</a:t>
            </a:r>
            <a:r>
              <a:rPr lang="en-US" u="sng" dirty="0">
                <a:latin typeface="Bell MT" pitchFamily="18" charset="0"/>
              </a:rPr>
              <a:t> general (McAdams, </a:t>
            </a:r>
            <a:r>
              <a:rPr lang="en-US" u="sng" dirty="0" err="1">
                <a:latin typeface="Bell MT" pitchFamily="18" charset="0"/>
              </a:rPr>
              <a:t>Hermans</a:t>
            </a:r>
            <a:r>
              <a:rPr lang="en-US" u="sng" dirty="0">
                <a:latin typeface="Bell MT" pitchFamily="18" charset="0"/>
              </a:rPr>
              <a:t>),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sensul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că</a:t>
            </a:r>
            <a:r>
              <a:rPr lang="en-US" dirty="0">
                <a:latin typeface="Bell MT" pitchFamily="18" charset="0"/>
              </a:rPr>
              <a:t>:</a:t>
            </a:r>
            <a:endParaRPr lang="ro-RO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dirty="0">
              <a:latin typeface="Bell MT" pitchFamily="18" charset="0"/>
            </a:endParaRPr>
          </a:p>
          <a:p>
            <a:r>
              <a:rPr lang="en-US" dirty="0">
                <a:latin typeface="Bell MT" pitchFamily="18" charset="0"/>
              </a:rPr>
              <a:t>    </a:t>
            </a:r>
            <a:r>
              <a:rPr lang="en-US" dirty="0" err="1">
                <a:latin typeface="Bell MT" pitchFamily="18" charset="0"/>
              </a:rPr>
              <a:t>Evenimentele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trăite</a:t>
            </a:r>
            <a:r>
              <a:rPr lang="en-US" dirty="0">
                <a:latin typeface="Bell MT" pitchFamily="18" charset="0"/>
              </a:rPr>
              <a:t> pot fi </a:t>
            </a:r>
            <a:r>
              <a:rPr lang="en-US" dirty="0" err="1">
                <a:latin typeface="Bell MT" pitchFamily="18" charset="0"/>
              </a:rPr>
              <a:t>înţelese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rezolvări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catre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subiect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problemelor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situaţionale</a:t>
            </a:r>
            <a:r>
              <a:rPr lang="en-US" dirty="0">
                <a:latin typeface="Bell MT" pitchFamily="18" charset="0"/>
              </a:rPr>
              <a:t>, care-l </a:t>
            </a:r>
            <a:r>
              <a:rPr lang="en-US" dirty="0" err="1">
                <a:latin typeface="Bell MT" pitchFamily="18" charset="0"/>
              </a:rPr>
              <a:t>afectează</a:t>
            </a:r>
            <a:r>
              <a:rPr lang="en-US" dirty="0">
                <a:latin typeface="Bell MT" pitchFamily="18" charset="0"/>
              </a:rPr>
              <a:t>;…. </a:t>
            </a:r>
            <a:r>
              <a:rPr lang="en-US" dirty="0" err="1">
                <a:latin typeface="Bell MT" pitchFamily="18" charset="0"/>
              </a:rPr>
              <a:t>si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putea</a:t>
            </a:r>
            <a:r>
              <a:rPr lang="en-US" dirty="0">
                <a:latin typeface="Bell MT" pitchFamily="18" charset="0"/>
              </a:rPr>
              <a:t> fi </a:t>
            </a:r>
            <a:r>
              <a:rPr lang="en-US" dirty="0" err="1">
                <a:latin typeface="Bell MT" pitchFamily="18" charset="0"/>
              </a:rPr>
              <a:t>comentate</a:t>
            </a:r>
            <a:r>
              <a:rPr lang="en-US" dirty="0">
                <a:latin typeface="Bell MT" pitchFamily="18" charset="0"/>
              </a:rPr>
              <a:t> din </a:t>
            </a:r>
            <a:r>
              <a:rPr lang="en-US" dirty="0" err="1">
                <a:latin typeface="Bell MT" pitchFamily="18" charset="0"/>
              </a:rPr>
              <a:t>perspectiva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narativit</a:t>
            </a:r>
            <a:r>
              <a:rPr lang="ro-RO" dirty="0">
                <a:latin typeface="Bell MT" pitchFamily="18" charset="0"/>
              </a:rPr>
              <a:t>ăț</a:t>
            </a:r>
            <a:r>
              <a:rPr lang="en-US" dirty="0">
                <a:latin typeface="Bell MT" pitchFamily="18" charset="0"/>
              </a:rPr>
              <a:t>ii </a:t>
            </a:r>
            <a:r>
              <a:rPr lang="ro-RO" dirty="0" err="1">
                <a:latin typeface="Bell MT" pitchFamily="18" charset="0"/>
              </a:rPr>
              <a:t>ș</a:t>
            </a:r>
            <a:r>
              <a:rPr lang="en-US" dirty="0">
                <a:latin typeface="Bell MT" pitchFamily="18" charset="0"/>
              </a:rPr>
              <a:t>i a </a:t>
            </a:r>
            <a:r>
              <a:rPr lang="en-US" dirty="0" err="1">
                <a:latin typeface="Bell MT" pitchFamily="18" charset="0"/>
              </a:rPr>
              <a:t>dramaturgiei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scenice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sensul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că</a:t>
            </a:r>
            <a:r>
              <a:rPr lang="en-US" dirty="0">
                <a:latin typeface="Bell MT" pitchFamily="18" charset="0"/>
              </a:rPr>
              <a:t>:</a:t>
            </a:r>
          </a:p>
          <a:p>
            <a:r>
              <a:rPr lang="en-US" dirty="0">
                <a:latin typeface="Bell MT" pitchFamily="18" charset="0"/>
              </a:rPr>
              <a:t>    </a:t>
            </a:r>
            <a:r>
              <a:rPr lang="en-US" dirty="0" err="1">
                <a:latin typeface="Bell MT" pitchFamily="18" charset="0"/>
              </a:rPr>
              <a:t>Subiectul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după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clarificat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problematica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situaţiei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</a:t>
            </a:r>
            <a:r>
              <a:rPr lang="en-US" dirty="0">
                <a:latin typeface="Bell MT" pitchFamily="18" charset="0"/>
              </a:rPr>
              <a:t>-l </a:t>
            </a:r>
            <a:r>
              <a:rPr lang="en-US" dirty="0" err="1">
                <a:latin typeface="Bell MT" pitchFamily="18" charset="0"/>
              </a:rPr>
              <a:t>afectează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proiecteză</a:t>
            </a:r>
            <a:r>
              <a:rPr lang="en-US" dirty="0">
                <a:latin typeface="Bell MT" pitchFamily="18" charset="0"/>
              </a:rPr>
              <a:t> (</a:t>
            </a:r>
            <a:r>
              <a:rPr lang="en-US" dirty="0" err="1">
                <a:latin typeface="Bell MT" pitchFamily="18" charset="0"/>
              </a:rPr>
              <a:t>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autor</a:t>
            </a:r>
            <a:r>
              <a:rPr lang="en-US" dirty="0">
                <a:latin typeface="Bell MT" pitchFamily="18" charset="0"/>
              </a:rPr>
              <a:t>) un </a:t>
            </a:r>
            <a:r>
              <a:rPr lang="en-US" u="sng" dirty="0" err="1">
                <a:latin typeface="Bell MT" pitchFamily="18" charset="0"/>
              </a:rPr>
              <a:t>scenariu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pentru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rezolvara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acesteia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care el are </a:t>
            </a:r>
            <a:r>
              <a:rPr lang="en-US" dirty="0" err="1">
                <a:latin typeface="Bell MT" pitchFamily="18" charset="0"/>
              </a:rPr>
              <a:t>rolul</a:t>
            </a:r>
            <a:r>
              <a:rPr lang="en-US" dirty="0">
                <a:latin typeface="Bell MT" pitchFamily="18" charset="0"/>
              </a:rPr>
              <a:t> central; ..</a:t>
            </a:r>
            <a:r>
              <a:rPr lang="en-US" dirty="0" err="1">
                <a:latin typeface="Bell MT" pitchFamily="18" charset="0"/>
              </a:rPr>
              <a:t>iar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apoi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u="sng" dirty="0" err="1">
                <a:latin typeface="Bell MT" pitchFamily="18" charset="0"/>
              </a:rPr>
              <a:t>joacă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efectiv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acest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rol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fiind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acelaş</a:t>
            </a:r>
            <a:r>
              <a:rPr lang="ro-RO" dirty="0">
                <a:latin typeface="Bell MT" pitchFamily="18" charset="0"/>
              </a:rPr>
              <a:t>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timp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regizorul</a:t>
            </a:r>
            <a:r>
              <a:rPr lang="en-US" dirty="0">
                <a:latin typeface="Bell MT" pitchFamily="18" charset="0"/>
              </a:rPr>
              <a:t> s</a:t>
            </a:r>
            <a:r>
              <a:rPr lang="ro-RO" dirty="0">
                <a:latin typeface="Bell MT" pitchFamily="18" charset="0"/>
              </a:rPr>
              <a:t>c</a:t>
            </a:r>
            <a:r>
              <a:rPr lang="en-US" dirty="0" err="1">
                <a:latin typeface="Bell MT" pitchFamily="18" charset="0"/>
              </a:rPr>
              <a:t>enariului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derulare</a:t>
            </a:r>
            <a:r>
              <a:rPr lang="en-US" dirty="0">
                <a:latin typeface="Bell MT" pitchFamily="18" charset="0"/>
              </a:rPr>
              <a:t>,... </a:t>
            </a:r>
            <a:r>
              <a:rPr lang="en-US" dirty="0" err="1">
                <a:latin typeface="Bell MT" pitchFamily="18" charset="0"/>
              </a:rPr>
              <a:t>până</a:t>
            </a:r>
            <a:r>
              <a:rPr lang="en-US" dirty="0">
                <a:latin typeface="Bell MT" pitchFamily="18" charset="0"/>
              </a:rPr>
              <a:t> la </a:t>
            </a:r>
            <a:r>
              <a:rPr lang="en-US" dirty="0" err="1">
                <a:latin typeface="Bell MT" pitchFamily="18" charset="0"/>
              </a:rPr>
              <a:t>rezolvarea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evenimentului</a:t>
            </a:r>
            <a:r>
              <a:rPr lang="ro-RO" dirty="0">
                <a:latin typeface="Bell MT" pitchFamily="18" charset="0"/>
              </a:rPr>
              <a:t>,</a:t>
            </a:r>
            <a:r>
              <a:rPr lang="en-US" dirty="0">
                <a:latin typeface="Bell MT" pitchFamily="18" charset="0"/>
              </a:rPr>
              <a:t> care se </a:t>
            </a:r>
            <a:r>
              <a:rPr lang="en-US" dirty="0" err="1">
                <a:latin typeface="Bell MT" pitchFamily="18" charset="0"/>
              </a:rPr>
              <a:t>depune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apoi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memoria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personală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unitate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bază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biografiei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err="1" smtClean="0">
                <a:latin typeface="Bell MT" pitchFamily="18" charset="0"/>
              </a:rPr>
              <a:t>Identitatea</a:t>
            </a:r>
            <a:r>
              <a:rPr lang="en-US" sz="2400" u="sng" dirty="0" smtClean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biografică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ar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implica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astfel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subiectul</a:t>
            </a:r>
            <a:r>
              <a:rPr lang="en-US" sz="2400" u="sng" dirty="0">
                <a:latin typeface="Bell MT" pitchFamily="18" charset="0"/>
              </a:rPr>
              <a:t> ca </a:t>
            </a:r>
            <a:r>
              <a:rPr lang="en-US" sz="2400" u="sng" dirty="0" err="1">
                <a:latin typeface="Bell MT" pitchFamily="18" charset="0"/>
              </a:rPr>
              <a:t>autor</a:t>
            </a:r>
            <a:r>
              <a:rPr lang="en-US" sz="2400" u="sng" dirty="0">
                <a:latin typeface="Bell MT" pitchFamily="18" charset="0"/>
              </a:rPr>
              <a:t>, scenarist, </a:t>
            </a:r>
            <a:r>
              <a:rPr lang="en-US" sz="2400" u="sng" dirty="0" err="1">
                <a:latin typeface="Bell MT" pitchFamily="18" charset="0"/>
              </a:rPr>
              <a:t>regizor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şi</a:t>
            </a:r>
            <a:r>
              <a:rPr lang="en-US" sz="2400" u="sng" dirty="0">
                <a:latin typeface="Bell MT" pitchFamily="18" charset="0"/>
              </a:rPr>
              <a:t> actor al </a:t>
            </a:r>
            <a:r>
              <a:rPr lang="en-US" sz="2400" u="sng" dirty="0" err="1">
                <a:latin typeface="Bell MT" pitchFamily="18" charset="0"/>
              </a:rPr>
              <a:t>propriei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existente</a:t>
            </a:r>
            <a:r>
              <a:rPr lang="en-US" sz="2400" u="sng" dirty="0">
                <a:latin typeface="Bell MT" pitchFamily="18" charset="0"/>
              </a:rPr>
              <a:t>.</a:t>
            </a:r>
            <a:endParaRPr lang="en-US" sz="2400" dirty="0"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81800" cy="45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0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Doctrina</a:t>
            </a:r>
            <a:r>
              <a:rPr lang="en-US" sz="2400" dirty="0">
                <a:latin typeface="Bell MT" pitchFamily="18" charset="0"/>
              </a:rPr>
              <a:t> scenic</a:t>
            </a:r>
            <a:r>
              <a:rPr lang="ro-RO" sz="2400" dirty="0">
                <a:latin typeface="Bell MT" pitchFamily="18" charset="0"/>
              </a:rPr>
              <a:t>-</a:t>
            </a:r>
            <a:r>
              <a:rPr lang="en-US" sz="2400" dirty="0" err="1">
                <a:latin typeface="Bell MT" pitchFamily="18" charset="0"/>
              </a:rPr>
              <a:t>dramatică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derulării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evenimentelor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trăite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biografiei</a:t>
            </a:r>
            <a:r>
              <a:rPr lang="en-US" sz="2400" dirty="0">
                <a:latin typeface="Bell MT" pitchFamily="18" charset="0"/>
              </a:rPr>
              <a:t> are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conotaţii</a:t>
            </a:r>
            <a:r>
              <a:rPr lang="en-US" sz="2400" dirty="0">
                <a:latin typeface="Bell MT" pitchFamily="18" charset="0"/>
              </a:rPr>
              <a:t> morale (</a:t>
            </a:r>
            <a:r>
              <a:rPr lang="en-US" sz="2400" dirty="0" err="1">
                <a:latin typeface="Bell MT" pitchFamily="18" charset="0"/>
              </a:rPr>
              <a:t>Ricoeur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McItayre</a:t>
            </a:r>
            <a:r>
              <a:rPr lang="en-US" sz="2400" dirty="0">
                <a:latin typeface="Bell MT" pitchFamily="18" charset="0"/>
              </a:rPr>
              <a:t>);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se</a:t>
            </a:r>
            <a:r>
              <a:rPr lang="ro-RO" sz="2400" dirty="0">
                <a:latin typeface="Bell MT" pitchFamily="18" charset="0"/>
              </a:rPr>
              <a:t>n</a:t>
            </a:r>
            <a:r>
              <a:rPr lang="en-US" sz="2400" dirty="0" err="1">
                <a:latin typeface="Bell MT" pitchFamily="18" charset="0"/>
              </a:rPr>
              <a:t>sul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subiectul</a:t>
            </a:r>
            <a:r>
              <a:rPr lang="en-US" sz="2400" u="sng" dirty="0">
                <a:latin typeface="Bell MT" pitchFamily="18" charset="0"/>
              </a:rPr>
              <a:t> e </a:t>
            </a:r>
            <a:r>
              <a:rPr lang="en-US" sz="2400" u="sng" dirty="0" err="1">
                <a:latin typeface="Bell MT" pitchFamily="18" charset="0"/>
              </a:rPr>
              <a:t>considerat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mare </a:t>
            </a:r>
            <a:r>
              <a:rPr lang="en-US" sz="2400" dirty="0" err="1">
                <a:latin typeface="Bell MT" pitchFamily="18" charset="0"/>
              </a:rPr>
              <a:t>măsură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ca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fiind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autorul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propriei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istorii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biografice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u="sng" dirty="0" err="1">
                <a:latin typeface="Bell MT" pitchFamily="18" charset="0"/>
              </a:rPr>
              <a:t>responsabil</a:t>
            </a:r>
            <a:r>
              <a:rPr lang="en-US" sz="2400" u="sng" dirty="0">
                <a:latin typeface="Bell MT" pitchFamily="18" charset="0"/>
              </a:rPr>
              <a:t> de </a:t>
            </a:r>
            <a:r>
              <a:rPr lang="en-US" sz="2400" u="sng" dirty="0" err="1">
                <a:latin typeface="Bell MT" pitchFamily="18" charset="0"/>
              </a:rPr>
              <a:t>deciziile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u="sng" dirty="0" err="1">
                <a:latin typeface="Bell MT" pitchFamily="18" charset="0"/>
              </a:rPr>
              <a:t>scenariile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şi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rolurile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asumate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dirty="0">
                <a:latin typeface="Bell MT" pitchFamily="18" charset="0"/>
              </a:rPr>
              <a:t>de “</a:t>
            </a:r>
            <a:r>
              <a:rPr lang="en-US" sz="2400" dirty="0" err="1">
                <a:latin typeface="Bell MT" pitchFamily="18" charset="0"/>
              </a:rPr>
              <a:t>felul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care le-a </a:t>
            </a:r>
            <a:r>
              <a:rPr lang="en-US" sz="2400" dirty="0" err="1">
                <a:latin typeface="Bell MT" pitchFamily="18" charset="0"/>
              </a:rPr>
              <a:t>jucat</a:t>
            </a:r>
            <a:r>
              <a:rPr lang="en-US" sz="2400" dirty="0">
                <a:latin typeface="Bell MT" pitchFamily="18" charset="0"/>
              </a:rPr>
              <a:t>”, de </a:t>
            </a:r>
            <a:r>
              <a:rPr lang="en-US" sz="2400" dirty="0" err="1">
                <a:latin typeface="Bell MT" pitchFamily="18" charset="0"/>
              </a:rPr>
              <a:t>ceea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devenit</a:t>
            </a:r>
            <a:r>
              <a:rPr lang="en-US" sz="2400" u="sng" dirty="0">
                <a:latin typeface="Bell MT" pitchFamily="18" charset="0"/>
              </a:rPr>
              <a:t>.</a:t>
            </a:r>
            <a:endParaRPr lang="en-US" sz="24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   </a:t>
            </a:r>
            <a:r>
              <a:rPr lang="en-US" sz="2400" dirty="0" err="1">
                <a:latin typeface="Bell MT" pitchFamily="18" charset="0"/>
              </a:rPr>
              <a:t>Pentru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problematica</a:t>
            </a:r>
            <a:r>
              <a:rPr lang="en-US" sz="2400" dirty="0">
                <a:latin typeface="Bell MT" pitchFamily="18" charset="0"/>
              </a:rPr>
              <a:t> TP la </a:t>
            </a:r>
            <a:r>
              <a:rPr lang="en-US" sz="2400" dirty="0" err="1">
                <a:latin typeface="Bell MT" pitchFamily="18" charset="0"/>
              </a:rPr>
              <a:t>acest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nivel</a:t>
            </a:r>
            <a:r>
              <a:rPr lang="ro-RO" sz="2400" dirty="0">
                <a:latin typeface="Bell MT" pitchFamily="18" charset="0"/>
              </a:rPr>
              <a:t>,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principalele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probleme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apar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mai</a:t>
            </a:r>
            <a:r>
              <a:rPr lang="en-US" sz="2400" dirty="0">
                <a:latin typeface="Bell MT" pitchFamily="18" charset="0"/>
              </a:rPr>
              <a:t> ales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corelaţie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u="sng" dirty="0" err="1">
                <a:latin typeface="Bell MT" pitchFamily="18" charset="0"/>
              </a:rPr>
              <a:t>duplicitatea</a:t>
            </a:r>
            <a:r>
              <a:rPr lang="en-US" sz="2400" dirty="0">
                <a:latin typeface="Bell MT" pitchFamily="18" charset="0"/>
              </a:rPr>
              <a:t>. </a:t>
            </a:r>
            <a:r>
              <a:rPr lang="en-US" sz="2400" dirty="0" err="1">
                <a:latin typeface="Bell MT" pitchFamily="18" charset="0"/>
              </a:rPr>
              <a:t>Conduitele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duplicitare</a:t>
            </a:r>
            <a:r>
              <a:rPr lang="en-US" sz="2400" dirty="0">
                <a:latin typeface="Bell MT" pitchFamily="18" charset="0"/>
              </a:rPr>
              <a:t> pot </a:t>
            </a:r>
            <a:r>
              <a:rPr lang="en-US" sz="2400" dirty="0" err="1">
                <a:latin typeface="Bell MT" pitchFamily="18" charset="0"/>
              </a:rPr>
              <a:t>avea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uneori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justificări</a:t>
            </a:r>
            <a:r>
              <a:rPr lang="en-US" sz="2400" dirty="0">
                <a:latin typeface="Bell MT" pitchFamily="18" charset="0"/>
              </a:rPr>
              <a:t>, cum 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fi: </a:t>
            </a:r>
            <a:r>
              <a:rPr lang="en-US" sz="2400" dirty="0" err="1">
                <a:latin typeface="Bell MT" pitchFamily="18" charset="0"/>
              </a:rPr>
              <a:t>dorinţa</a:t>
            </a:r>
            <a:r>
              <a:rPr lang="en-US" sz="2400" dirty="0">
                <a:latin typeface="Bell MT" pitchFamily="18" charset="0"/>
              </a:rPr>
              <a:t> de a </a:t>
            </a:r>
            <a:r>
              <a:rPr lang="en-US" sz="2400" dirty="0" err="1">
                <a:latin typeface="Bell MT" pitchFamily="18" charset="0"/>
              </a:rPr>
              <a:t>menaja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cineva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afirmarea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brutală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unui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adevăr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dureros</a:t>
            </a:r>
            <a:r>
              <a:rPr lang="en-US" sz="2400" dirty="0">
                <a:latin typeface="Bell MT" pitchFamily="18" charset="0"/>
              </a:rPr>
              <a:t>,...</a:t>
            </a:r>
            <a:r>
              <a:rPr lang="en-US" sz="2400" dirty="0" err="1">
                <a:latin typeface="Bell MT" pitchFamily="18" charset="0"/>
              </a:rPr>
              <a:t>sau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condiţia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voluntară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sau</a:t>
            </a:r>
            <a:r>
              <a:rPr lang="en-US" sz="2400" dirty="0">
                <a:latin typeface="Bell MT" pitchFamily="18" charset="0"/>
              </a:rPr>
              <a:t> nu, de a fi </a:t>
            </a:r>
            <a:r>
              <a:rPr lang="en-US" sz="2400" dirty="0" err="1">
                <a:latin typeface="Bell MT" pitchFamily="18" charset="0"/>
              </a:rPr>
              <a:t>martor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spion</a:t>
            </a:r>
            <a:r>
              <a:rPr lang="en-US" sz="2400" dirty="0">
                <a:latin typeface="Bell MT" pitchFamily="18" charset="0"/>
              </a:rPr>
              <a:t>) </a:t>
            </a:r>
            <a:r>
              <a:rPr lang="en-US" sz="2400" dirty="0" err="1">
                <a:latin typeface="Bell MT" pitchFamily="18" charset="0"/>
              </a:rPr>
              <a:t>într</a:t>
            </a:r>
            <a:r>
              <a:rPr lang="en-US" sz="2400" dirty="0">
                <a:latin typeface="Bell MT" pitchFamily="18" charset="0"/>
              </a:rPr>
              <a:t>-un </a:t>
            </a:r>
            <a:r>
              <a:rPr lang="en-US" sz="2400" dirty="0" err="1">
                <a:latin typeface="Bell MT" pitchFamily="18" charset="0"/>
              </a:rPr>
              <a:t>anumit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mediu</a:t>
            </a:r>
            <a:r>
              <a:rPr lang="en-US" sz="2400" dirty="0">
                <a:latin typeface="Bell MT" pitchFamily="18" charset="0"/>
              </a:rPr>
              <a:t>...  </a:t>
            </a: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5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Dar, </a:t>
            </a:r>
            <a:r>
              <a:rPr lang="en-US" sz="2200" dirty="0" err="1">
                <a:latin typeface="Bell MT" pitchFamily="18" charset="0"/>
              </a:rPr>
              <a:t>pornind</a:t>
            </a:r>
            <a:r>
              <a:rPr lang="en-US" sz="2200" dirty="0">
                <a:latin typeface="Bell MT" pitchFamily="18" charset="0"/>
              </a:rPr>
              <a:t> de la </a:t>
            </a:r>
            <a:r>
              <a:rPr lang="en-US" sz="2200" dirty="0" err="1">
                <a:latin typeface="Bell MT" pitchFamily="18" charset="0"/>
              </a:rPr>
              <a:t>condi</a:t>
            </a:r>
            <a:r>
              <a:rPr lang="ro-RO" sz="2200" dirty="0">
                <a:latin typeface="Bell MT" pitchFamily="18" charset="0"/>
              </a:rPr>
              <a:t>ț</a:t>
            </a:r>
            <a:r>
              <a:rPr lang="en-US" sz="2200" dirty="0" err="1">
                <a:latin typeface="Bell MT" pitchFamily="18" charset="0"/>
              </a:rPr>
              <a:t>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jocului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rol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există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duplicităţi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maligne</a:t>
            </a:r>
            <a:r>
              <a:rPr lang="en-US" sz="2200" u="sng" dirty="0">
                <a:latin typeface="Bell MT" pitchFamily="18" charset="0"/>
              </a:rPr>
              <a:t>: </a:t>
            </a:r>
            <a:r>
              <a:rPr lang="en-US" sz="2200" u="sng" dirty="0" err="1">
                <a:latin typeface="Bell MT" pitchFamily="18" charset="0"/>
              </a:rPr>
              <a:t>minciună</a:t>
            </a:r>
            <a:r>
              <a:rPr lang="en-US" sz="2200" u="sng" dirty="0">
                <a:latin typeface="Bell MT" pitchFamily="18" charset="0"/>
              </a:rPr>
              <a:t>....</a:t>
            </a:r>
            <a:r>
              <a:rPr lang="en-US" sz="2200" u="sng" dirty="0" err="1">
                <a:latin typeface="Bell MT" pitchFamily="18" charset="0"/>
              </a:rPr>
              <a:t>făţărnicie</a:t>
            </a:r>
            <a:r>
              <a:rPr lang="en-US" sz="2200" u="sng" dirty="0">
                <a:latin typeface="Bell MT" pitchFamily="18" charset="0"/>
              </a:rPr>
              <a:t> ...</a:t>
            </a:r>
            <a:r>
              <a:rPr lang="en-US" sz="2200" u="sng" dirty="0" err="1">
                <a:latin typeface="Bell MT" pitchFamily="18" charset="0"/>
              </a:rPr>
              <a:t>reauă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credinţă</a:t>
            </a:r>
            <a:r>
              <a:rPr lang="en-US" sz="2200" u="sng" dirty="0">
                <a:latin typeface="Bell MT" pitchFamily="18" charset="0"/>
              </a:rPr>
              <a:t>....</a:t>
            </a:r>
            <a:r>
              <a:rPr lang="en-US" sz="2200" u="sng" dirty="0" err="1">
                <a:latin typeface="Bell MT" pitchFamily="18" charset="0"/>
              </a:rPr>
              <a:t>ipocrizie</a:t>
            </a:r>
            <a:r>
              <a:rPr lang="en-US" sz="2200" u="sng" dirty="0">
                <a:latin typeface="Bell MT" pitchFamily="18" charset="0"/>
              </a:rPr>
              <a:t>....</a:t>
            </a:r>
            <a:r>
              <a:rPr lang="en-US" sz="2200" u="sng" dirty="0" err="1">
                <a:latin typeface="Bell MT" pitchFamily="18" charset="0"/>
              </a:rPr>
              <a:t>compromisuri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ambigu</a:t>
            </a:r>
            <a:r>
              <a:rPr lang="ro-RO" sz="2200" u="sng" dirty="0">
                <a:latin typeface="Bell MT" pitchFamily="18" charset="0"/>
              </a:rPr>
              <a:t>e</a:t>
            </a:r>
            <a:r>
              <a:rPr lang="en-US" sz="2200" dirty="0">
                <a:latin typeface="Bell MT" pitchFamily="18" charset="0"/>
              </a:rPr>
              <a:t>...etc.,... </a:t>
            </a:r>
            <a:r>
              <a:rPr lang="en-US" sz="2200" dirty="0" err="1">
                <a:latin typeface="Bell MT" pitchFamily="18" charset="0"/>
              </a:rPr>
              <a:t>corelate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înşelăciunea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exploativitatea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manipularea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versalitatea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direcţia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Psihopatiei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562600" cy="39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err="1">
                <a:latin typeface="Bell MT" pitchFamily="18" charset="0"/>
              </a:rPr>
              <a:t>Duplicitatea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identiară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corelează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stâns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lumea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posibilului</a:t>
            </a:r>
            <a:r>
              <a:rPr lang="en-US" sz="2200" dirty="0">
                <a:latin typeface="Bell MT" pitchFamily="18" charset="0"/>
              </a:rPr>
              <a:t>, a </a:t>
            </a:r>
            <a:r>
              <a:rPr lang="en-US" sz="2200" dirty="0" err="1">
                <a:latin typeface="Bell MT" pitchFamily="18" charset="0"/>
              </a:rPr>
              <a:t>imaginarului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deci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narativităţii</a:t>
            </a:r>
            <a:r>
              <a:rPr lang="en-US" sz="2200" dirty="0">
                <a:latin typeface="Bell MT" pitchFamily="18" charset="0"/>
              </a:rPr>
              <a:t>. </a:t>
            </a:r>
            <a:r>
              <a:rPr lang="en-US" sz="2200" dirty="0" err="1">
                <a:latin typeface="Bell MT" pitchFamily="18" charset="0"/>
              </a:rPr>
              <a:t>Logosul</a:t>
            </a:r>
            <a:r>
              <a:rPr lang="en-US" sz="2200" dirty="0">
                <a:latin typeface="Bell MT" pitchFamily="18" charset="0"/>
              </a:rPr>
              <a:t> e fundamental nu </a:t>
            </a:r>
            <a:r>
              <a:rPr lang="en-US" sz="2200" dirty="0" err="1">
                <a:latin typeface="Bell MT" pitchFamily="18" charset="0"/>
              </a:rPr>
              <a:t>doar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circumscrierea</a:t>
            </a:r>
            <a:r>
              <a:rPr lang="en-US" sz="2200" dirty="0">
                <a:latin typeface="Bell MT" pitchFamily="18" charset="0"/>
              </a:rPr>
              <a:t> “</a:t>
            </a:r>
            <a:r>
              <a:rPr lang="en-US" sz="2200" dirty="0" err="1">
                <a:latin typeface="Bell MT" pitchFamily="18" charset="0"/>
              </a:rPr>
              <a:t>lumii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umane</a:t>
            </a:r>
            <a:r>
              <a:rPr lang="en-US" sz="2200" dirty="0">
                <a:latin typeface="Bell MT" pitchFamily="18" charset="0"/>
              </a:rPr>
              <a:t>“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genere</a:t>
            </a:r>
            <a:r>
              <a:rPr lang="en-US" sz="2200" dirty="0">
                <a:latin typeface="Bell MT" pitchFamily="18" charset="0"/>
              </a:rPr>
              <a:t>, ci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identit</a:t>
            </a:r>
            <a:r>
              <a:rPr lang="ro-RO" sz="2200" dirty="0">
                <a:latin typeface="Bell MT" pitchFamily="18" charset="0"/>
              </a:rPr>
              <a:t>a</a:t>
            </a:r>
            <a:r>
              <a:rPr lang="en-US" sz="2200" dirty="0">
                <a:latin typeface="Bell MT" pitchFamily="18" charset="0"/>
              </a:rPr>
              <a:t>tea </a:t>
            </a:r>
            <a:r>
              <a:rPr lang="en-US" sz="2200" dirty="0" err="1">
                <a:latin typeface="Bell MT" pitchFamily="18" charset="0"/>
              </a:rPr>
              <a:t>biografică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persoanei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poate</a:t>
            </a:r>
            <a:r>
              <a:rPr lang="en-US" sz="2200" dirty="0">
                <a:latin typeface="Bell MT" pitchFamily="18" charset="0"/>
              </a:rPr>
              <a:t> fi </a:t>
            </a:r>
            <a:r>
              <a:rPr lang="en-US" sz="2200" dirty="0" err="1">
                <a:latin typeface="Bell MT" pitchFamily="18" charset="0"/>
              </a:rPr>
              <a:t>mereu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narată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alţii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de sine (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biografii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autobiografii</a:t>
            </a:r>
            <a:r>
              <a:rPr lang="en-US" sz="2200" dirty="0">
                <a:latin typeface="Bell MT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  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această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perspectivă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poate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manifesta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duplicitatea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unei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narativităţi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confabulatorii</a:t>
            </a:r>
            <a:r>
              <a:rPr lang="en-US" sz="2200" dirty="0">
                <a:latin typeface="Bell MT" pitchFamily="18" charset="0"/>
              </a:rPr>
              <a:t>.....</a:t>
            </a:r>
            <a:r>
              <a:rPr lang="en-US" sz="2200" dirty="0" err="1">
                <a:latin typeface="Bell MT" pitchFamily="18" charset="0"/>
              </a:rPr>
              <a:t>culminând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b="1" dirty="0" err="1">
                <a:latin typeface="Bell MT" pitchFamily="18" charset="0"/>
              </a:rPr>
              <a:t>pseudologia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fantastică</a:t>
            </a:r>
            <a:r>
              <a:rPr lang="en-US" sz="2200" dirty="0">
                <a:latin typeface="Bell MT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   </a:t>
            </a:r>
            <a:r>
              <a:rPr lang="en-US" sz="2200" dirty="0" err="1">
                <a:latin typeface="Bell MT" pitchFamily="18" charset="0"/>
              </a:rPr>
              <a:t>Modelul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imaginatie</a:t>
            </a:r>
            <a:r>
              <a:rPr lang="en-US" sz="2200" dirty="0">
                <a:latin typeface="Bell MT" pitchFamily="18" charset="0"/>
              </a:rPr>
              <a:t>-confabulator de </a:t>
            </a:r>
            <a:r>
              <a:rPr lang="en-US" sz="2200" dirty="0" err="1">
                <a:latin typeface="Bell MT" pitchFamily="18" charset="0"/>
              </a:rPr>
              <a:t>naraţie</a:t>
            </a:r>
            <a:r>
              <a:rPr lang="en-US" sz="2200" dirty="0">
                <a:latin typeface="Bell MT" pitchFamily="18" charset="0"/>
              </a:rPr>
              <a:t> a even</a:t>
            </a:r>
            <a:r>
              <a:rPr lang="ro-RO" sz="2200" dirty="0">
                <a:latin typeface="Bell MT" pitchFamily="18" charset="0"/>
              </a:rPr>
              <a:t>i</a:t>
            </a:r>
            <a:r>
              <a:rPr lang="en-US" sz="2200" dirty="0" err="1">
                <a:latin typeface="Bell MT" pitchFamily="18" charset="0"/>
              </a:rPr>
              <a:t>mentelor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fost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descris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la </a:t>
            </a:r>
            <a:r>
              <a:rPr lang="en-US" sz="2200" dirty="0" err="1">
                <a:latin typeface="Bell MT" pitchFamily="18" charset="0"/>
              </a:rPr>
              <a:t>persoanele</a:t>
            </a:r>
            <a:r>
              <a:rPr lang="en-US" sz="2200" dirty="0">
                <a:latin typeface="Bell MT" pitchFamily="18" charset="0"/>
              </a:rPr>
              <a:t> histrionic</a:t>
            </a:r>
            <a:r>
              <a:rPr lang="ro-RO" sz="2200" dirty="0">
                <a:latin typeface="Bell MT" pitchFamily="18" charset="0"/>
              </a:rPr>
              <a:t>e</a:t>
            </a:r>
            <a:r>
              <a:rPr lang="en-US" sz="2200" dirty="0">
                <a:latin typeface="Bell MT" pitchFamily="18" charset="0"/>
              </a:rPr>
              <a:t> – </a:t>
            </a:r>
            <a:r>
              <a:rPr lang="en-US" sz="2200" dirty="0" err="1">
                <a:latin typeface="Bell MT" pitchFamily="18" charset="0"/>
              </a:rPr>
              <a:t>inca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pe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vremea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lui</a:t>
            </a:r>
            <a:r>
              <a:rPr lang="en-US" sz="2200" dirty="0">
                <a:latin typeface="Bell MT" pitchFamily="18" charset="0"/>
              </a:rPr>
              <a:t> Charcot - care </a:t>
            </a:r>
            <a:r>
              <a:rPr lang="en-US" sz="2200" dirty="0" err="1">
                <a:latin typeface="Bell MT" pitchFamily="18" charset="0"/>
              </a:rPr>
              <a:t>vor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atragă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mereu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atenţia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asupra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lor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relatând</a:t>
            </a:r>
            <a:r>
              <a:rPr lang="en-US" sz="2200" dirty="0">
                <a:latin typeface="Bell MT" pitchFamily="18" charset="0"/>
              </a:rPr>
              <a:t> –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manieră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mitomană</a:t>
            </a:r>
            <a:r>
              <a:rPr lang="en-US" sz="2200" dirty="0">
                <a:latin typeface="Bell MT" pitchFamily="18" charset="0"/>
              </a:rPr>
              <a:t> - </a:t>
            </a:r>
            <a:r>
              <a:rPr lang="en-US" sz="2200" dirty="0" err="1">
                <a:latin typeface="Bell MT" pitchFamily="18" charset="0"/>
              </a:rPr>
              <a:t>despre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evenimente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ieşite</a:t>
            </a:r>
            <a:r>
              <a:rPr lang="en-US" sz="2200" dirty="0">
                <a:latin typeface="Bell MT" pitchFamily="18" charset="0"/>
              </a:rPr>
              <a:t> din </a:t>
            </a:r>
            <a:r>
              <a:rPr lang="en-US" sz="2200" dirty="0" err="1">
                <a:latin typeface="Bell MT" pitchFamily="18" charset="0"/>
              </a:rPr>
              <a:t>comun</a:t>
            </a:r>
            <a:r>
              <a:rPr lang="en-US" sz="2200" dirty="0">
                <a:latin typeface="Bell MT" pitchFamily="18" charset="0"/>
              </a:rPr>
              <a:t> la care </a:t>
            </a:r>
            <a:r>
              <a:rPr lang="en-US" sz="2200" dirty="0" err="1">
                <a:latin typeface="Bell MT" pitchFamily="18" charset="0"/>
              </a:rPr>
              <a:t>ar</a:t>
            </a:r>
            <a:r>
              <a:rPr lang="en-US" sz="2200" dirty="0">
                <a:latin typeface="Bell MT" pitchFamily="18" charset="0"/>
              </a:rPr>
              <a:t> fi </a:t>
            </a:r>
            <a:r>
              <a:rPr lang="en-US" sz="2200" dirty="0" err="1">
                <a:latin typeface="Bell MT" pitchFamily="18" charset="0"/>
              </a:rPr>
              <a:t>participat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actori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27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u="sng" dirty="0">
                <a:latin typeface="Bell MT" pitchFamily="18" charset="0"/>
              </a:rPr>
              <a:t>Î</a:t>
            </a:r>
            <a:r>
              <a:rPr lang="en-US" sz="2200" u="sng" dirty="0">
                <a:latin typeface="Bell MT" pitchFamily="18" charset="0"/>
              </a:rPr>
              <a:t>n </a:t>
            </a:r>
            <a:r>
              <a:rPr lang="en-US" sz="2200" u="sng" dirty="0" err="1">
                <a:latin typeface="Bell MT" pitchFamily="18" charset="0"/>
              </a:rPr>
              <a:t>concluzie</a:t>
            </a:r>
            <a:r>
              <a:rPr lang="en-US" sz="2200" dirty="0">
                <a:latin typeface="Bell MT" pitchFamily="18" charset="0"/>
              </a:rPr>
              <a:t> : </a:t>
            </a:r>
            <a:r>
              <a:rPr lang="en-US" sz="2200" dirty="0" err="1">
                <a:latin typeface="Bell MT" pitchFamily="18" charset="0"/>
              </a:rPr>
              <a:t>Teatralismul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persoanelor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anormale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histrionice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degajă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</a:t>
            </a:r>
            <a:r>
              <a:rPr lang="en-US" sz="2200" dirty="0">
                <a:latin typeface="Bell MT" pitchFamily="18" charset="0"/>
              </a:rPr>
              <a:t> un fundal </a:t>
            </a:r>
            <a:r>
              <a:rPr lang="en-US" sz="2200" dirty="0" err="1">
                <a:latin typeface="Bell MT" pitchFamily="18" charset="0"/>
              </a:rPr>
              <a:t>personalistic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care: </a:t>
            </a:r>
          </a:p>
          <a:p>
            <a:pPr algn="ctr">
              <a:buFontTx/>
              <a:buChar char="-"/>
            </a:pP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prim plan se </a:t>
            </a:r>
            <a:r>
              <a:rPr lang="en-US" sz="2200" dirty="0" err="1">
                <a:latin typeface="Bell MT" pitchFamily="18" charset="0"/>
              </a:rPr>
              <a:t>plasează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relaţionări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interpersonale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traite</a:t>
            </a:r>
            <a:r>
              <a:rPr lang="en-US" sz="2200" dirty="0">
                <a:latin typeface="Bell MT" pitchFamily="18" charset="0"/>
              </a:rPr>
              <a:t> superficial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strident, </a:t>
            </a:r>
            <a:r>
              <a:rPr lang="ro-RO" sz="2200" dirty="0">
                <a:latin typeface="Bell MT" pitchFamily="18" charset="0"/>
              </a:rPr>
              <a:t>î</a:t>
            </a:r>
            <a:r>
              <a:rPr lang="en-US" sz="2200" dirty="0">
                <a:latin typeface="Bell MT" pitchFamily="18" charset="0"/>
              </a:rPr>
              <a:t>n </a:t>
            </a:r>
            <a:r>
              <a:rPr lang="en-US" sz="2200" dirty="0" err="1">
                <a:latin typeface="Bell MT" pitchFamily="18" charset="0"/>
              </a:rPr>
              <a:t>situaţii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publice</a:t>
            </a:r>
            <a:r>
              <a:rPr lang="en-US" sz="2200" dirty="0">
                <a:latin typeface="Bell MT" pitchFamily="18" charset="0"/>
              </a:rPr>
              <a:t>,.. </a:t>
            </a:r>
            <a:r>
              <a:rPr lang="en-US" sz="2200" dirty="0" err="1">
                <a:latin typeface="Bell MT" pitchFamily="18" charset="0"/>
              </a:rPr>
              <a:t>capacitatea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intimanţa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empatie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fiind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minoră</a:t>
            </a:r>
            <a:r>
              <a:rPr lang="en-US" sz="2200" dirty="0">
                <a:latin typeface="Bell MT" pitchFamily="18" charset="0"/>
              </a:rPr>
              <a:t>.</a:t>
            </a:r>
            <a:endParaRPr lang="ro-RO" sz="2200" dirty="0">
              <a:latin typeface="Bell MT" pitchFamily="18" charset="0"/>
            </a:endParaRPr>
          </a:p>
          <a:p>
            <a:pPr algn="ctr">
              <a:buFontTx/>
              <a:buChar char="-"/>
            </a:pPr>
            <a:r>
              <a:rPr lang="en-US" sz="2200" dirty="0" err="1">
                <a:latin typeface="Bell MT" pitchFamily="18" charset="0"/>
              </a:rPr>
              <a:t>iar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dimensiunea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afirmării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prin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acţiuni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realizatorii</a:t>
            </a:r>
            <a:r>
              <a:rPr lang="en-US" sz="2200" dirty="0">
                <a:latin typeface="Bell MT" pitchFamily="18" charset="0"/>
              </a:rPr>
              <a:t> - cu </a:t>
            </a:r>
            <a:r>
              <a:rPr lang="en-US" sz="2200" dirty="0" err="1">
                <a:latin typeface="Bell MT" pitchFamily="18" charset="0"/>
              </a:rPr>
              <a:t>exercitarea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funcţiilor</a:t>
            </a:r>
            <a:r>
              <a:rPr lang="en-US" sz="2200" dirty="0">
                <a:latin typeface="Bell MT" pitchFamily="18" charset="0"/>
              </a:rPr>
              <a:t> executive - e </a:t>
            </a:r>
            <a:r>
              <a:rPr lang="en-US" sz="2200" dirty="0" err="1">
                <a:latin typeface="Bell MT" pitchFamily="18" charset="0"/>
              </a:rPr>
              <a:t>plasată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plan </a:t>
            </a:r>
            <a:r>
              <a:rPr lang="en-US" sz="2200" dirty="0" err="1">
                <a:latin typeface="Bell MT" pitchFamily="18" charset="0"/>
              </a:rPr>
              <a:t>secund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contrast cu formula TP </a:t>
            </a:r>
            <a:r>
              <a:rPr lang="en-US" sz="2200" dirty="0" err="1">
                <a:latin typeface="Bell MT" pitchFamily="18" charset="0"/>
              </a:rPr>
              <a:t>obsesiv-compulsivă</a:t>
            </a:r>
            <a:r>
              <a:rPr lang="ro-RO" sz="2200" dirty="0">
                <a:latin typeface="Bell MT" pitchFamily="18" charset="0"/>
              </a:rPr>
              <a:t>)</a:t>
            </a:r>
            <a:endParaRPr lang="en-US" sz="22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  </a:t>
            </a:r>
            <a:r>
              <a:rPr lang="en-US" sz="2200" u="sng" dirty="0" err="1">
                <a:latin typeface="Bell MT" pitchFamily="18" charset="0"/>
              </a:rPr>
              <a:t>Specifică</a:t>
            </a:r>
            <a:r>
              <a:rPr lang="en-US" sz="2200" u="sng" dirty="0">
                <a:latin typeface="Bell MT" pitchFamily="18" charset="0"/>
              </a:rPr>
              <a:t> e </a:t>
            </a:r>
            <a:r>
              <a:rPr lang="en-US" sz="2200" u="sng" dirty="0" err="1">
                <a:latin typeface="Bell MT" pitchFamily="18" charset="0"/>
              </a:rPr>
              <a:t>tendinţa</a:t>
            </a:r>
            <a:r>
              <a:rPr lang="en-US" sz="2200" u="sng" dirty="0">
                <a:latin typeface="Bell MT" pitchFamily="18" charset="0"/>
              </a:rPr>
              <a:t> – </a:t>
            </a:r>
            <a:r>
              <a:rPr lang="en-US" sz="2200" u="sng" dirty="0" err="1">
                <a:latin typeface="Bell MT" pitchFamily="18" charset="0"/>
              </a:rPr>
              <a:t>cvasi-adictivă</a:t>
            </a:r>
            <a:r>
              <a:rPr lang="en-US" sz="2200" u="sng" dirty="0">
                <a:latin typeface="Bell MT" pitchFamily="18" charset="0"/>
              </a:rPr>
              <a:t> - de a fi </a:t>
            </a:r>
            <a:r>
              <a:rPr lang="en-US" sz="2200" u="sng" dirty="0" err="1">
                <a:latin typeface="Bell MT" pitchFamily="18" charset="0"/>
              </a:rPr>
              <a:t>mereu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în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centrul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atenţiei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situaţionale</a:t>
            </a:r>
            <a:r>
              <a:rPr lang="en-US" sz="2200" u="sng" dirty="0">
                <a:latin typeface="Bell MT" pitchFamily="18" charset="0"/>
              </a:rPr>
              <a:t> a </a:t>
            </a:r>
            <a:r>
              <a:rPr lang="en-US" sz="2200" u="sng" dirty="0" err="1">
                <a:latin typeface="Bell MT" pitchFamily="18" charset="0"/>
              </a:rPr>
              <a:t>celor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prezenţi</a:t>
            </a:r>
            <a:r>
              <a:rPr lang="en-US" sz="2200" u="sng" dirty="0">
                <a:latin typeface="Bell MT" pitchFamily="18" charset="0"/>
              </a:rPr>
              <a:t>, </a:t>
            </a:r>
            <a:r>
              <a:rPr lang="en-US" sz="2200" u="sng" dirty="0" err="1">
                <a:latin typeface="Bell MT" pitchFamily="18" charset="0"/>
              </a:rPr>
              <a:t>afirmând</a:t>
            </a:r>
            <a:r>
              <a:rPr lang="en-US" sz="2200" u="sng" dirty="0">
                <a:latin typeface="Bell MT" pitchFamily="18" charset="0"/>
              </a:rPr>
              <a:t> o </a:t>
            </a:r>
            <a:r>
              <a:rPr lang="en-US" sz="2200" u="sng" dirty="0" err="1">
                <a:latin typeface="Bell MT" pitchFamily="18" charset="0"/>
              </a:rPr>
              <a:t>hiperexpresivitate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circumstanţială</a:t>
            </a:r>
            <a:r>
              <a:rPr lang="en-US" sz="2200" u="sng" dirty="0">
                <a:latin typeface="Bell MT" pitchFamily="18" charset="0"/>
              </a:rPr>
              <a:t>  </a:t>
            </a:r>
            <a:r>
              <a:rPr lang="en-US" sz="2200" u="sng" dirty="0" err="1">
                <a:latin typeface="Bell MT" pitchFamily="18" charset="0"/>
              </a:rPr>
              <a:t>stridentă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şi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captativă</a:t>
            </a:r>
            <a:r>
              <a:rPr lang="en-US" sz="2200" u="sng" dirty="0">
                <a:latin typeface="Bell MT" pitchFamily="18" charset="0"/>
              </a:rPr>
              <a:t>; mod de </a:t>
            </a:r>
            <a:r>
              <a:rPr lang="en-US" sz="2200" u="sng" dirty="0" err="1">
                <a:latin typeface="Bell MT" pitchFamily="18" charset="0"/>
              </a:rPr>
              <a:t>manifestare</a:t>
            </a:r>
            <a:r>
              <a:rPr lang="en-US" sz="2200" u="sng" dirty="0">
                <a:latin typeface="Bell MT" pitchFamily="18" charset="0"/>
              </a:rPr>
              <a:t> care </a:t>
            </a:r>
            <a:r>
              <a:rPr lang="en-US" sz="2200" u="sng" dirty="0" err="1">
                <a:latin typeface="Bell MT" pitchFamily="18" charset="0"/>
              </a:rPr>
              <a:t>îl</a:t>
            </a:r>
            <a:r>
              <a:rPr lang="en-US" sz="2200" u="sng" dirty="0">
                <a:latin typeface="Bell MT" pitchFamily="18" charset="0"/>
              </a:rPr>
              <a:t> face </a:t>
            </a:r>
            <a:r>
              <a:rPr lang="en-US" sz="2200" u="sng" dirty="0" err="1">
                <a:latin typeface="Bell MT" pitchFamily="18" charset="0"/>
              </a:rPr>
              <a:t>să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inducă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mereu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evenim</a:t>
            </a:r>
            <a:r>
              <a:rPr lang="ro-RO" sz="2200" u="sng" dirty="0">
                <a:latin typeface="Bell MT" pitchFamily="18" charset="0"/>
              </a:rPr>
              <a:t>e</a:t>
            </a:r>
            <a:r>
              <a:rPr lang="en-US" sz="2200" u="sng" dirty="0" err="1">
                <a:latin typeface="Bell MT" pitchFamily="18" charset="0"/>
              </a:rPr>
              <a:t>nte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publice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695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ell MT" pitchFamily="18" charset="0"/>
              </a:rPr>
              <a:t>Histrionicul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evenimentualizează</a:t>
            </a:r>
            <a:r>
              <a:rPr lang="en-US" sz="2000" dirty="0">
                <a:latin typeface="Bell MT" pitchFamily="18" charset="0"/>
              </a:rPr>
              <a:t>” </a:t>
            </a:r>
            <a:r>
              <a:rPr lang="en-US" sz="2000" dirty="0" err="1">
                <a:latin typeface="Bell MT" pitchFamily="18" charset="0"/>
              </a:rPr>
              <a:t>ambianţa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sa</a:t>
            </a:r>
            <a:r>
              <a:rPr lang="en-US" sz="2000" dirty="0">
                <a:latin typeface="Bell MT" pitchFamily="18" charset="0"/>
              </a:rPr>
              <a:t> social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; el “nu are </a:t>
            </a:r>
            <a:r>
              <a:rPr lang="en-US" sz="2000" dirty="0" err="1">
                <a:latin typeface="Bell MT" pitchFamily="18" charset="0"/>
              </a:rPr>
              <a:t>astâmpăr</a:t>
            </a:r>
            <a:r>
              <a:rPr lang="en-US" sz="2000" dirty="0">
                <a:latin typeface="Bell MT" pitchFamily="18" charset="0"/>
              </a:rPr>
              <a:t>”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induce </a:t>
            </a:r>
            <a:r>
              <a:rPr lang="en-US" sz="2000" dirty="0" err="1">
                <a:latin typeface="Bell MT" pitchFamily="18" charset="0"/>
              </a:rPr>
              <a:t>mereu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evenimente</a:t>
            </a:r>
            <a:r>
              <a:rPr lang="en-US" sz="2000" dirty="0">
                <a:latin typeface="Bell MT" pitchFamily="18" charset="0"/>
              </a:rPr>
              <a:t> spectacular</a:t>
            </a:r>
            <a:r>
              <a:rPr lang="ro-RO" sz="2000" dirty="0">
                <a:latin typeface="Bell MT" pitchFamily="18" charset="0"/>
              </a:rPr>
              <a:t>e</a:t>
            </a:r>
            <a:r>
              <a:rPr lang="en-US" sz="2000" dirty="0">
                <a:latin typeface="Bell MT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51" y="1676400"/>
            <a:ext cx="39263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ell MT" pitchFamily="18" charset="0"/>
              </a:rPr>
              <a:t>Oare</a:t>
            </a:r>
            <a:r>
              <a:rPr lang="en-US" sz="2800" dirty="0">
                <a:latin typeface="Bell MT" pitchFamily="18" charset="0"/>
              </a:rPr>
              <a:t> de </a:t>
            </a:r>
            <a:r>
              <a:rPr lang="en-US" sz="2800" dirty="0" err="1">
                <a:latin typeface="Bell MT" pitchFamily="18" charset="0"/>
              </a:rPr>
              <a:t>ce</a:t>
            </a:r>
            <a:r>
              <a:rPr lang="en-US" sz="2800" dirty="0">
                <a:latin typeface="Bell MT" pitchFamily="18" charset="0"/>
              </a:rPr>
              <a:t> TP </a:t>
            </a:r>
            <a:r>
              <a:rPr lang="en-US" sz="2800" dirty="0" err="1">
                <a:latin typeface="Bell MT" pitchFamily="18" charset="0"/>
              </a:rPr>
              <a:t>histrionică</a:t>
            </a:r>
            <a:r>
              <a:rPr lang="en-US" sz="2800" dirty="0">
                <a:latin typeface="Bell MT" pitchFamily="18" charset="0"/>
              </a:rPr>
              <a:t> nu </a:t>
            </a:r>
            <a:r>
              <a:rPr lang="en-US" sz="2800" dirty="0" err="1">
                <a:latin typeface="Bell MT" pitchFamily="18" charset="0"/>
              </a:rPr>
              <a:t>mai</a:t>
            </a:r>
            <a:r>
              <a:rPr lang="en-US" sz="2800" dirty="0">
                <a:latin typeface="Bell MT" pitchFamily="18" charset="0"/>
              </a:rPr>
              <a:t> face </a:t>
            </a:r>
            <a:r>
              <a:rPr lang="en-US" sz="2800" dirty="0" err="1">
                <a:latin typeface="Bell MT" pitchFamily="18" charset="0"/>
              </a:rPr>
              <a:t>în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prezent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obiectul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unor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cercetări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mai</a:t>
            </a:r>
            <a:r>
              <a:rPr lang="en-US" sz="2800" dirty="0">
                <a:latin typeface="Bell MT" pitchFamily="18" charset="0"/>
              </a:rPr>
              <a:t> ample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Bell MT" pitchFamily="18" charset="0"/>
              </a:rPr>
              <a:t>Probabil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deoarece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atmosfera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relaţionare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socială</a:t>
            </a:r>
            <a:r>
              <a:rPr lang="en-US" dirty="0">
                <a:latin typeface="Bell MT" pitchFamily="18" charset="0"/>
              </a:rPr>
              <a:t> e tot </a:t>
            </a:r>
            <a:r>
              <a:rPr lang="en-US" dirty="0" err="1">
                <a:latin typeface="Bell MT" pitchFamily="18" charset="0"/>
              </a:rPr>
              <a:t>mai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mult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mediată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mijlocele</a:t>
            </a:r>
            <a:r>
              <a:rPr lang="en-US" dirty="0">
                <a:latin typeface="Bell MT" pitchFamily="18" charset="0"/>
              </a:rPr>
              <a:t> mass media.</a:t>
            </a:r>
          </a:p>
          <a:p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perioada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care 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antichitate</a:t>
            </a:r>
            <a:r>
              <a:rPr lang="en-US" dirty="0">
                <a:latin typeface="Bell MT" pitchFamily="18" charset="0"/>
              </a:rPr>
              <a:t>, a </a:t>
            </a:r>
            <a:r>
              <a:rPr lang="en-US" dirty="0" err="1">
                <a:latin typeface="Bell MT" pitchFamily="18" charset="0"/>
              </a:rPr>
              <a:t>început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</a:t>
            </a:r>
            <a:r>
              <a:rPr lang="en-US" dirty="0">
                <a:latin typeface="Bell MT" pitchFamily="18" charset="0"/>
              </a:rPr>
              <a:t> se </a:t>
            </a:r>
            <a:r>
              <a:rPr lang="en-US" dirty="0" err="1">
                <a:latin typeface="Bell MT" pitchFamily="18" charset="0"/>
              </a:rPr>
              <a:t>elaboreze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conceptul</a:t>
            </a:r>
            <a:r>
              <a:rPr lang="en-US" dirty="0">
                <a:latin typeface="Bell MT" pitchFamily="18" charset="0"/>
              </a:rPr>
              <a:t> de “</a:t>
            </a:r>
            <a:r>
              <a:rPr lang="en-US" dirty="0" err="1">
                <a:latin typeface="Bell MT" pitchFamily="18" charset="0"/>
              </a:rPr>
              <a:t>persoană</a:t>
            </a:r>
            <a:r>
              <a:rPr lang="en-US" dirty="0">
                <a:latin typeface="Bell MT" pitchFamily="18" charset="0"/>
              </a:rPr>
              <a:t>”, agora </a:t>
            </a:r>
            <a:r>
              <a:rPr lang="en-US" dirty="0" err="1">
                <a:latin typeface="Bell MT" pitchFamily="18" charset="0"/>
              </a:rPr>
              <a:t>socială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polisurilor</a:t>
            </a:r>
            <a:r>
              <a:rPr lang="en-US" dirty="0">
                <a:latin typeface="Bell MT" pitchFamily="18" charset="0"/>
              </a:rPr>
              <a:t> era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plină</a:t>
            </a:r>
            <a:r>
              <a:rPr lang="en-US" dirty="0">
                <a:latin typeface="Bell MT" pitchFamily="18" charset="0"/>
              </a:rPr>
              <a:t> de</a:t>
            </a:r>
            <a:r>
              <a:rPr lang="ro-RO" dirty="0">
                <a:latin typeface="Bell MT" pitchFamily="18" charset="0"/>
              </a:rPr>
              <a:t>z</a:t>
            </a:r>
            <a:r>
              <a:rPr lang="en-US" dirty="0" err="1">
                <a:latin typeface="Bell MT" pitchFamily="18" charset="0"/>
              </a:rPr>
              <a:t>voltare</a:t>
            </a:r>
            <a:r>
              <a:rPr lang="en-US" dirty="0">
                <a:latin typeface="Bell MT" pitchFamily="18" charset="0"/>
              </a:rPr>
              <a:t>.. </a:t>
            </a:r>
            <a:r>
              <a:rPr lang="en-US" dirty="0" err="1">
                <a:latin typeface="Bell MT" pitchFamily="18" charset="0"/>
              </a:rPr>
              <a:t>oratorii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începeau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să-şi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desvolte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arta</a:t>
            </a:r>
            <a:r>
              <a:rPr lang="en-US" dirty="0">
                <a:latin typeface="Bell MT" pitchFamily="18" charset="0"/>
              </a:rPr>
              <a:t> de a </a:t>
            </a:r>
            <a:r>
              <a:rPr lang="en-US" dirty="0" err="1">
                <a:latin typeface="Bell MT" pitchFamily="18" charset="0"/>
              </a:rPr>
              <a:t>ţine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discursuri</a:t>
            </a:r>
            <a:r>
              <a:rPr lang="en-US" dirty="0">
                <a:latin typeface="Bell MT" pitchFamily="18" charset="0"/>
              </a:rPr>
              <a:t>..</a:t>
            </a:r>
            <a:r>
              <a:rPr lang="en-US" dirty="0" err="1">
                <a:latin typeface="Bell MT" pitchFamily="18" charset="0"/>
              </a:rPr>
              <a:t>iar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teatrele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începeau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</a:t>
            </a:r>
            <a:r>
              <a:rPr lang="en-US" dirty="0">
                <a:latin typeface="Bell MT" pitchFamily="18" charset="0"/>
              </a:rPr>
              <a:t> se </a:t>
            </a:r>
            <a:r>
              <a:rPr lang="en-US" dirty="0" err="1">
                <a:latin typeface="Bell MT" pitchFamily="18" charset="0"/>
              </a:rPr>
              <a:t>umple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spectatorii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asistau</a:t>
            </a:r>
            <a:r>
              <a:rPr lang="en-US" dirty="0">
                <a:latin typeface="Bell MT" pitchFamily="18" charset="0"/>
              </a:rPr>
              <a:t> la </a:t>
            </a:r>
            <a:r>
              <a:rPr lang="en-US" dirty="0" err="1">
                <a:latin typeface="Bell MT" pitchFamily="18" charset="0"/>
              </a:rPr>
              <a:t>tragedii</a:t>
            </a:r>
            <a:r>
              <a:rPr lang="en-US" dirty="0">
                <a:latin typeface="Bell MT" pitchFamily="18" charset="0"/>
              </a:rPr>
              <a:t>..la </a:t>
            </a:r>
            <a:r>
              <a:rPr lang="en-US" dirty="0" err="1">
                <a:latin typeface="Bell MT" pitchFamily="18" charset="0"/>
              </a:rPr>
              <a:t>comedii</a:t>
            </a:r>
            <a:r>
              <a:rPr lang="en-US" dirty="0">
                <a:latin typeface="Bell MT" pitchFamily="18" charset="0"/>
              </a:rPr>
              <a:t>...care </a:t>
            </a:r>
            <a:r>
              <a:rPr lang="en-US" dirty="0" err="1">
                <a:latin typeface="Bell MT" pitchFamily="18" charset="0"/>
              </a:rPr>
              <a:t>priveau</a:t>
            </a:r>
            <a:r>
              <a:rPr lang="en-US" dirty="0">
                <a:latin typeface="Bell MT" pitchFamily="18" charset="0"/>
              </a:rPr>
              <a:t> cu </a:t>
            </a:r>
            <a:r>
              <a:rPr lang="en-US" dirty="0" err="1">
                <a:latin typeface="Bell MT" pitchFamily="18" charset="0"/>
              </a:rPr>
              <a:t>plăcere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mimii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histrionii</a:t>
            </a:r>
            <a:r>
              <a:rPr lang="en-US" dirty="0">
                <a:latin typeface="Bell MT" pitchFamily="18" charset="0"/>
              </a:rPr>
              <a:t>...( </a:t>
            </a:r>
            <a:r>
              <a:rPr lang="en-US" dirty="0" err="1">
                <a:latin typeface="Bell MT" pitchFamily="18" charset="0"/>
              </a:rPr>
              <a:t>conceptul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u="sng" dirty="0" err="1">
                <a:latin typeface="Bell MT" pitchFamily="18" charset="0"/>
              </a:rPr>
              <a:t>persoana</a:t>
            </a:r>
            <a:r>
              <a:rPr lang="en-US" dirty="0">
                <a:latin typeface="Bell MT" pitchFamily="18" charset="0"/>
              </a:rPr>
              <a:t> s-a </a:t>
            </a:r>
            <a:r>
              <a:rPr lang="en-US" dirty="0" err="1">
                <a:latin typeface="Bell MT" pitchFamily="18" charset="0"/>
              </a:rPr>
              <a:t>dezvoltat</a:t>
            </a:r>
            <a:r>
              <a:rPr lang="en-US" dirty="0">
                <a:latin typeface="Bell MT" pitchFamily="18" charset="0"/>
              </a:rPr>
              <a:t> in </a:t>
            </a:r>
            <a:r>
              <a:rPr lang="en-US" dirty="0" err="1">
                <a:latin typeface="Bell MT" pitchFamily="18" charset="0"/>
              </a:rPr>
              <a:t>aceasta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ambianta</a:t>
            </a:r>
            <a:r>
              <a:rPr lang="en-US" dirty="0">
                <a:latin typeface="Bell MT" pitchFamily="18" charset="0"/>
              </a:rPr>
              <a:t>)</a:t>
            </a:r>
          </a:p>
          <a:p>
            <a:r>
              <a:rPr lang="en-US" dirty="0" err="1">
                <a:latin typeface="Bell MT" pitchFamily="18" charset="0"/>
              </a:rPr>
              <a:t>Aceaşi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condiţie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comunicaţională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directă</a:t>
            </a:r>
            <a:r>
              <a:rPr lang="en-US" dirty="0">
                <a:latin typeface="Bell MT" pitchFamily="18" charset="0"/>
              </a:rPr>
              <a:t> s-a </a:t>
            </a:r>
            <a:r>
              <a:rPr lang="en-US" dirty="0" err="1">
                <a:latin typeface="Bell MT" pitchFamily="18" charset="0"/>
              </a:rPr>
              <a:t>păstrat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agora </a:t>
            </a:r>
            <a:r>
              <a:rPr lang="en-US" dirty="0" err="1">
                <a:latin typeface="Bell MT" pitchFamily="18" charset="0"/>
              </a:rPr>
              <a:t>civilizaţiei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moderne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chiar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după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apariţia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tiparului</a:t>
            </a:r>
            <a:r>
              <a:rPr lang="en-US" dirty="0">
                <a:latin typeface="Bell MT" pitchFamily="18" charset="0"/>
              </a:rPr>
              <a:t>...</a:t>
            </a:r>
            <a:r>
              <a:rPr lang="en-US" dirty="0" err="1">
                <a:latin typeface="Bell MT" pitchFamily="18" charset="0"/>
              </a:rPr>
              <a:t>oamenii</a:t>
            </a:r>
            <a:r>
              <a:rPr lang="en-US" dirty="0">
                <a:latin typeface="Bell MT" pitchFamily="18" charset="0"/>
              </a:rPr>
              <a:t> se </a:t>
            </a:r>
            <a:r>
              <a:rPr lang="en-US" dirty="0" err="1">
                <a:latin typeface="Bell MT" pitchFamily="18" charset="0"/>
              </a:rPr>
              <a:t>înţelegeau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între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predominent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prin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contactul</a:t>
            </a:r>
            <a:r>
              <a:rPr lang="en-US" dirty="0">
                <a:latin typeface="Bell MT" pitchFamily="18" charset="0"/>
              </a:rPr>
              <a:t> direct..</a:t>
            </a:r>
            <a:r>
              <a:rPr lang="en-US" dirty="0" err="1">
                <a:latin typeface="Bell MT" pitchFamily="18" charset="0"/>
              </a:rPr>
              <a:t>situaţional</a:t>
            </a:r>
            <a:r>
              <a:rPr lang="en-US" dirty="0">
                <a:latin typeface="Bell MT" pitchFamily="18" charset="0"/>
              </a:rPr>
              <a:t>...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..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mai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toţi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erau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gata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</a:t>
            </a:r>
            <a:r>
              <a:rPr lang="en-US" dirty="0">
                <a:latin typeface="Bell MT" pitchFamily="18" charset="0"/>
              </a:rPr>
              <a:t> fie </a:t>
            </a:r>
            <a:r>
              <a:rPr lang="en-US" dirty="0" err="1" smtClean="0">
                <a:latin typeface="Bell MT" pitchFamily="18" charset="0"/>
              </a:rPr>
              <a:t>impresionaţi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de </a:t>
            </a:r>
            <a:r>
              <a:rPr lang="en-US" dirty="0" err="1">
                <a:latin typeface="Bell MT" pitchFamily="18" charset="0"/>
              </a:rPr>
              <a:t>manifestările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expresive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celor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</a:t>
            </a:r>
            <a:r>
              <a:rPr lang="en-US" dirty="0">
                <a:latin typeface="Bell MT" pitchFamily="18" charset="0"/>
              </a:rPr>
              <a:t> care-i </a:t>
            </a:r>
            <a:r>
              <a:rPr lang="en-US" dirty="0" err="1">
                <a:latin typeface="Bell MT" pitchFamily="18" charset="0"/>
              </a:rPr>
              <a:t>intâlneau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public.</a:t>
            </a:r>
          </a:p>
        </p:txBody>
      </p:sp>
    </p:spTree>
    <p:extLst>
      <p:ext uri="{BB962C8B-B14F-4D97-AF65-F5344CB8AC3E}">
        <p14:creationId xmlns:p14="http://schemas.microsoft.com/office/powerpoint/2010/main" val="333712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Începând</a:t>
            </a:r>
            <a:r>
              <a:rPr lang="en-US" sz="2400" dirty="0">
                <a:latin typeface="Bell MT" pitchFamily="18" charset="0"/>
              </a:rPr>
              <a:t> din sec</a:t>
            </a:r>
            <a:r>
              <a:rPr lang="ro-RO" sz="2400" dirty="0">
                <a:latin typeface="Bell MT" pitchFamily="18" charset="0"/>
              </a:rPr>
              <a:t>.</a:t>
            </a:r>
            <a:r>
              <a:rPr lang="en-US" sz="2400" dirty="0">
                <a:latin typeface="Bell MT" pitchFamily="18" charset="0"/>
              </a:rPr>
              <a:t> XX </a:t>
            </a:r>
            <a:r>
              <a:rPr lang="en-US" sz="2400" dirty="0" err="1">
                <a:latin typeface="Bell MT" pitchFamily="18" charset="0"/>
              </a:rPr>
              <a:t>această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raportare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expresiv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situaţională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început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însă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să-şi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reducă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importanţa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odata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mijloacele</a:t>
            </a:r>
            <a:r>
              <a:rPr lang="en-US" sz="2400" dirty="0">
                <a:latin typeface="Bell MT" pitchFamily="18" charset="0"/>
              </a:rPr>
              <a:t> mass media de </a:t>
            </a:r>
            <a:r>
              <a:rPr lang="en-US" sz="2400" dirty="0" err="1">
                <a:latin typeface="Bell MT" pitchFamily="18" charset="0"/>
              </a:rPr>
              <a:t>tipul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telefonului</a:t>
            </a:r>
            <a:r>
              <a:rPr lang="en-US" sz="2400" dirty="0">
                <a:latin typeface="Bell MT" pitchFamily="18" charset="0"/>
              </a:rPr>
              <a:t>. </a:t>
            </a:r>
            <a:r>
              <a:rPr lang="en-US" sz="2400" dirty="0" err="1">
                <a:latin typeface="Bell MT" pitchFamily="18" charset="0"/>
              </a:rPr>
              <a:t>Iar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evenimentele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publice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importante</a:t>
            </a:r>
            <a:r>
              <a:rPr lang="en-US" sz="2400" dirty="0">
                <a:latin typeface="Bell MT" pitchFamily="18" charset="0"/>
              </a:rPr>
              <a:t> au </a:t>
            </a:r>
            <a:r>
              <a:rPr lang="en-US" sz="2400" dirty="0" err="1">
                <a:latin typeface="Bell MT" pitchFamily="18" charset="0"/>
              </a:rPr>
              <a:t>putut</a:t>
            </a:r>
            <a:r>
              <a:rPr lang="en-US" sz="2400" dirty="0">
                <a:latin typeface="Bell MT" pitchFamily="18" charset="0"/>
              </a:rPr>
              <a:t> fi </a:t>
            </a:r>
            <a:r>
              <a:rPr lang="en-US" sz="2400" dirty="0" err="1">
                <a:latin typeface="Bell MT" pitchFamily="18" charset="0"/>
              </a:rPr>
              <a:t>receptate</a:t>
            </a:r>
            <a:r>
              <a:rPr lang="en-US" sz="2400" dirty="0">
                <a:latin typeface="Bell MT" pitchFamily="18" charset="0"/>
              </a:rPr>
              <a:t> de la </a:t>
            </a:r>
            <a:r>
              <a:rPr lang="en-US" sz="2400" dirty="0" err="1">
                <a:latin typeface="Bell MT" pitchFamily="18" charset="0"/>
              </a:rPr>
              <a:t>distan</a:t>
            </a:r>
            <a:r>
              <a:rPr lang="ro-RO" sz="2400" dirty="0">
                <a:latin typeface="Bell MT" pitchFamily="18" charset="0"/>
              </a:rPr>
              <a:t>ță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prin</a:t>
            </a:r>
            <a:r>
              <a:rPr lang="en-US" sz="2400" dirty="0">
                <a:latin typeface="Bell MT" pitchFamily="18" charset="0"/>
              </a:rPr>
              <a:t> radio, film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apoi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televizor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    </a:t>
            </a:r>
            <a:r>
              <a:rPr lang="en-US" sz="2400" dirty="0" err="1">
                <a:latin typeface="Bell MT" pitchFamily="18" charset="0"/>
              </a:rPr>
              <a:t>Iar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odată</a:t>
            </a:r>
            <a:r>
              <a:rPr lang="en-US" sz="2400" dirty="0">
                <a:latin typeface="Bell MT" pitchFamily="18" charset="0"/>
              </a:rPr>
              <a:t> cu sec</a:t>
            </a:r>
            <a:r>
              <a:rPr lang="ro-RO" sz="2400" dirty="0">
                <a:latin typeface="Bell MT" pitchFamily="18" charset="0"/>
              </a:rPr>
              <a:t>.</a:t>
            </a:r>
            <a:r>
              <a:rPr lang="en-US" sz="2400" dirty="0">
                <a:latin typeface="Bell MT" pitchFamily="18" charset="0"/>
              </a:rPr>
              <a:t> XXI </a:t>
            </a:r>
            <a:r>
              <a:rPr lang="en-US" sz="2400" dirty="0" err="1">
                <a:latin typeface="Bell MT" pitchFamily="18" charset="0"/>
              </a:rPr>
              <a:t>contactul</a:t>
            </a:r>
            <a:r>
              <a:rPr lang="en-US" sz="2400" dirty="0">
                <a:latin typeface="Bell MT" pitchFamily="18" charset="0"/>
              </a:rPr>
              <a:t> interpersonal </a:t>
            </a:r>
            <a:r>
              <a:rPr lang="en-US" sz="2400" dirty="0" err="1">
                <a:latin typeface="Bell MT" pitchFamily="18" charset="0"/>
              </a:rPr>
              <a:t>situaţional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ajuns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să</a:t>
            </a:r>
            <a:r>
              <a:rPr lang="en-US" sz="2400" dirty="0">
                <a:latin typeface="Bell MT" pitchFamily="18" charset="0"/>
              </a:rPr>
              <a:t> se </a:t>
            </a:r>
            <a:r>
              <a:rPr lang="en-US" sz="2400" dirty="0" err="1">
                <a:latin typeface="Bell MT" pitchFamily="18" charset="0"/>
              </a:rPr>
              <a:t>subţieze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vertiginos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vemea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internetului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telefoanelor</a:t>
            </a:r>
            <a:r>
              <a:rPr lang="en-US" sz="2400" dirty="0">
                <a:latin typeface="Bell MT" pitchFamily="18" charset="0"/>
              </a:rPr>
              <a:t> mobile...</a:t>
            </a:r>
            <a:r>
              <a:rPr lang="en-US" sz="2400" dirty="0" err="1">
                <a:latin typeface="Bell MT" pitchFamily="18" charset="0"/>
              </a:rPr>
              <a:t>căci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acum</a:t>
            </a:r>
            <a:r>
              <a:rPr lang="en-US" sz="2400" dirty="0">
                <a:latin typeface="Bell MT" pitchFamily="18" charset="0"/>
              </a:rPr>
              <a:t> se </a:t>
            </a:r>
            <a:r>
              <a:rPr lang="en-US" sz="2400" dirty="0" err="1">
                <a:latin typeface="Bell MT" pitchFamily="18" charset="0"/>
              </a:rPr>
              <a:t>poate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comunica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cineva</a:t>
            </a:r>
            <a:r>
              <a:rPr lang="en-US" sz="2400" dirty="0">
                <a:latin typeface="Bell MT" pitchFamily="18" charset="0"/>
              </a:rPr>
              <a:t> din Canada… la </a:t>
            </a:r>
            <a:r>
              <a:rPr lang="en-US" sz="2400" dirty="0" err="1">
                <a:latin typeface="Bell MT" pitchFamily="18" charset="0"/>
              </a:rPr>
              <a:t>fel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cel</a:t>
            </a:r>
            <a:r>
              <a:rPr lang="en-US" sz="2400" dirty="0">
                <a:latin typeface="Bell MT" pitchFamily="18" charset="0"/>
              </a:rPr>
              <a:t> din camera </a:t>
            </a:r>
            <a:r>
              <a:rPr lang="en-US" sz="2400" dirty="0" err="1">
                <a:latin typeface="Bell MT" pitchFamily="18" charset="0"/>
              </a:rPr>
              <a:t>alăturată</a:t>
            </a:r>
            <a:r>
              <a:rPr lang="en-US" sz="2400" dirty="0">
                <a:latin typeface="Bell MT" pitchFamily="18" charset="0"/>
              </a:rPr>
              <a:t>...</a:t>
            </a:r>
          </a:p>
          <a:p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Bell MT" pitchFamily="18" charset="0"/>
              </a:rPr>
              <a:t>TP </a:t>
            </a:r>
            <a:r>
              <a:rPr lang="en-US" sz="2800" b="1" dirty="0" err="1">
                <a:latin typeface="Bell MT" pitchFamily="18" charset="0"/>
              </a:rPr>
              <a:t>Histrionică</a:t>
            </a:r>
            <a:r>
              <a:rPr lang="en-US" sz="2800" b="1" dirty="0">
                <a:latin typeface="Bell MT" pitchFamily="18" charset="0"/>
              </a:rPr>
              <a:t> </a:t>
            </a:r>
            <a:r>
              <a:rPr lang="en-US" sz="2800" dirty="0">
                <a:latin typeface="Bell MT" pitchFamily="18" charset="0"/>
              </a:rPr>
              <a:t>se </a:t>
            </a:r>
            <a:r>
              <a:rPr lang="en-US" sz="2800" dirty="0" err="1">
                <a:latin typeface="Bell MT" pitchFamily="18" charset="0"/>
              </a:rPr>
              <a:t>defin</a:t>
            </a:r>
            <a:r>
              <a:rPr lang="ro-RO" sz="2800" dirty="0">
                <a:latin typeface="Bell MT" pitchFamily="18" charset="0"/>
              </a:rPr>
              <a:t>eșt</a:t>
            </a:r>
            <a:r>
              <a:rPr lang="en-US" sz="2800" dirty="0">
                <a:latin typeface="Bell MT" pitchFamily="18" charset="0"/>
              </a:rPr>
              <a:t>e </a:t>
            </a:r>
            <a:r>
              <a:rPr lang="en-US" sz="2800" dirty="0" err="1">
                <a:latin typeface="Bell MT" pitchFamily="18" charset="0"/>
              </a:rPr>
              <a:t>simplu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prin</a:t>
            </a:r>
            <a:r>
              <a:rPr lang="en-US" sz="2800" dirty="0">
                <a:latin typeface="Bell MT" pitchFamily="18" charset="0"/>
              </a:rPr>
              <a:t>:</a:t>
            </a:r>
            <a:br>
              <a:rPr lang="en-US" sz="2800" dirty="0">
                <a:latin typeface="Bell MT" pitchFamily="18" charset="0"/>
              </a:rPr>
            </a:br>
            <a:r>
              <a:rPr lang="en-US" sz="2800" dirty="0" err="1">
                <a:latin typeface="Bell MT" pitchFamily="18" charset="0"/>
              </a:rPr>
              <a:t>Hiperexpresivitate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captativ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situa</a:t>
            </a:r>
            <a:r>
              <a:rPr lang="ro-RO" sz="2800" dirty="0">
                <a:latin typeface="Bell MT" pitchFamily="18" charset="0"/>
              </a:rPr>
              <a:t>ț</a:t>
            </a:r>
            <a:r>
              <a:rPr lang="en-US" sz="2800" dirty="0" err="1">
                <a:latin typeface="Bell MT" pitchFamily="18" charset="0"/>
              </a:rPr>
              <a:t>ional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>
                <a:latin typeface="Bell MT" pitchFamily="18" charset="0"/>
              </a:rPr>
              <a:t> public</a:t>
            </a:r>
            <a:r>
              <a:rPr lang="ro-RO" sz="2800" dirty="0">
                <a:latin typeface="Bell MT" pitchFamily="18" charset="0"/>
              </a:rPr>
              <a:t>ă</a:t>
            </a:r>
            <a:endParaRPr lang="en-US" sz="28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latin typeface="Bell MT" pitchFamily="18" charset="0"/>
              </a:rPr>
              <a:t>TP histrionic</a:t>
            </a:r>
            <a:r>
              <a:rPr lang="ro-RO" sz="1800" dirty="0">
                <a:latin typeface="Bell MT" pitchFamily="18" charset="0"/>
              </a:rPr>
              <a:t>ă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deriv</a:t>
            </a:r>
            <a:r>
              <a:rPr lang="ro-RO" sz="1800" dirty="0">
                <a:latin typeface="Bell MT" pitchFamily="18" charset="0"/>
              </a:rPr>
              <a:t>ă</a:t>
            </a:r>
            <a:r>
              <a:rPr lang="en-US" sz="1800" dirty="0">
                <a:latin typeface="Bell MT" pitchFamily="18" charset="0"/>
              </a:rPr>
              <a:t> din </a:t>
            </a:r>
            <a:r>
              <a:rPr lang="en-US" sz="1800" dirty="0" err="1">
                <a:latin typeface="Bell MT" pitchFamily="18" charset="0"/>
              </a:rPr>
              <a:t>antica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hysterie</a:t>
            </a:r>
            <a:r>
              <a:rPr lang="en-US" sz="1800" dirty="0">
                <a:latin typeface="Bell MT" pitchFamily="18" charset="0"/>
              </a:rPr>
              <a:t>…Tb. </a:t>
            </a:r>
            <a:r>
              <a:rPr lang="en-US" sz="1800" dirty="0" err="1">
                <a:latin typeface="Bell MT" pitchFamily="18" charset="0"/>
              </a:rPr>
              <a:t>ce</a:t>
            </a:r>
            <a:r>
              <a:rPr lang="en-US" sz="1800" dirty="0">
                <a:latin typeface="Bell MT" pitchFamily="18" charset="0"/>
              </a:rPr>
              <a:t> e </a:t>
            </a:r>
            <a:r>
              <a:rPr lang="en-US" sz="1800" dirty="0" err="1">
                <a:latin typeface="Bell MT" pitchFamily="18" charset="0"/>
              </a:rPr>
              <a:t>comentat</a:t>
            </a:r>
            <a:r>
              <a:rPr lang="ro-RO" sz="1800" dirty="0">
                <a:latin typeface="Bell MT" pitchFamily="18" charset="0"/>
              </a:rPr>
              <a:t>ă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ro-RO" sz="1800" dirty="0">
                <a:latin typeface="Bell MT" pitchFamily="18" charset="0"/>
              </a:rPr>
              <a:t>î</a:t>
            </a:r>
            <a:r>
              <a:rPr lang="en-US" sz="1800" dirty="0">
                <a:latin typeface="Bell MT" pitchFamily="18" charset="0"/>
              </a:rPr>
              <a:t>n </a:t>
            </a:r>
            <a:r>
              <a:rPr lang="en-US" sz="1800" dirty="0" err="1">
                <a:latin typeface="Bell MT" pitchFamily="18" charset="0"/>
              </a:rPr>
              <a:t>prezent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prin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clasa</a:t>
            </a:r>
            <a:r>
              <a:rPr lang="en-US" sz="1800" dirty="0">
                <a:latin typeface="Bell MT" pitchFamily="18" charset="0"/>
              </a:rPr>
              <a:t> Tb</a:t>
            </a:r>
            <a:r>
              <a:rPr lang="ro-RO" sz="1800" dirty="0">
                <a:latin typeface="Bell MT" pitchFamily="18" charset="0"/>
              </a:rPr>
              <a:t>.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disociative</a:t>
            </a:r>
            <a:r>
              <a:rPr lang="en-US" sz="1800" dirty="0">
                <a:latin typeface="Bell MT" pitchFamily="18" charset="0"/>
              </a:rPr>
              <a:t> (ICD-11…</a:t>
            </a:r>
            <a:r>
              <a:rPr lang="ro-RO" sz="1800" dirty="0" err="1">
                <a:latin typeface="Bell MT" pitchFamily="18" charset="0"/>
              </a:rPr>
              <a:t>ș</a:t>
            </a:r>
            <a:r>
              <a:rPr lang="en-US" sz="1800" dirty="0">
                <a:latin typeface="Bell MT" pitchFamily="18" charset="0"/>
              </a:rPr>
              <a:t>i par</a:t>
            </a:r>
            <a:r>
              <a:rPr lang="ro-RO" sz="1800" dirty="0">
                <a:latin typeface="Bell MT" pitchFamily="18" charset="0"/>
              </a:rPr>
              <a:t>ț</a:t>
            </a:r>
            <a:r>
              <a:rPr lang="en-US" sz="1800" dirty="0" err="1">
                <a:latin typeface="Bell MT" pitchFamily="18" charset="0"/>
              </a:rPr>
              <a:t>ial</a:t>
            </a:r>
            <a:r>
              <a:rPr lang="en-US" sz="1800" dirty="0">
                <a:latin typeface="Bell MT" pitchFamily="18" charset="0"/>
              </a:rPr>
              <a:t> DSM-5)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09700"/>
            <a:ext cx="37338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9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În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atmosfera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acestei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civilizaţii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profilul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spectacolelor</a:t>
            </a:r>
            <a:r>
              <a:rPr lang="en-US" sz="2000" dirty="0">
                <a:latin typeface="Bell MT" pitchFamily="18" charset="0"/>
              </a:rPr>
              <a:t>” a </a:t>
            </a:r>
            <a:r>
              <a:rPr lang="en-US" sz="2000" dirty="0" err="1">
                <a:latin typeface="Bell MT" pitchFamily="18" charset="0"/>
              </a:rPr>
              <a:t>început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să</a:t>
            </a:r>
            <a:r>
              <a:rPr lang="en-US" sz="2000" dirty="0">
                <a:latin typeface="Bell MT" pitchFamily="18" charset="0"/>
              </a:rPr>
              <a:t> se </a:t>
            </a:r>
            <a:r>
              <a:rPr lang="en-US" sz="2000" dirty="0" err="1">
                <a:latin typeface="Bell MT" pitchFamily="18" charset="0"/>
              </a:rPr>
              <a:t>modifice</a:t>
            </a:r>
            <a:r>
              <a:rPr lang="en-US" sz="2000" dirty="0">
                <a:latin typeface="Bell MT" pitchFamily="18" charset="0"/>
              </a:rPr>
              <a:t>, de </a:t>
            </a:r>
            <a:r>
              <a:rPr lang="en-US" sz="2000" dirty="0" err="1">
                <a:latin typeface="Bell MT" pitchFamily="18" charset="0"/>
              </a:rPr>
              <a:t>vreme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infinite </a:t>
            </a:r>
            <a:r>
              <a:rPr lang="en-US" sz="2000" dirty="0" err="1">
                <a:latin typeface="Bell MT" pitchFamily="18" charset="0"/>
              </a:rPr>
              <a:t>situaţii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excepţionale</a:t>
            </a:r>
            <a:r>
              <a:rPr lang="en-US" sz="2000" dirty="0">
                <a:latin typeface="Bell MT" pitchFamily="18" charset="0"/>
              </a:rPr>
              <a:t> pot fi </a:t>
            </a:r>
            <a:r>
              <a:rPr lang="en-US" sz="2000" dirty="0" err="1">
                <a:latin typeface="Bell MT" pitchFamily="18" charset="0"/>
              </a:rPr>
              <a:t>inregistrate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retransmise</a:t>
            </a:r>
            <a:r>
              <a:rPr lang="en-US" sz="2000" dirty="0">
                <a:latin typeface="Bell MT" pitchFamily="18" charset="0"/>
              </a:rPr>
              <a:t>.. </a:t>
            </a:r>
            <a:r>
              <a:rPr lang="en-US" sz="2000" dirty="0" err="1">
                <a:latin typeface="Bell MT" pitchFamily="18" charset="0"/>
              </a:rPr>
              <a:t>sau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transmise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i="1" dirty="0">
                <a:latin typeface="Bell MT" pitchFamily="18" charset="0"/>
              </a:rPr>
              <a:t>online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pe</a:t>
            </a:r>
            <a:r>
              <a:rPr lang="en-US" sz="2000" dirty="0">
                <a:latin typeface="Bell MT" pitchFamily="18" charset="0"/>
              </a:rPr>
              <a:t> IPhone-</a:t>
            </a:r>
            <a:r>
              <a:rPr lang="en-US" sz="2000" dirty="0" err="1">
                <a:latin typeface="Bell MT" pitchFamily="18" charset="0"/>
              </a:rPr>
              <a:t>uri</a:t>
            </a:r>
            <a:r>
              <a:rPr lang="en-US" sz="2000" dirty="0">
                <a:latin typeface="Bell MT" pitchFamily="18" charset="0"/>
              </a:rPr>
              <a:t>...</a:t>
            </a:r>
            <a:r>
              <a:rPr lang="en-US" sz="2000" dirty="0" err="1">
                <a:latin typeface="Bell MT" pitchFamily="18" charset="0"/>
              </a:rPr>
              <a:t>astfel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încât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parametrii</a:t>
            </a:r>
            <a:r>
              <a:rPr lang="en-US" sz="2000" dirty="0">
                <a:latin typeface="Bell MT" pitchFamily="18" charset="0"/>
              </a:rPr>
              <a:t> care au </a:t>
            </a:r>
            <a:r>
              <a:rPr lang="en-US" sz="2000" dirty="0" err="1">
                <a:latin typeface="Bell MT" pitchFamily="18" charset="0"/>
              </a:rPr>
              <a:t>configurat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stilul</a:t>
            </a:r>
            <a:r>
              <a:rPr lang="en-US" sz="2000" dirty="0">
                <a:latin typeface="Bell MT" pitchFamily="18" charset="0"/>
              </a:rPr>
              <a:t> TP histrionic, </a:t>
            </a:r>
            <a:r>
              <a:rPr lang="en-US" sz="2000" dirty="0" err="1">
                <a:latin typeface="Bell MT" pitchFamily="18" charset="0"/>
              </a:rPr>
              <a:t>ai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spectacularului</a:t>
            </a:r>
            <a:r>
              <a:rPr lang="en-US" sz="2000" dirty="0">
                <a:latin typeface="Bell MT" pitchFamily="18" charset="0"/>
              </a:rPr>
              <a:t>”, </a:t>
            </a:r>
            <a:r>
              <a:rPr lang="en-US" sz="2000" dirty="0" err="1">
                <a:latin typeface="Bell MT" pitchFamily="18" charset="0"/>
              </a:rPr>
              <a:t>ajung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să</a:t>
            </a:r>
            <a:r>
              <a:rPr lang="en-US" sz="2000" dirty="0">
                <a:latin typeface="Bell MT" pitchFamily="18" charset="0"/>
              </a:rPr>
              <a:t> se </a:t>
            </a:r>
            <a:r>
              <a:rPr lang="en-US" sz="2000" dirty="0" err="1">
                <a:latin typeface="Bell MT" pitchFamily="18" charset="0"/>
              </a:rPr>
              <a:t>topească</a:t>
            </a:r>
            <a:r>
              <a:rPr lang="en-US" sz="2000" dirty="0">
                <a:latin typeface="Bell MT" pitchFamily="18" charset="0"/>
              </a:rPr>
              <a:t>....la </a:t>
            </a:r>
            <a:r>
              <a:rPr lang="en-US" sz="2000" dirty="0" err="1">
                <a:latin typeface="Bell MT" pitchFamily="18" charset="0"/>
              </a:rPr>
              <a:t>ceva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vreme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dupa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disparut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personajul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histrionului</a:t>
            </a:r>
            <a:r>
              <a:rPr lang="en-US" sz="20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67940"/>
            <a:ext cx="571500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9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Bell MT" pitchFamily="18" charset="0"/>
              </a:rPr>
              <a:t>Probabil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că</a:t>
            </a:r>
            <a:r>
              <a:rPr lang="en-US" sz="2800" dirty="0">
                <a:latin typeface="Bell MT" pitchFamily="18" charset="0"/>
              </a:rPr>
              <a:t>,  </a:t>
            </a:r>
            <a:r>
              <a:rPr lang="en-US" sz="2800" dirty="0" err="1">
                <a:latin typeface="Bell MT" pitchFamily="18" charset="0"/>
              </a:rPr>
              <a:t>peste</a:t>
            </a:r>
            <a:r>
              <a:rPr lang="en-US" sz="2800" dirty="0">
                <a:latin typeface="Bell MT" pitchFamily="18" charset="0"/>
              </a:rPr>
              <a:t> 10-20 </a:t>
            </a:r>
            <a:r>
              <a:rPr lang="en-US" sz="2800" dirty="0" err="1">
                <a:latin typeface="Bell MT" pitchFamily="18" charset="0"/>
              </a:rPr>
              <a:t>ani</a:t>
            </a:r>
            <a:r>
              <a:rPr lang="en-US" sz="2800" dirty="0">
                <a:latin typeface="Bell MT" pitchFamily="18" charset="0"/>
              </a:rPr>
              <a:t>, </a:t>
            </a:r>
            <a:r>
              <a:rPr lang="en-US" sz="2800" dirty="0" err="1">
                <a:latin typeface="Bell MT" pitchFamily="18" charset="0"/>
              </a:rPr>
              <a:t>tipologia</a:t>
            </a:r>
            <a:r>
              <a:rPr lang="en-US" sz="2800" dirty="0">
                <a:latin typeface="Bell MT" pitchFamily="18" charset="0"/>
              </a:rPr>
              <a:t> TP </a:t>
            </a:r>
            <a:r>
              <a:rPr lang="en-US" sz="2800" dirty="0" err="1">
                <a:latin typeface="Bell MT" pitchFamily="18" charset="0"/>
              </a:rPr>
              <a:t>va</a:t>
            </a:r>
            <a:r>
              <a:rPr lang="en-US" sz="2800" dirty="0">
                <a:latin typeface="Bell MT" pitchFamily="18" charset="0"/>
              </a:rPr>
              <a:t> fi </a:t>
            </a:r>
            <a:r>
              <a:rPr lang="en-US" sz="2800" dirty="0" err="1">
                <a:latin typeface="Bell MT" pitchFamily="18" charset="0"/>
              </a:rPr>
              <a:t>puţin</a:t>
            </a:r>
            <a:r>
              <a:rPr lang="en-US" sz="2800" dirty="0">
                <a:latin typeface="Bell MT" pitchFamily="18" charset="0"/>
              </a:rPr>
              <a:t> (</a:t>
            </a:r>
            <a:r>
              <a:rPr lang="en-US" sz="2800" dirty="0" err="1">
                <a:latin typeface="Bell MT" pitchFamily="18" charset="0"/>
              </a:rPr>
              <a:t>sau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mult</a:t>
            </a:r>
            <a:r>
              <a:rPr lang="en-US" sz="2800" dirty="0">
                <a:latin typeface="Bell MT" pitchFamily="18" charset="0"/>
              </a:rPr>
              <a:t>) </a:t>
            </a:r>
            <a:r>
              <a:rPr lang="en-US" sz="2800" dirty="0" err="1">
                <a:latin typeface="Bell MT" pitchFamily="18" charset="0"/>
              </a:rPr>
              <a:t>modificată</a:t>
            </a:r>
            <a:r>
              <a:rPr lang="en-US" sz="28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800" dirty="0" err="1">
                <a:latin typeface="Bell MT" pitchFamily="18" charset="0"/>
              </a:rPr>
              <a:t>Oricum</a:t>
            </a:r>
            <a:r>
              <a:rPr lang="en-US" sz="2800" dirty="0">
                <a:latin typeface="Bell MT" pitchFamily="18" charset="0"/>
              </a:rPr>
              <a:t>, nu </a:t>
            </a:r>
            <a:r>
              <a:rPr lang="en-US" sz="2800" dirty="0" err="1">
                <a:latin typeface="Bell MT" pitchFamily="18" charset="0"/>
              </a:rPr>
              <a:t>strică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să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cunoastem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istoria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problemelor</a:t>
            </a:r>
            <a:r>
              <a:rPr lang="en-US" sz="2800" dirty="0">
                <a:latin typeface="Bell MT" pitchFamily="18" charset="0"/>
              </a:rPr>
              <a:t>... </a:t>
            </a:r>
            <a:r>
              <a:rPr lang="en-US" sz="2800" dirty="0" err="1">
                <a:latin typeface="Bell MT" pitchFamily="18" charset="0"/>
              </a:rPr>
              <a:t>căci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doar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aşa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vom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putea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identifica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atavismele</a:t>
            </a:r>
            <a:r>
              <a:rPr lang="en-US" sz="2800" dirty="0">
                <a:latin typeface="Bell MT" pitchFamily="18" charset="0"/>
              </a:rPr>
              <a:t> ...</a:t>
            </a:r>
            <a:r>
              <a:rPr lang="en-US" sz="2800" dirty="0" err="1">
                <a:latin typeface="Bell MT" pitchFamily="18" charset="0"/>
              </a:rPr>
              <a:t>sau</a:t>
            </a:r>
            <a:r>
              <a:rPr lang="en-US" sz="2800" dirty="0">
                <a:latin typeface="Bell MT" pitchFamily="18" charset="0"/>
              </a:rPr>
              <a:t>  “</a:t>
            </a:r>
            <a:r>
              <a:rPr lang="en-US" sz="2800" dirty="0" err="1">
                <a:latin typeface="Bell MT" pitchFamily="18" charset="0"/>
              </a:rPr>
              <a:t>fosilele</a:t>
            </a:r>
            <a:r>
              <a:rPr lang="en-US" sz="2800" dirty="0">
                <a:latin typeface="Bell MT" pitchFamily="18" charset="0"/>
              </a:rPr>
              <a:t> vii” </a:t>
            </a:r>
            <a:r>
              <a:rPr lang="en-US" sz="2800" dirty="0" err="1">
                <a:latin typeface="Bell MT" pitchFamily="18" charset="0"/>
              </a:rPr>
              <a:t>ce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mai</a:t>
            </a:r>
            <a:r>
              <a:rPr lang="en-US" sz="2800" dirty="0">
                <a:latin typeface="Bell MT" pitchFamily="18" charset="0"/>
              </a:rPr>
              <a:t> d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 err="1">
                <a:latin typeface="Bell MT" pitchFamily="18" charset="0"/>
              </a:rPr>
              <a:t>inuie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uneori</a:t>
            </a:r>
            <a:r>
              <a:rPr lang="en-US" sz="2800" dirty="0">
                <a:latin typeface="Bell MT" pitchFamily="18" charset="0"/>
              </a:rPr>
              <a:t>.</a:t>
            </a:r>
          </a:p>
          <a:p>
            <a:endParaRPr lang="en-US" sz="28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4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ell MT" pitchFamily="18" charset="0"/>
              </a:rPr>
              <a:t>V</a:t>
            </a:r>
            <a:r>
              <a:rPr lang="ro-RO" sz="4800" dirty="0">
                <a:latin typeface="Bell MT" pitchFamily="18" charset="0"/>
              </a:rPr>
              <a:t>ă</a:t>
            </a:r>
            <a:r>
              <a:rPr lang="en-US" sz="4800" dirty="0">
                <a:latin typeface="Bell MT" pitchFamily="18" charset="0"/>
              </a:rPr>
              <a:t> </a:t>
            </a:r>
            <a:r>
              <a:rPr lang="en-US" sz="4800" dirty="0" err="1">
                <a:latin typeface="Bell MT" pitchFamily="18" charset="0"/>
              </a:rPr>
              <a:t>mul</a:t>
            </a:r>
            <a:r>
              <a:rPr lang="ro-RO" sz="4800" dirty="0">
                <a:latin typeface="Bell MT" pitchFamily="18" charset="0"/>
              </a:rPr>
              <a:t>ț</a:t>
            </a:r>
            <a:r>
              <a:rPr lang="en-US" sz="4800" dirty="0" err="1">
                <a:latin typeface="Bell MT" pitchFamily="18" charset="0"/>
              </a:rPr>
              <a:t>umesc</a:t>
            </a:r>
            <a:r>
              <a:rPr lang="en-US" sz="4800" dirty="0">
                <a:latin typeface="Bell MT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48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Statistica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publica</a:t>
            </a:r>
            <a:r>
              <a:rPr lang="ro-RO" sz="2400" dirty="0">
                <a:latin typeface="Bell MT" pitchFamily="18" charset="0"/>
              </a:rPr>
              <a:t>ț</a:t>
            </a:r>
            <a:r>
              <a:rPr lang="en-US" sz="2400" dirty="0" err="1">
                <a:latin typeface="Bell MT" pitchFamily="18" charset="0"/>
              </a:rPr>
              <a:t>iilor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indic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un </a:t>
            </a:r>
            <a:r>
              <a:rPr lang="en-US" sz="2400" dirty="0" err="1">
                <a:latin typeface="Bell MT" pitchFamily="18" charset="0"/>
              </a:rPr>
              <a:t>interes</a:t>
            </a:r>
            <a:r>
              <a:rPr lang="en-US" sz="2400" dirty="0">
                <a:latin typeface="Bell MT" pitchFamily="18" charset="0"/>
              </a:rPr>
              <a:t> actual </a:t>
            </a:r>
            <a:r>
              <a:rPr lang="en-US" sz="2400" dirty="0" err="1">
                <a:latin typeface="Bell MT" pitchFamily="18" charset="0"/>
              </a:rPr>
              <a:t>redus</a:t>
            </a:r>
            <a:r>
              <a:rPr lang="en-US" sz="2400" dirty="0">
                <a:latin typeface="Bell MT" pitchFamily="18" charset="0"/>
              </a:rPr>
              <a:t> pt. </a:t>
            </a:r>
            <a:r>
              <a:rPr lang="en-US" sz="2400" dirty="0" err="1">
                <a:latin typeface="Bell MT" pitchFamily="18" charset="0"/>
              </a:rPr>
              <a:t>aceast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categorie</a:t>
            </a:r>
            <a:r>
              <a:rPr lang="en-US" sz="2400" dirty="0">
                <a:latin typeface="Bell MT" pitchFamily="18" charset="0"/>
              </a:rPr>
              <a:t> de TP, </a:t>
            </a:r>
            <a:r>
              <a:rPr lang="en-US" sz="2400" dirty="0" err="1">
                <a:latin typeface="Bell MT" pitchFamily="18" charset="0"/>
              </a:rPr>
              <a:t>cel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</a:t>
            </a:r>
            <a:r>
              <a:rPr lang="ro-RO" sz="2400" dirty="0">
                <a:latin typeface="Bell MT" pitchFamily="18" charset="0"/>
              </a:rPr>
              <a:t>ț</a:t>
            </a:r>
            <a:r>
              <a:rPr lang="en-US" sz="2400" dirty="0">
                <a:latin typeface="Bell MT" pitchFamily="18" charset="0"/>
              </a:rPr>
              <a:t>in </a:t>
            </a:r>
            <a:r>
              <a:rPr lang="en-US" sz="2400" dirty="0" err="1">
                <a:latin typeface="Bell MT" pitchFamily="18" charset="0"/>
              </a:rPr>
              <a:t>comparativ</a:t>
            </a:r>
            <a:r>
              <a:rPr lang="en-US" sz="2400" dirty="0">
                <a:latin typeface="Bell MT" pitchFamily="18" charset="0"/>
              </a:rPr>
              <a:t> cu TP </a:t>
            </a:r>
            <a:r>
              <a:rPr lang="en-US" sz="2400" dirty="0" err="1">
                <a:latin typeface="Bell MT" pitchFamily="18" charset="0"/>
              </a:rPr>
              <a:t>marginala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si</a:t>
            </a:r>
            <a:r>
              <a:rPr lang="en-US" sz="2400" dirty="0">
                <a:latin typeface="Bell MT" pitchFamily="18" charset="0"/>
              </a:rPr>
              <a:t> TP </a:t>
            </a:r>
            <a:r>
              <a:rPr lang="en-US" sz="2400" dirty="0" err="1">
                <a:latin typeface="Bell MT" pitchFamily="18" charset="0"/>
              </a:rPr>
              <a:t>narcisic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Oare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?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Câteva</a:t>
            </a:r>
            <a:r>
              <a:rPr lang="en-US" sz="2400" dirty="0">
                <a:latin typeface="Bell MT" pitchFamily="18" charset="0"/>
              </a:rPr>
              <a:t> flash-</a:t>
            </a:r>
            <a:r>
              <a:rPr lang="en-US" sz="2400" dirty="0" err="1">
                <a:latin typeface="Bell MT" pitchFamily="18" charset="0"/>
              </a:rPr>
              <a:t>uri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istorice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putea</a:t>
            </a:r>
            <a:r>
              <a:rPr lang="en-US" sz="2400" dirty="0">
                <a:latin typeface="Bell MT" pitchFamily="18" charset="0"/>
              </a:rPr>
              <a:t> fi utile.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733800"/>
            <a:ext cx="51816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7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632"/>
            <a:ext cx="5181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>
                <a:latin typeface="Bell MT" pitchFamily="18" charset="0"/>
              </a:rPr>
              <a:t>În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istoria</a:t>
            </a:r>
            <a:r>
              <a:rPr lang="en-US" sz="2600" dirty="0">
                <a:latin typeface="Bell MT" pitchFamily="18" charset="0"/>
              </a:rPr>
              <a:t> recent</a:t>
            </a:r>
            <a:r>
              <a:rPr lang="ro-RO" sz="2600" dirty="0">
                <a:latin typeface="Bell MT" pitchFamily="18" charset="0"/>
              </a:rPr>
              <a:t>ă</a:t>
            </a:r>
            <a:r>
              <a:rPr lang="en-US" sz="2600" dirty="0">
                <a:latin typeface="Bell MT" pitchFamily="18" charset="0"/>
              </a:rPr>
              <a:t> a </a:t>
            </a:r>
            <a:r>
              <a:rPr lang="en-US" sz="2600" dirty="0" err="1">
                <a:latin typeface="Bell MT" pitchFamily="18" charset="0"/>
              </a:rPr>
              <a:t>psihiatriei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actualele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Tulburari</a:t>
            </a:r>
            <a:r>
              <a:rPr lang="en-US" sz="2600" dirty="0">
                <a:latin typeface="Bell MT" pitchFamily="18" charset="0"/>
              </a:rPr>
              <a:t> de </a:t>
            </a:r>
            <a:r>
              <a:rPr lang="en-US" sz="2600" dirty="0" err="1">
                <a:latin typeface="Bell MT" pitchFamily="18" charset="0"/>
              </a:rPr>
              <a:t>Personalitate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deriva</a:t>
            </a:r>
            <a:r>
              <a:rPr lang="en-US" sz="2600" dirty="0">
                <a:latin typeface="Bell MT" pitchFamily="18" charset="0"/>
              </a:rPr>
              <a:t> din “</a:t>
            </a:r>
            <a:r>
              <a:rPr lang="en-US" sz="2600" dirty="0" err="1">
                <a:latin typeface="Bell MT" pitchFamily="18" charset="0"/>
              </a:rPr>
              <a:t>constitu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iile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morbide</a:t>
            </a:r>
            <a:r>
              <a:rPr lang="en-US" sz="2600" dirty="0">
                <a:latin typeface="Bell MT" pitchFamily="18" charset="0"/>
              </a:rPr>
              <a:t>”, </a:t>
            </a:r>
            <a:r>
              <a:rPr lang="en-US" sz="2600" dirty="0" err="1">
                <a:latin typeface="Bell MT" pitchFamily="18" charset="0"/>
              </a:rPr>
              <a:t>ce</a:t>
            </a:r>
            <a:r>
              <a:rPr lang="en-US" sz="2600" dirty="0">
                <a:latin typeface="Bell MT" pitchFamily="18" charset="0"/>
              </a:rPr>
              <a:t> au </a:t>
            </a:r>
            <a:r>
              <a:rPr lang="en-US" sz="2600" dirty="0" err="1">
                <a:latin typeface="Bell MT" pitchFamily="18" charset="0"/>
              </a:rPr>
              <a:t>fost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comentate</a:t>
            </a:r>
            <a:r>
              <a:rPr lang="en-US" sz="2600" dirty="0">
                <a:latin typeface="Bell MT" pitchFamily="18" charset="0"/>
              </a:rPr>
              <a:t> la </a:t>
            </a:r>
            <a:r>
              <a:rPr lang="en-US" sz="2600" dirty="0" err="1">
                <a:latin typeface="Bell MT" pitchFamily="18" charset="0"/>
              </a:rPr>
              <a:t>cump</a:t>
            </a:r>
            <a:r>
              <a:rPr lang="ro-RO" sz="2600" dirty="0">
                <a:latin typeface="Bell MT" pitchFamily="18" charset="0"/>
              </a:rPr>
              <a:t>ă</a:t>
            </a:r>
            <a:r>
              <a:rPr lang="en-US" sz="2600" dirty="0" err="1">
                <a:latin typeface="Bell MT" pitchFamily="18" charset="0"/>
              </a:rPr>
              <a:t>na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dintre</a:t>
            </a:r>
            <a:r>
              <a:rPr lang="en-US" sz="2600" dirty="0">
                <a:latin typeface="Bell MT" pitchFamily="18" charset="0"/>
              </a:rPr>
              <a:t> sec XIX/XX  </a:t>
            </a:r>
            <a:r>
              <a:rPr lang="ro-RO" sz="2600" dirty="0">
                <a:latin typeface="Bell MT" pitchFamily="18" charset="0"/>
              </a:rPr>
              <a:t>î</a:t>
            </a:r>
            <a:r>
              <a:rPr lang="en-US" sz="2600" dirty="0">
                <a:latin typeface="Bell MT" pitchFamily="18" charset="0"/>
              </a:rPr>
              <a:t>n </a:t>
            </a:r>
            <a:r>
              <a:rPr lang="en-US" sz="2600" dirty="0" err="1">
                <a:latin typeface="Bell MT" pitchFamily="18" charset="0"/>
              </a:rPr>
              <a:t>cadrul</a:t>
            </a:r>
            <a:r>
              <a:rPr lang="en-US" sz="2600" dirty="0">
                <a:latin typeface="Bell MT" pitchFamily="18" charset="0"/>
              </a:rPr>
              <a:t> doctrine</a:t>
            </a:r>
            <a:r>
              <a:rPr lang="ro-RO" sz="2600" dirty="0">
                <a:latin typeface="Bell MT" pitchFamily="18" charset="0"/>
              </a:rPr>
              <a:t>i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degenerescen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ei</a:t>
            </a:r>
            <a:r>
              <a:rPr lang="en-US" sz="2600" dirty="0">
                <a:latin typeface="Bell MT" pitchFamily="18" charset="0"/>
              </a:rPr>
              <a:t>.</a:t>
            </a:r>
          </a:p>
          <a:p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Histericii</a:t>
            </a:r>
            <a:r>
              <a:rPr lang="en-US" sz="2600" dirty="0">
                <a:latin typeface="Bell MT" pitchFamily="18" charset="0"/>
              </a:rPr>
              <a:t> din </a:t>
            </a:r>
            <a:r>
              <a:rPr lang="en-US" sz="2600" dirty="0" err="1">
                <a:latin typeface="Bell MT" pitchFamily="18" charset="0"/>
              </a:rPr>
              <a:t>acea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epoca</a:t>
            </a:r>
            <a:r>
              <a:rPr lang="en-US" sz="2600" dirty="0">
                <a:latin typeface="Bell MT" pitchFamily="18" charset="0"/>
              </a:rPr>
              <a:t> – </a:t>
            </a:r>
            <a:r>
              <a:rPr lang="en-US" sz="2600" dirty="0" err="1">
                <a:latin typeface="Bell MT" pitchFamily="18" charset="0"/>
              </a:rPr>
              <a:t>pe</a:t>
            </a:r>
            <a:r>
              <a:rPr lang="en-US" sz="2600" dirty="0">
                <a:latin typeface="Bell MT" pitchFamily="18" charset="0"/>
              </a:rPr>
              <a:t> care </a:t>
            </a:r>
            <a:r>
              <a:rPr lang="en-US" sz="2600" b="1" dirty="0">
                <a:latin typeface="Bell MT" pitchFamily="18" charset="0"/>
              </a:rPr>
              <a:t>Charcot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ro-RO" sz="2600" dirty="0">
                <a:latin typeface="Bell MT" pitchFamily="18" charset="0"/>
              </a:rPr>
              <a:t>î</a:t>
            </a:r>
            <a:r>
              <a:rPr lang="en-US" sz="2600" dirty="0">
                <a:latin typeface="Bell MT" pitchFamily="18" charset="0"/>
              </a:rPr>
              <a:t>i </a:t>
            </a:r>
            <a:r>
              <a:rPr lang="en-US" sz="2600" dirty="0" err="1">
                <a:latin typeface="Bell MT" pitchFamily="18" charset="0"/>
              </a:rPr>
              <a:t>caracteriza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prin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u="sng" dirty="0" err="1">
                <a:latin typeface="Bell MT" pitchFamily="18" charset="0"/>
              </a:rPr>
              <a:t>sugestionabilitate</a:t>
            </a:r>
            <a:r>
              <a:rPr lang="en-US" sz="2600" u="sng" dirty="0">
                <a:latin typeface="Bell MT" pitchFamily="18" charset="0"/>
              </a:rPr>
              <a:t> </a:t>
            </a:r>
            <a:r>
              <a:rPr lang="en-US" sz="2600" u="sng" dirty="0" err="1">
                <a:latin typeface="Bell MT" pitchFamily="18" charset="0"/>
              </a:rPr>
              <a:t>crescut</a:t>
            </a:r>
            <a:r>
              <a:rPr lang="ro-RO" sz="2600" u="sng" dirty="0">
                <a:latin typeface="Bell MT" pitchFamily="18" charset="0"/>
              </a:rPr>
              <a:t>ă</a:t>
            </a:r>
            <a:r>
              <a:rPr lang="en-US" sz="2600" u="sng" dirty="0">
                <a:latin typeface="Bell MT" pitchFamily="18" charset="0"/>
              </a:rPr>
              <a:t> </a:t>
            </a:r>
            <a:r>
              <a:rPr lang="ro-RO" sz="2600" u="sng" dirty="0" err="1">
                <a:latin typeface="Bell MT" pitchFamily="18" charset="0"/>
              </a:rPr>
              <a:t>ș</a:t>
            </a:r>
            <a:r>
              <a:rPr lang="en-US" sz="2600" u="sng" dirty="0">
                <a:latin typeface="Bell MT" pitchFamily="18" charset="0"/>
              </a:rPr>
              <a:t>i </a:t>
            </a:r>
            <a:r>
              <a:rPr lang="en-US" sz="2600" u="sng" dirty="0" err="1">
                <a:latin typeface="Bell MT" pitchFamily="18" charset="0"/>
              </a:rPr>
              <a:t>imginar</a:t>
            </a:r>
            <a:r>
              <a:rPr lang="en-US" sz="2600" u="sng" dirty="0">
                <a:latin typeface="Bell MT" pitchFamily="18" charset="0"/>
              </a:rPr>
              <a:t> </a:t>
            </a:r>
            <a:r>
              <a:rPr lang="en-US" sz="2600" u="sng" dirty="0" err="1">
                <a:latin typeface="Bell MT" pitchFamily="18" charset="0"/>
              </a:rPr>
              <a:t>bogat</a:t>
            </a:r>
            <a:r>
              <a:rPr lang="en-US" sz="2600" dirty="0">
                <a:latin typeface="Bell MT" pitchFamily="18" charset="0"/>
              </a:rPr>
              <a:t> (</a:t>
            </a:r>
            <a:r>
              <a:rPr lang="en-US" sz="2600" dirty="0" err="1">
                <a:latin typeface="Bell MT" pitchFamily="18" charset="0"/>
              </a:rPr>
              <a:t>aspe</a:t>
            </a:r>
            <a:r>
              <a:rPr lang="ro-RO" sz="2600" dirty="0">
                <a:latin typeface="Bell MT" pitchFamily="18" charset="0"/>
              </a:rPr>
              <a:t>c</a:t>
            </a:r>
            <a:r>
              <a:rPr lang="en-US" sz="2600" dirty="0" err="1">
                <a:latin typeface="Bell MT" pitchFamily="18" charset="0"/>
              </a:rPr>
              <a:t>te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ce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favorizau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imita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ia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sugestia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confabula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ia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camelionismul</a:t>
            </a:r>
            <a:r>
              <a:rPr lang="en-US" sz="2600" dirty="0">
                <a:latin typeface="Bell MT" pitchFamily="18" charset="0"/>
              </a:rPr>
              <a:t>) – au </a:t>
            </a:r>
            <a:r>
              <a:rPr lang="en-US" sz="2600" dirty="0" err="1">
                <a:latin typeface="Bell MT" pitchFamily="18" charset="0"/>
              </a:rPr>
              <a:t>beneficiat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ro-RO" sz="2600" dirty="0" err="1">
                <a:latin typeface="Bell MT" pitchFamily="18" charset="0"/>
              </a:rPr>
              <a:t>ș</a:t>
            </a:r>
            <a:r>
              <a:rPr lang="en-US" sz="2600" dirty="0">
                <a:latin typeface="Bell MT" pitchFamily="18" charset="0"/>
              </a:rPr>
              <a:t>i </a:t>
            </a:r>
            <a:r>
              <a:rPr lang="en-US" sz="2600" dirty="0" err="1">
                <a:latin typeface="Bell MT" pitchFamily="18" charset="0"/>
              </a:rPr>
              <a:t>ei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pe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atunci</a:t>
            </a:r>
            <a:r>
              <a:rPr lang="en-US" sz="2600" dirty="0">
                <a:latin typeface="Bell MT" pitchFamily="18" charset="0"/>
              </a:rPr>
              <a:t> de o </a:t>
            </a:r>
            <a:r>
              <a:rPr lang="ro-RO" sz="2600" dirty="0" err="1">
                <a:latin typeface="Bell MT" pitchFamily="18" charset="0"/>
              </a:rPr>
              <a:t>î</a:t>
            </a:r>
            <a:r>
              <a:rPr lang="en-US" sz="2600" dirty="0" err="1">
                <a:latin typeface="Bell MT" pitchFamily="18" charset="0"/>
              </a:rPr>
              <a:t>ntreaga</a:t>
            </a:r>
            <a:r>
              <a:rPr lang="en-US" sz="2600" dirty="0">
                <a:latin typeface="Bell MT" pitchFamily="18" charset="0"/>
              </a:rPr>
              <a:t> list</a:t>
            </a:r>
            <a:r>
              <a:rPr lang="ro-RO" sz="2600" dirty="0">
                <a:latin typeface="Bell MT" pitchFamily="18" charset="0"/>
              </a:rPr>
              <a:t>ă</a:t>
            </a:r>
            <a:r>
              <a:rPr lang="en-US" sz="2600" dirty="0">
                <a:latin typeface="Bell MT" pitchFamily="18" charset="0"/>
              </a:rPr>
              <a:t> de “</a:t>
            </a:r>
            <a:r>
              <a:rPr lang="en-US" sz="2600" dirty="0" err="1">
                <a:latin typeface="Bell MT" pitchFamily="18" charset="0"/>
              </a:rPr>
              <a:t>stigmate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histerice</a:t>
            </a:r>
            <a:r>
              <a:rPr lang="en-US" sz="2600" dirty="0">
                <a:latin typeface="Bell MT" pitchFamily="18" charset="0"/>
              </a:rPr>
              <a:t>” </a:t>
            </a:r>
            <a:r>
              <a:rPr lang="en-US" sz="2600" dirty="0" err="1">
                <a:latin typeface="Bell MT" pitchFamily="18" charset="0"/>
              </a:rPr>
              <a:t>ereditare</a:t>
            </a:r>
            <a:r>
              <a:rPr lang="en-US" sz="2600" dirty="0"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11" y="1524000"/>
            <a:ext cx="328631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55074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>
                <a:latin typeface="Bell MT" pitchFamily="18" charset="0"/>
              </a:rPr>
              <a:t>Î</a:t>
            </a:r>
            <a:r>
              <a:rPr lang="en-US" sz="2000" dirty="0">
                <a:latin typeface="Bell MT" pitchFamily="18" charset="0"/>
              </a:rPr>
              <a:t>n final s-a </a:t>
            </a:r>
            <a:r>
              <a:rPr lang="en-US" sz="2000" dirty="0" err="1">
                <a:latin typeface="Bell MT" pitchFamily="18" charset="0"/>
              </a:rPr>
              <a:t>impus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 err="1">
                <a:latin typeface="Bell MT" pitchFamily="18" charset="0"/>
              </a:rPr>
              <a:t>î</a:t>
            </a:r>
            <a:r>
              <a:rPr lang="en-US" sz="2000" dirty="0" err="1">
                <a:latin typeface="Bell MT" pitchFamily="18" charset="0"/>
              </a:rPr>
              <a:t>nsa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>
                <a:latin typeface="Bell MT" pitchFamily="18" charset="0"/>
              </a:rPr>
              <a:t>pentru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caracteriza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specificul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acestui</a:t>
            </a:r>
            <a:r>
              <a:rPr lang="en-US" sz="2000" dirty="0">
                <a:latin typeface="Bell MT" pitchFamily="18" charset="0"/>
              </a:rPr>
              <a:t> tip de TP “</a:t>
            </a:r>
            <a:r>
              <a:rPr lang="en-US" sz="2000" u="sng" dirty="0" err="1">
                <a:latin typeface="Bell MT" pitchFamily="18" charset="0"/>
              </a:rPr>
              <a:t>teatralismul</a:t>
            </a:r>
            <a:r>
              <a:rPr lang="en-US" sz="2000" dirty="0">
                <a:latin typeface="Bell MT" pitchFamily="18" charset="0"/>
              </a:rPr>
              <a:t>”, aspect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condus</a:t>
            </a:r>
            <a:r>
              <a:rPr lang="en-US" sz="2000" dirty="0">
                <a:latin typeface="Bell MT" pitchFamily="18" charset="0"/>
              </a:rPr>
              <a:t> la </a:t>
            </a:r>
            <a:r>
              <a:rPr lang="en-US" sz="2000" dirty="0" err="1">
                <a:latin typeface="Bell MT" pitchFamily="18" charset="0"/>
              </a:rPr>
              <a:t>eticheta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b="1" dirty="0" err="1">
                <a:latin typeface="Bell MT" pitchFamily="18" charset="0"/>
              </a:rPr>
              <a:t>histrionism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după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denumirea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unor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actori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marginali</a:t>
            </a:r>
            <a:r>
              <a:rPr lang="en-US" sz="2000" dirty="0">
                <a:latin typeface="Bell MT" pitchFamily="18" charset="0"/>
              </a:rPr>
              <a:t> de com</a:t>
            </a:r>
            <a:r>
              <a:rPr lang="ro-RO" sz="2000" dirty="0">
                <a:latin typeface="Bell MT" pitchFamily="18" charset="0"/>
              </a:rPr>
              <a:t>e</a:t>
            </a:r>
            <a:r>
              <a:rPr lang="en-US" sz="2000" dirty="0">
                <a:latin typeface="Bell MT" pitchFamily="18" charset="0"/>
              </a:rPr>
              <a:t>die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pantomimă</a:t>
            </a:r>
            <a:r>
              <a:rPr lang="en-US" sz="2000" dirty="0">
                <a:latin typeface="Bell MT" pitchFamily="18" charset="0"/>
              </a:rPr>
              <a:t> din </a:t>
            </a:r>
            <a:r>
              <a:rPr lang="en-US" sz="2000" dirty="0" err="1">
                <a:latin typeface="Bell MT" pitchFamily="18" charset="0"/>
              </a:rPr>
              <a:t>antichitate</a:t>
            </a:r>
            <a:r>
              <a:rPr lang="en-US" sz="2000" dirty="0">
                <a:latin typeface="Bell MT" pitchFamily="18" charset="0"/>
              </a:rPr>
              <a:t>, a “</a:t>
            </a:r>
            <a:r>
              <a:rPr lang="en-US" sz="2000" dirty="0" err="1">
                <a:latin typeface="Bell MT" pitchFamily="18" charset="0"/>
              </a:rPr>
              <a:t>hystrionilor</a:t>
            </a:r>
            <a:r>
              <a:rPr lang="en-US" sz="2000" dirty="0">
                <a:latin typeface="Bell MT" pitchFamily="18" charset="0"/>
              </a:rPr>
              <a:t>”).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000" dirty="0" err="1">
                <a:latin typeface="Bell MT" pitchFamily="18" charset="0"/>
              </a:rPr>
              <a:t>Eticheta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b="1" dirty="0" err="1">
                <a:latin typeface="Bell MT" pitchFamily="18" charset="0"/>
              </a:rPr>
              <a:t>histrion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caracterizarea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hiperexpresivitate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publică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captativă</a:t>
            </a:r>
            <a:r>
              <a:rPr lang="en-US" sz="2000" dirty="0">
                <a:latin typeface="Bell MT" pitchFamily="18" charset="0"/>
              </a:rPr>
              <a:t> (de tip </a:t>
            </a:r>
            <a:r>
              <a:rPr lang="en-US" sz="2000" dirty="0" err="1">
                <a:latin typeface="Bell MT" pitchFamily="18" charset="0"/>
              </a:rPr>
              <a:t>actoricesc</a:t>
            </a:r>
            <a:r>
              <a:rPr lang="en-US" sz="2000" dirty="0">
                <a:latin typeface="Bell MT" pitchFamily="18" charset="0"/>
              </a:rPr>
              <a:t>) cu </a:t>
            </a:r>
            <a:r>
              <a:rPr lang="en-US" sz="2000" dirty="0" err="1">
                <a:latin typeface="Bell MT" pitchFamily="18" charset="0"/>
              </a:rPr>
              <a:t>dependenţă</a:t>
            </a:r>
            <a:r>
              <a:rPr lang="en-US" sz="2000" dirty="0">
                <a:latin typeface="Bell MT" pitchFamily="18" charset="0"/>
              </a:rPr>
              <a:t> de “a fi </a:t>
            </a:r>
            <a:r>
              <a:rPr lang="en-US" sz="2000" dirty="0" err="1">
                <a:latin typeface="Bell MT" pitchFamily="18" charset="0"/>
              </a:rPr>
              <a:t>În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centrul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atenţiei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celorlaţi</a:t>
            </a:r>
            <a:r>
              <a:rPr lang="en-US" sz="2000" dirty="0">
                <a:latin typeface="Bell MT" pitchFamily="18" charset="0"/>
              </a:rPr>
              <a:t>”, s-a </a:t>
            </a:r>
            <a:r>
              <a:rPr lang="en-US" sz="2000" dirty="0" err="1">
                <a:latin typeface="Bell MT" pitchFamily="18" charset="0"/>
              </a:rPr>
              <a:t>dovedit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util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pentru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diferenţierea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alte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tipuri</a:t>
            </a:r>
            <a:r>
              <a:rPr lang="en-US" sz="2000" dirty="0">
                <a:latin typeface="Bell MT" pitchFamily="18" charset="0"/>
              </a:rPr>
              <a:t> de TP: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953000" cy="32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latin typeface="Bell MT" pitchFamily="18" charset="0"/>
              </a:rPr>
              <a:t>Schizoidul</a:t>
            </a:r>
            <a:r>
              <a:rPr lang="en-US" dirty="0">
                <a:latin typeface="Bell MT" pitchFamily="18" charset="0"/>
              </a:rPr>
              <a:t> – e </a:t>
            </a:r>
            <a:r>
              <a:rPr lang="en-US" dirty="0" err="1">
                <a:latin typeface="Bell MT" pitchFamily="18" charset="0"/>
              </a:rPr>
              <a:t>indiferent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alţii</a:t>
            </a:r>
            <a:r>
              <a:rPr lang="en-US" dirty="0">
                <a:latin typeface="Bell MT" pitchFamily="18" charset="0"/>
              </a:rPr>
              <a:t>; </a:t>
            </a:r>
          </a:p>
          <a:p>
            <a:r>
              <a:rPr lang="en-US" b="1" dirty="0" err="1">
                <a:latin typeface="Bell MT" pitchFamily="18" charset="0"/>
              </a:rPr>
              <a:t>Paranoidul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– e </a:t>
            </a:r>
            <a:r>
              <a:rPr lang="en-US" dirty="0" err="1">
                <a:latin typeface="Bell MT" pitchFamily="18" charset="0"/>
              </a:rPr>
              <a:t>continuu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suspicios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toţi</a:t>
            </a:r>
            <a:r>
              <a:rPr lang="en-US" dirty="0">
                <a:latin typeface="Bell MT" pitchFamily="18" charset="0"/>
              </a:rPr>
              <a:t>; </a:t>
            </a:r>
          </a:p>
          <a:p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>
                <a:latin typeface="Bell MT" pitchFamily="18" charset="0"/>
              </a:rPr>
              <a:t>obsesiv-compulsivă</a:t>
            </a:r>
            <a:r>
              <a:rPr lang="en-US" dirty="0">
                <a:latin typeface="Bell MT" pitchFamily="18" charset="0"/>
              </a:rPr>
              <a:t> – </a:t>
            </a:r>
            <a:r>
              <a:rPr lang="en-US" dirty="0" err="1">
                <a:latin typeface="Bell MT" pitchFamily="18" charset="0"/>
              </a:rPr>
              <a:t>îi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menţine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mereu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ceilalţi</a:t>
            </a:r>
            <a:r>
              <a:rPr lang="en-US" dirty="0">
                <a:latin typeface="Bell MT" pitchFamily="18" charset="0"/>
              </a:rPr>
              <a:t> la o </a:t>
            </a:r>
            <a:r>
              <a:rPr lang="en-US" dirty="0" err="1">
                <a:latin typeface="Bell MT" pitchFamily="18" charset="0"/>
              </a:rPr>
              <a:t>distanţă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oficială</a:t>
            </a:r>
            <a:r>
              <a:rPr lang="en-US" dirty="0">
                <a:latin typeface="Bell MT" pitchFamily="18" charset="0"/>
              </a:rPr>
              <a:t>;  </a:t>
            </a:r>
          </a:p>
          <a:p>
            <a:r>
              <a:rPr lang="en-US" b="1" dirty="0" err="1">
                <a:latin typeface="Bell MT" pitchFamily="18" charset="0"/>
              </a:rPr>
              <a:t>Evitantul</a:t>
            </a:r>
            <a:r>
              <a:rPr lang="en-US" dirty="0">
                <a:latin typeface="Bell MT" pitchFamily="18" charset="0"/>
              </a:rPr>
              <a:t> – e </a:t>
            </a:r>
            <a:r>
              <a:rPr lang="en-US" dirty="0" err="1">
                <a:latin typeface="Bell MT" pitchFamily="18" charset="0"/>
              </a:rPr>
              <a:t>anxios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raport</a:t>
            </a:r>
            <a:r>
              <a:rPr lang="en-US" dirty="0">
                <a:latin typeface="Bell MT" pitchFamily="18" charset="0"/>
              </a:rPr>
              <a:t> cu </a:t>
            </a:r>
            <a:r>
              <a:rPr lang="en-US" dirty="0" err="1">
                <a:latin typeface="Bell MT" pitchFamily="18" charset="0"/>
              </a:rPr>
              <a:t>afirmarea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public; </a:t>
            </a:r>
          </a:p>
          <a:p>
            <a:r>
              <a:rPr lang="en-US" b="1" dirty="0" err="1">
                <a:latin typeface="Bell MT" pitchFamily="18" charset="0"/>
              </a:rPr>
              <a:t>Dependentul</a:t>
            </a:r>
            <a:r>
              <a:rPr lang="en-US" dirty="0">
                <a:latin typeface="Bell MT" pitchFamily="18" charset="0"/>
              </a:rPr>
              <a:t> – se </a:t>
            </a:r>
            <a:r>
              <a:rPr lang="en-US" dirty="0" err="1">
                <a:latin typeface="Bell MT" pitchFamily="18" charset="0"/>
              </a:rPr>
              <a:t>cramponează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tutela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singure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persoane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puternice</a:t>
            </a:r>
            <a:r>
              <a:rPr lang="en-US" dirty="0">
                <a:latin typeface="Bell MT" pitchFamily="18" charset="0"/>
              </a:rPr>
              <a:t>; </a:t>
            </a:r>
          </a:p>
          <a:p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>
                <a:latin typeface="Bell MT" pitchFamily="18" charset="0"/>
              </a:rPr>
              <a:t>antisicoală</a:t>
            </a:r>
            <a:r>
              <a:rPr lang="en-US" dirty="0">
                <a:latin typeface="Bell MT" pitchFamily="18" charset="0"/>
              </a:rPr>
              <a:t> (</a:t>
            </a:r>
            <a:r>
              <a:rPr lang="en-US" dirty="0" err="1">
                <a:latin typeface="Bell MT" pitchFamily="18" charset="0"/>
              </a:rPr>
              <a:t>Psihopatul</a:t>
            </a:r>
            <a:r>
              <a:rPr lang="en-US" dirty="0">
                <a:latin typeface="Bell MT" pitchFamily="18" charset="0"/>
              </a:rPr>
              <a:t>) </a:t>
            </a:r>
            <a:r>
              <a:rPr lang="en-US" dirty="0" err="1">
                <a:latin typeface="Bell MT" pitchFamily="18" charset="0"/>
              </a:rPr>
              <a:t>este</a:t>
            </a:r>
            <a:r>
              <a:rPr lang="en-US" dirty="0">
                <a:latin typeface="Bell MT" pitchFamily="18" charset="0"/>
              </a:rPr>
              <a:t> dominator-</a:t>
            </a:r>
            <a:r>
              <a:rPr lang="en-US" dirty="0" err="1">
                <a:latin typeface="Bell MT" pitchFamily="18" charset="0"/>
              </a:rPr>
              <a:t>manipulativ</a:t>
            </a:r>
            <a:r>
              <a:rPr lang="en-US" dirty="0">
                <a:latin typeface="Bell MT" pitchFamily="18" charset="0"/>
              </a:rPr>
              <a:t>-</a:t>
            </a:r>
            <a:r>
              <a:rPr lang="en-US" dirty="0" err="1">
                <a:latin typeface="Bell MT" pitchFamily="18" charset="0"/>
              </a:rPr>
              <a:t>exploatativ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ceilalţi</a:t>
            </a:r>
            <a:r>
              <a:rPr lang="en-US" dirty="0">
                <a:latin typeface="Bell MT" pitchFamily="18" charset="0"/>
              </a:rPr>
              <a:t>;</a:t>
            </a:r>
          </a:p>
          <a:p>
            <a:r>
              <a:rPr lang="en-US" b="1" dirty="0" err="1">
                <a:latin typeface="Bell MT" pitchFamily="18" charset="0"/>
              </a:rPr>
              <a:t>Tp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marginală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se </a:t>
            </a:r>
            <a:r>
              <a:rPr lang="en-US" dirty="0" err="1">
                <a:latin typeface="Bell MT" pitchFamily="18" charset="0"/>
              </a:rPr>
              <a:t>manifestă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instabil</a:t>
            </a:r>
            <a:r>
              <a:rPr lang="en-US" dirty="0">
                <a:latin typeface="Bell MT" pitchFamily="18" charset="0"/>
              </a:rPr>
              <a:t> (</a:t>
            </a:r>
            <a:r>
              <a:rPr lang="en-US" dirty="0" err="1">
                <a:latin typeface="Bell MT" pitchFamily="18" charset="0"/>
              </a:rPr>
              <a:t>sumisiv</a:t>
            </a:r>
            <a:r>
              <a:rPr lang="en-US" dirty="0">
                <a:latin typeface="Bell MT" pitchFamily="18" charset="0"/>
              </a:rPr>
              <a:t>/ </a:t>
            </a:r>
            <a:r>
              <a:rPr lang="en-US" dirty="0" err="1" smtClean="0">
                <a:latin typeface="Bell MT" pitchFamily="18" charset="0"/>
              </a:rPr>
              <a:t>impulsiv</a:t>
            </a:r>
            <a:r>
              <a:rPr lang="en-US" dirty="0">
                <a:latin typeface="Bell MT" pitchFamily="18" charset="0"/>
              </a:rPr>
              <a:t>/ </a:t>
            </a:r>
            <a:r>
              <a:rPr lang="en-US" dirty="0" err="1">
                <a:latin typeface="Bell MT" pitchFamily="18" charset="0"/>
              </a:rPr>
              <a:t>rejectiv</a:t>
            </a:r>
            <a:r>
              <a:rPr lang="en-US" dirty="0">
                <a:latin typeface="Bell MT" pitchFamily="18" charset="0"/>
              </a:rPr>
              <a:t>/ </a:t>
            </a:r>
            <a:r>
              <a:rPr lang="en-US" dirty="0" err="1">
                <a:latin typeface="Bell MT" pitchFamily="18" charset="0"/>
              </a:rPr>
              <a:t>agresiv</a:t>
            </a:r>
            <a:r>
              <a:rPr lang="en-US" dirty="0">
                <a:latin typeface="Bell MT" pitchFamily="18" charset="0"/>
              </a:rPr>
              <a:t>/</a:t>
            </a:r>
            <a:r>
              <a:rPr lang="en-US" dirty="0" err="1">
                <a:latin typeface="Bell MT" pitchFamily="18" charset="0"/>
              </a:rPr>
              <a:t>detasat</a:t>
            </a:r>
            <a:r>
              <a:rPr lang="en-US" dirty="0">
                <a:latin typeface="Bell MT" pitchFamily="18" charset="0"/>
              </a:rPr>
              <a:t>)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o </a:t>
            </a:r>
            <a:r>
              <a:rPr lang="en-US" dirty="0" err="1">
                <a:latin typeface="Bell MT" pitchFamily="18" charset="0"/>
              </a:rPr>
              <a:t>persoană</a:t>
            </a:r>
            <a:r>
              <a:rPr lang="en-US" dirty="0">
                <a:latin typeface="Bell MT" pitchFamily="18" charset="0"/>
              </a:rPr>
              <a:t> din aria </a:t>
            </a:r>
            <a:r>
              <a:rPr lang="en-US" dirty="0" err="1">
                <a:latin typeface="Bell MT" pitchFamily="18" charset="0"/>
              </a:rPr>
              <a:t>intimă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</a:t>
            </a:r>
            <a:r>
              <a:rPr lang="en-US" dirty="0">
                <a:latin typeface="Bell MT" pitchFamily="18" charset="0"/>
              </a:rPr>
              <a:t> fa</a:t>
            </a:r>
            <a:r>
              <a:rPr lang="ro-RO" dirty="0">
                <a:latin typeface="Bell MT" pitchFamily="18" charset="0"/>
              </a:rPr>
              <a:t>ță</a:t>
            </a:r>
            <a:r>
              <a:rPr lang="en-US" dirty="0">
                <a:latin typeface="Bell MT" pitchFamily="18" charset="0"/>
              </a:rPr>
              <a:t> de sine;</a:t>
            </a: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>
                <a:latin typeface="Bell MT" pitchFamily="18" charset="0"/>
              </a:rPr>
              <a:t>narcisistă</a:t>
            </a:r>
            <a:r>
              <a:rPr lang="en-US" dirty="0">
                <a:latin typeface="Bell MT" pitchFamily="18" charset="0"/>
              </a:rPr>
              <a:t> e </a:t>
            </a:r>
            <a:r>
              <a:rPr lang="en-US" dirty="0" err="1">
                <a:latin typeface="Bell MT" pitchFamily="18" charset="0"/>
              </a:rPr>
              <a:t>preocupată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recunoaşterea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publică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valorii</a:t>
            </a:r>
            <a:r>
              <a:rPr lang="en-US" dirty="0">
                <a:latin typeface="Bell MT" pitchFamily="18" charset="0"/>
              </a:rPr>
              <a:t> sale </a:t>
            </a:r>
            <a:r>
              <a:rPr lang="en-US" dirty="0" err="1">
                <a:latin typeface="Bell MT" pitchFamily="18" charset="0"/>
              </a:rPr>
              <a:t>pe</a:t>
            </a:r>
            <a:r>
              <a:rPr lang="en-US" dirty="0">
                <a:latin typeface="Bell MT" pitchFamily="18" charset="0"/>
              </a:rPr>
              <a:t> care o cons</a:t>
            </a:r>
            <a:r>
              <a:rPr lang="ro-RO" dirty="0">
                <a:latin typeface="Bell MT" pitchFamily="18" charset="0"/>
              </a:rPr>
              <a:t>i</a:t>
            </a:r>
            <a:r>
              <a:rPr lang="en-US" dirty="0" err="1">
                <a:latin typeface="Bell MT" pitchFamily="18" charset="0"/>
              </a:rPr>
              <a:t>dera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deosebita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dar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fără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provoca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evenimente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situaţionale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stridente</a:t>
            </a:r>
            <a:r>
              <a:rPr lang="ro-RO" dirty="0">
                <a:latin typeface="Bell MT" pitchFamily="18" charset="0"/>
              </a:rPr>
              <a:t>.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ell MT" pitchFamily="18" charset="0"/>
              </a:rPr>
              <a:t>Trimiterea</a:t>
            </a:r>
            <a:r>
              <a:rPr lang="en-US" sz="2000" dirty="0">
                <a:latin typeface="Bell MT" pitchFamily="18" charset="0"/>
              </a:rPr>
              <a:t> la </a:t>
            </a:r>
            <a:r>
              <a:rPr lang="en-US" sz="2000" dirty="0" err="1">
                <a:latin typeface="Bell MT" pitchFamily="18" charset="0"/>
              </a:rPr>
              <a:t>condiţia</a:t>
            </a:r>
            <a:r>
              <a:rPr lang="en-US" sz="2000" dirty="0">
                <a:latin typeface="Bell MT" pitchFamily="18" charset="0"/>
              </a:rPr>
              <a:t> de “actor”- de </a:t>
            </a:r>
            <a:r>
              <a:rPr lang="en-US" sz="2000" dirty="0" err="1">
                <a:latin typeface="Bell MT" pitchFamily="18" charset="0"/>
              </a:rPr>
              <a:t>teatru</a:t>
            </a:r>
            <a:r>
              <a:rPr lang="en-US" sz="2000" dirty="0">
                <a:latin typeface="Bell MT" pitchFamily="18" charset="0"/>
              </a:rPr>
              <a:t> comic minor – e important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 err="1">
                <a:latin typeface="Bell MT" pitchFamily="18" charset="0"/>
              </a:rPr>
              <a:t>ș</a:t>
            </a:r>
            <a:r>
              <a:rPr lang="en-US" sz="2000" dirty="0">
                <a:latin typeface="Bell MT" pitchFamily="18" charset="0"/>
              </a:rPr>
              <a:t>i </a:t>
            </a:r>
            <a:r>
              <a:rPr lang="en-US" sz="2000" dirty="0" err="1">
                <a:latin typeface="Bell MT" pitchFamily="18" charset="0"/>
              </a:rPr>
              <a:t>pentru</a:t>
            </a:r>
            <a:r>
              <a:rPr lang="ro-RO" sz="2000" dirty="0">
                <a:latin typeface="Bell MT" pitchFamily="18" charset="0"/>
              </a:rPr>
              <a:t> </a:t>
            </a:r>
            <a:r>
              <a:rPr lang="en-US" sz="2000" dirty="0">
                <a:latin typeface="Bell MT" pitchFamily="18" charset="0"/>
              </a:rPr>
              <a:t>c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se </a:t>
            </a:r>
            <a:r>
              <a:rPr lang="en-US" sz="2000" dirty="0" err="1">
                <a:latin typeface="Bell MT" pitchFamily="18" charset="0"/>
              </a:rPr>
              <a:t>degaj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astfel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pentru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caracterizarea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psihismului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persoanei</a:t>
            </a:r>
            <a:r>
              <a:rPr lang="en-US" sz="2000" dirty="0">
                <a:latin typeface="Bell MT" pitchFamily="18" charset="0"/>
              </a:rPr>
              <a:t>, o </a:t>
            </a:r>
            <a:r>
              <a:rPr lang="en-US" sz="2000" u="sng" dirty="0" err="1">
                <a:latin typeface="Bell MT" pitchFamily="18" charset="0"/>
              </a:rPr>
              <a:t>condiţie</a:t>
            </a:r>
            <a:r>
              <a:rPr lang="en-US" sz="2000" u="sng" dirty="0">
                <a:latin typeface="Bell MT" pitchFamily="18" charset="0"/>
              </a:rPr>
              <a:t> </a:t>
            </a:r>
            <a:r>
              <a:rPr lang="en-US" sz="2000" u="sng" dirty="0" err="1">
                <a:latin typeface="Bell MT" pitchFamily="18" charset="0"/>
              </a:rPr>
              <a:t>antropologică</a:t>
            </a:r>
            <a:r>
              <a:rPr lang="en-US" sz="2000" u="sng" dirty="0">
                <a:latin typeface="Bell MT" pitchFamily="18" charset="0"/>
              </a:rPr>
              <a:t> </a:t>
            </a:r>
            <a:r>
              <a:rPr lang="en-US" sz="2000" u="sng" dirty="0" err="1">
                <a:latin typeface="Bell MT" pitchFamily="18" charset="0"/>
              </a:rPr>
              <a:t>suprapersonal</a:t>
            </a:r>
            <a:r>
              <a:rPr lang="en-US" sz="2000" u="sng" dirty="0">
                <a:latin typeface="Bell MT" pitchFamily="18" charset="0"/>
              </a:rPr>
              <a:t>-cultural</a:t>
            </a:r>
            <a:r>
              <a:rPr lang="ro-RO" sz="2000" u="sng" dirty="0">
                <a:latin typeface="Bell MT" pitchFamily="18" charset="0"/>
              </a:rPr>
              <a:t>ă</a:t>
            </a:r>
            <a:r>
              <a:rPr lang="en-US" sz="2000" u="sng" dirty="0">
                <a:latin typeface="Bell MT" pitchFamily="18" charset="0"/>
              </a:rPr>
              <a:t>, </a:t>
            </a:r>
            <a:r>
              <a:rPr lang="en-US" sz="2000" u="sng" dirty="0" err="1">
                <a:latin typeface="Bell MT" pitchFamily="18" charset="0"/>
              </a:rPr>
              <a:t>cea</a:t>
            </a:r>
            <a:r>
              <a:rPr lang="en-US" sz="2000" u="sng" dirty="0">
                <a:latin typeface="Bell MT" pitchFamily="18" charset="0"/>
              </a:rPr>
              <a:t> a </a:t>
            </a:r>
            <a:r>
              <a:rPr lang="en-US" sz="2000" u="sng" dirty="0" err="1">
                <a:latin typeface="Bell MT" pitchFamily="18" charset="0"/>
              </a:rPr>
              <a:t>spectacolului</a:t>
            </a:r>
            <a:r>
              <a:rPr lang="en-US" sz="2000" u="sng" dirty="0">
                <a:latin typeface="Bell MT" pitchFamily="18" charset="0"/>
              </a:rPr>
              <a:t> </a:t>
            </a:r>
            <a:r>
              <a:rPr lang="en-US" sz="2000" u="sng" dirty="0" err="1">
                <a:latin typeface="Bell MT" pitchFamily="18" charset="0"/>
              </a:rPr>
              <a:t>teatral</a:t>
            </a:r>
            <a:r>
              <a:rPr lang="en-US" sz="2000" dirty="0">
                <a:latin typeface="Bell MT" pitchFamily="18" charset="0"/>
              </a:rPr>
              <a:t> (de </a:t>
            </a:r>
            <a:r>
              <a:rPr lang="en-US" sz="2000" dirty="0" err="1">
                <a:latin typeface="Bell MT" pitchFamily="18" charset="0"/>
              </a:rPr>
              <a:t>fapt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chiar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expresia</a:t>
            </a:r>
            <a:r>
              <a:rPr lang="en-US" sz="2000" dirty="0">
                <a:latin typeface="Bell MT" pitchFamily="18" charset="0"/>
              </a:rPr>
              <a:t> de “</a:t>
            </a:r>
            <a:r>
              <a:rPr lang="en-US" sz="2000" dirty="0" err="1">
                <a:latin typeface="Bell MT" pitchFamily="18" charset="0"/>
              </a:rPr>
              <a:t>persoană</a:t>
            </a:r>
            <a:r>
              <a:rPr lang="en-US" sz="2000" dirty="0">
                <a:latin typeface="Bell MT" pitchFamily="18" charset="0"/>
              </a:rPr>
              <a:t>’ </a:t>
            </a:r>
            <a:r>
              <a:rPr lang="en-US" sz="2000" dirty="0" err="1">
                <a:latin typeface="Bell MT" pitchFamily="18" charset="0"/>
              </a:rPr>
              <a:t>derivă</a:t>
            </a:r>
            <a:r>
              <a:rPr lang="en-US" sz="2000" dirty="0">
                <a:latin typeface="Bell MT" pitchFamily="18" charset="0"/>
              </a:rPr>
              <a:t> de la </a:t>
            </a:r>
            <a:r>
              <a:rPr lang="en-US" sz="2000" dirty="0" err="1">
                <a:latin typeface="Bell MT" pitchFamily="18" charset="0"/>
              </a:rPr>
              <a:t>masca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teatrală</a:t>
            </a:r>
            <a:r>
              <a:rPr lang="en-US" sz="2000" dirty="0">
                <a:latin typeface="Bell MT" pitchFamily="18" charset="0"/>
              </a:rPr>
              <a:t>).</a:t>
            </a:r>
          </a:p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Dup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parcursul</a:t>
            </a:r>
            <a:r>
              <a:rPr lang="en-US" sz="2000" dirty="0">
                <a:latin typeface="Bell MT" pitchFamily="18" charset="0"/>
              </a:rPr>
              <a:t> sec XX au </a:t>
            </a:r>
            <a:r>
              <a:rPr lang="en-US" sz="2000" dirty="0" err="1">
                <a:latin typeface="Bell MT" pitchFamily="18" charset="0"/>
              </a:rPr>
              <a:t>fost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comentate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reacţiile</a:t>
            </a:r>
            <a:r>
              <a:rPr lang="en-US" sz="2000" dirty="0">
                <a:latin typeface="Bell MT" pitchFamily="18" charset="0"/>
              </a:rPr>
              <a:t> comprehensive </a:t>
            </a:r>
            <a:r>
              <a:rPr lang="en-US" sz="2000" dirty="0" err="1">
                <a:latin typeface="Bell MT" pitchFamily="18" charset="0"/>
              </a:rPr>
              <a:t>anormale</a:t>
            </a:r>
            <a:r>
              <a:rPr lang="en-US" sz="2000" dirty="0">
                <a:latin typeface="Bell MT" pitchFamily="18" charset="0"/>
              </a:rPr>
              <a:t>” (</a:t>
            </a:r>
            <a:r>
              <a:rPr lang="en-US" sz="2000" b="1" dirty="0">
                <a:latin typeface="Bell MT" pitchFamily="18" charset="0"/>
              </a:rPr>
              <a:t>Jaspers</a:t>
            </a:r>
            <a:r>
              <a:rPr lang="en-US" sz="2000" dirty="0">
                <a:latin typeface="Bell MT" pitchFamily="18" charset="0"/>
              </a:rPr>
              <a:t>)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caracteriopatiile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anormale</a:t>
            </a:r>
            <a:r>
              <a:rPr lang="en-US" sz="2000" dirty="0">
                <a:latin typeface="Bell MT" pitchFamily="18" charset="0"/>
              </a:rPr>
              <a:t>” (</a:t>
            </a:r>
            <a:r>
              <a:rPr lang="en-US" sz="2000" b="1" dirty="0">
                <a:latin typeface="Bell MT" pitchFamily="18" charset="0"/>
              </a:rPr>
              <a:t>Schneider</a:t>
            </a:r>
            <a:r>
              <a:rPr lang="en-US" sz="2000" dirty="0">
                <a:latin typeface="Bell MT" pitchFamily="18" charset="0"/>
              </a:rPr>
              <a:t>), </a:t>
            </a:r>
            <a:r>
              <a:rPr lang="en-US" sz="2000" dirty="0" err="1">
                <a:latin typeface="Bell MT" pitchFamily="18" charset="0"/>
              </a:rPr>
              <a:t>continuumul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dintre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stările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psihopatologice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normalitatea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adaptativă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creativă</a:t>
            </a:r>
            <a:r>
              <a:rPr lang="en-US" sz="2000" dirty="0">
                <a:latin typeface="Bell MT" pitchFamily="18" charset="0"/>
              </a:rPr>
              <a:t>) a </a:t>
            </a:r>
            <a:r>
              <a:rPr lang="en-US" sz="2000" dirty="0" err="1">
                <a:latin typeface="Bell MT" pitchFamily="18" charset="0"/>
              </a:rPr>
              <a:t>psihismului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fost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acceptat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fiind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>
                <a:latin typeface="Bell MT" pitchFamily="18" charset="0"/>
              </a:rPr>
              <a:t>î</a:t>
            </a:r>
            <a:r>
              <a:rPr lang="en-US" sz="2000" dirty="0">
                <a:latin typeface="Bell MT" pitchFamily="18" charset="0"/>
              </a:rPr>
              <a:t>n </a:t>
            </a:r>
            <a:r>
              <a:rPr lang="en-US" sz="2000" dirty="0" err="1">
                <a:latin typeface="Bell MT" pitchFamily="18" charset="0"/>
              </a:rPr>
              <a:t>prezent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studiat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psihopatologia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evolu</a:t>
            </a:r>
            <a:r>
              <a:rPr lang="ro-RO" sz="2000" dirty="0">
                <a:latin typeface="Bell MT" pitchFamily="18" charset="0"/>
              </a:rPr>
              <a:t>ț</a:t>
            </a:r>
            <a:r>
              <a:rPr lang="en-US" sz="2000" dirty="0" err="1">
                <a:latin typeface="Bell MT" pitchFamily="18" charset="0"/>
              </a:rPr>
              <a:t>ionist</a:t>
            </a:r>
            <a:r>
              <a:rPr lang="ro-RO" sz="2000" dirty="0">
                <a:latin typeface="Bell MT" pitchFamily="18" charset="0"/>
              </a:rPr>
              <a:t>-</a:t>
            </a:r>
            <a:r>
              <a:rPr lang="en-US" sz="2000" dirty="0" err="1">
                <a:latin typeface="Bell MT" pitchFamily="18" charset="0"/>
              </a:rPr>
              <a:t>culturala</a:t>
            </a:r>
            <a:r>
              <a:rPr lang="ro-RO" sz="2000" dirty="0">
                <a:latin typeface="Bell MT" pitchFamily="18" charset="0"/>
              </a:rPr>
              <a:t>.</a:t>
            </a: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   </a:t>
            </a:r>
            <a:r>
              <a:rPr lang="en-US" sz="2000" dirty="0" err="1">
                <a:latin typeface="Bell MT" pitchFamily="18" charset="0"/>
              </a:rPr>
              <a:t>Iar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acest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continuu</a:t>
            </a:r>
            <a:r>
              <a:rPr lang="en-US" sz="2000" dirty="0">
                <a:latin typeface="Bell MT" pitchFamily="18" charset="0"/>
              </a:rPr>
              <a:t> ne </a:t>
            </a:r>
            <a:r>
              <a:rPr lang="en-US" sz="2000" dirty="0" err="1">
                <a:latin typeface="Bell MT" pitchFamily="18" charset="0"/>
              </a:rPr>
              <a:t>relev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 err="1">
                <a:latin typeface="Bell MT" pitchFamily="18" charset="0"/>
              </a:rPr>
              <a:t>ș</a:t>
            </a:r>
            <a:r>
              <a:rPr lang="en-US" sz="2000" dirty="0">
                <a:latin typeface="Bell MT" pitchFamily="18" charset="0"/>
              </a:rPr>
              <a:t>i </a:t>
            </a:r>
            <a:r>
              <a:rPr lang="en-US" sz="2000" dirty="0" err="1">
                <a:latin typeface="Bell MT" pitchFamily="18" charset="0"/>
              </a:rPr>
              <a:t>aspecte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psihice</a:t>
            </a:r>
            <a:r>
              <a:rPr lang="en-US" sz="2000" dirty="0">
                <a:latin typeface="Bell MT" pitchFamily="18" charset="0"/>
              </a:rPr>
              <a:t> care </a:t>
            </a:r>
            <a:r>
              <a:rPr lang="en-US" sz="2000" dirty="0" err="1">
                <a:latin typeface="Bell MT" pitchFamily="18" charset="0"/>
              </a:rPr>
              <a:t>implic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dimen</a:t>
            </a:r>
            <a:r>
              <a:rPr lang="ro-RO" sz="2000" dirty="0">
                <a:latin typeface="Bell MT" pitchFamily="18" charset="0"/>
              </a:rPr>
              <a:t>s</a:t>
            </a:r>
            <a:r>
              <a:rPr lang="en-US" sz="2000" dirty="0" err="1">
                <a:latin typeface="Bell MT" pitchFamily="18" charset="0"/>
              </a:rPr>
              <a:t>iunea</a:t>
            </a:r>
            <a:r>
              <a:rPr lang="en-US" sz="2000" dirty="0">
                <a:latin typeface="Bell MT" pitchFamily="18" charset="0"/>
              </a:rPr>
              <a:t> cultural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: </a:t>
            </a:r>
            <a:r>
              <a:rPr lang="en-US" sz="2000" dirty="0" err="1">
                <a:latin typeface="Bell MT" pitchFamily="18" charset="0"/>
              </a:rPr>
              <a:t>invocarea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zeilor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teatrul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literatura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istoria</a:t>
            </a:r>
            <a:r>
              <a:rPr lang="en-US" sz="2000" dirty="0">
                <a:latin typeface="Bell MT" pitchFamily="18" charset="0"/>
              </a:rPr>
              <a:t>, specula</a:t>
            </a:r>
            <a:r>
              <a:rPr lang="ro-RO" sz="2000" dirty="0">
                <a:latin typeface="Bell MT" pitchFamily="18" charset="0"/>
              </a:rPr>
              <a:t>ț</a:t>
            </a:r>
            <a:r>
              <a:rPr lang="en-US" sz="2000" dirty="0" err="1">
                <a:latin typeface="Bell MT" pitchFamily="18" charset="0"/>
              </a:rPr>
              <a:t>ia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teoretic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78028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5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Dimensiunea</a:t>
            </a:r>
            <a:r>
              <a:rPr lang="en-US" sz="2400" dirty="0">
                <a:latin typeface="Bell MT" pitchFamily="18" charset="0"/>
              </a:rPr>
              <a:t> “ </a:t>
            </a:r>
            <a:r>
              <a:rPr lang="en-US" sz="2400" dirty="0" err="1">
                <a:latin typeface="Bell MT" pitchFamily="18" charset="0"/>
              </a:rPr>
              <a:t>teatral</a:t>
            </a:r>
            <a:r>
              <a:rPr lang="en-US" sz="2400" dirty="0">
                <a:latin typeface="Bell MT" pitchFamily="18" charset="0"/>
              </a:rPr>
              <a:t>-spectacular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” a </a:t>
            </a:r>
            <a:r>
              <a:rPr lang="en-US" sz="2400" dirty="0" err="1">
                <a:latin typeface="Bell MT" pitchFamily="18" charset="0"/>
              </a:rPr>
              <a:t>fost</a:t>
            </a:r>
            <a:r>
              <a:rPr lang="en-US" sz="2400" dirty="0">
                <a:latin typeface="Bell MT" pitchFamily="18" charset="0"/>
              </a:rPr>
              <a:t> intuit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ro-RO" sz="2400" dirty="0">
                <a:latin typeface="Bell MT" pitchFamily="18" charset="0"/>
              </a:rPr>
              <a:t>î</a:t>
            </a:r>
            <a:r>
              <a:rPr lang="en-US" sz="2400" dirty="0">
                <a:latin typeface="Bell MT" pitchFamily="18" charset="0"/>
              </a:rPr>
              <a:t>n sec</a:t>
            </a:r>
            <a:r>
              <a:rPr lang="ro-RO" sz="2400" dirty="0">
                <a:latin typeface="Bell MT" pitchFamily="18" charset="0"/>
              </a:rPr>
              <a:t>.</a:t>
            </a:r>
            <a:r>
              <a:rPr lang="en-US" sz="2400" dirty="0">
                <a:latin typeface="Bell MT" pitchFamily="18" charset="0"/>
              </a:rPr>
              <a:t> XX </a:t>
            </a:r>
            <a:r>
              <a:rPr lang="en-US" sz="2400" dirty="0" err="1">
                <a:latin typeface="Bell MT" pitchFamily="18" charset="0"/>
              </a:rPr>
              <a:t>ca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una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dintre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structurile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definitorii</a:t>
            </a:r>
            <a:r>
              <a:rPr lang="en-US" sz="2400" dirty="0">
                <a:latin typeface="Bell MT" pitchFamily="18" charset="0"/>
              </a:rPr>
              <a:t> ale </a:t>
            </a:r>
            <a:r>
              <a:rPr lang="en-US" sz="2400" dirty="0" err="1">
                <a:latin typeface="Bell MT" pitchFamily="18" charset="0"/>
              </a:rPr>
              <a:t>psihismului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uman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doctrina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testului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Szondi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62252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2570</Words>
  <Application>Microsoft Office PowerPoint</Application>
  <PresentationFormat>Expunere pe ecran (4:3)</PresentationFormat>
  <Paragraphs>115</Paragraphs>
  <Slides>32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32</vt:i4>
      </vt:variant>
    </vt:vector>
  </HeadingPairs>
  <TitlesOfParts>
    <vt:vector size="33" baseType="lpstr">
      <vt:lpstr>Office Theme</vt:lpstr>
      <vt:lpstr> TP histrionică, psihopatologia antropologic-culturală şi metafora teatrului</vt:lpstr>
      <vt:lpstr>Prezentare PowerPoint</vt:lpstr>
      <vt:lpstr>TP Histrionică se definește simplu prin: Hiperexpresivitate captativă situațională publică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Aspecte din istoria culturală a spectacolului de tip teatral</vt:lpstr>
      <vt:lpstr>Prezentare PowerPoint</vt:lpstr>
      <vt:lpstr>Prezentare PowerPoint</vt:lpstr>
      <vt:lpstr>Prezentare PowerPoint</vt:lpstr>
      <vt:lpstr>Theatrum Mundi  În cartea Literatura europeană și Evul mediu, E.Curtius amintește că deja Platon, în Legile, scria că..         Fiecare dintre noi ar trebui să se considere o marionetă de origine divină,confecționată de zei, ca o jucări a lor....</vt:lpstr>
      <vt:lpstr>Theatrum Mundi</vt:lpstr>
      <vt:lpstr>Prezentare PowerPoint</vt:lpstr>
      <vt:lpstr>În sec. XX, o valorizare psiho-sociologică a “dimensiunii teatrale a antroposului” s-a dezvoltat prin doctrina lui Pearson, care susţine ideea că: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Oare de ce TP histrionică nu mai face în prezent obiectul unor cercetări mai ample ?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histironică, psihopatologia antropologic-culturală şi metafora teatrului</dc:title>
  <dc:creator>Razvan</dc:creator>
  <cp:lastModifiedBy>Jeni</cp:lastModifiedBy>
  <cp:revision>52</cp:revision>
  <dcterms:created xsi:type="dcterms:W3CDTF">2006-08-16T00:00:00Z</dcterms:created>
  <dcterms:modified xsi:type="dcterms:W3CDTF">2023-12-22T13:50:15Z</dcterms:modified>
</cp:coreProperties>
</file>