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72" r:id="rId4"/>
    <p:sldId id="373" r:id="rId5"/>
    <p:sldId id="374" r:id="rId6"/>
    <p:sldId id="375" r:id="rId7"/>
    <p:sldId id="376" r:id="rId8"/>
    <p:sldId id="394" r:id="rId9"/>
    <p:sldId id="377" r:id="rId10"/>
    <p:sldId id="378" r:id="rId11"/>
    <p:sldId id="379" r:id="rId12"/>
    <p:sldId id="381" r:id="rId13"/>
    <p:sldId id="382" r:id="rId14"/>
    <p:sldId id="380" r:id="rId15"/>
    <p:sldId id="383" r:id="rId16"/>
    <p:sldId id="384" r:id="rId17"/>
    <p:sldId id="385" r:id="rId18"/>
    <p:sldId id="386" r:id="rId19"/>
    <p:sldId id="387" r:id="rId20"/>
    <p:sldId id="388" r:id="rId21"/>
    <p:sldId id="390" r:id="rId22"/>
    <p:sldId id="389" r:id="rId23"/>
    <p:sldId id="391" r:id="rId24"/>
    <p:sldId id="392" r:id="rId25"/>
    <p:sldId id="393" r:id="rId26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7" autoAdjust="0"/>
  </p:normalViewPr>
  <p:slideViewPr>
    <p:cSldViewPr>
      <p:cViewPr>
        <p:scale>
          <a:sx n="75" d="100"/>
          <a:sy n="75" d="100"/>
        </p:scale>
        <p:origin x="-123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B488D-CCB6-4413-8A1C-842D0A3C12DC}" type="datetimeFigureOut">
              <a:rPr lang="ro-RO" smtClean="0"/>
              <a:t>22.12.2023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5C639-95E9-4B34-904E-3232AAE0A21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48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5CEF-6514-4867-A9B1-CD801CB38CB9}" type="datetime1">
              <a:rPr lang="en-US" smtClean="0"/>
              <a:t>22-Dec-23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5CE1-5B6D-4222-961E-C9852C53C382}" type="datetime1">
              <a:rPr lang="en-US" smtClean="0"/>
              <a:t>22-Dec-23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346B-4B3F-4B9C-B3C5-3B462CBD7B87}" type="datetime1">
              <a:rPr lang="en-US" smtClean="0"/>
              <a:t>22-Dec-23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1475" y="1293875"/>
            <a:ext cx="3355848" cy="4561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3ACD-8C07-4C1E-BE5C-382CF4CC2D67}" type="datetime1">
              <a:rPr lang="en-US" smtClean="0"/>
              <a:t>22-Dec-23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A063-B9DA-4776-873A-BD3876D4810C}" type="datetime1">
              <a:rPr lang="en-US" smtClean="0"/>
              <a:t>22-Dec-23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6996" y="883665"/>
            <a:ext cx="3350006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2632" y="3331216"/>
            <a:ext cx="715873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7CEC-3E90-45D5-925A-DE3035B55E33}" type="datetime1">
              <a:rPr lang="en-US" smtClean="0"/>
              <a:t>22-Dec-23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0668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7680"/>
            </a:xfrm>
            <a:custGeom>
              <a:avLst/>
              <a:gdLst/>
              <a:ahLst/>
              <a:cxnLst/>
              <a:rect l="l" t="t" r="r" b="b"/>
              <a:pathLst>
                <a:path w="7456805" h="487679">
                  <a:moveTo>
                    <a:pt x="7456424" y="0"/>
                  </a:moveTo>
                  <a:lnTo>
                    <a:pt x="0" y="289433"/>
                  </a:lnTo>
                  <a:lnTo>
                    <a:pt x="7456424" y="487425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B3CAB5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12408" y="5237225"/>
              <a:ext cx="9031605" cy="789305"/>
            </a:xfrm>
            <a:custGeom>
              <a:avLst/>
              <a:gdLst/>
              <a:ahLst/>
              <a:cxnLst/>
              <a:rect l="l" t="t" r="r" b="b"/>
              <a:pathLst>
                <a:path w="9031605" h="789304">
                  <a:moveTo>
                    <a:pt x="9031591" y="0"/>
                  </a:moveTo>
                  <a:lnTo>
                    <a:pt x="0" y="0"/>
                  </a:lnTo>
                  <a:lnTo>
                    <a:pt x="9031591" y="788924"/>
                  </a:lnTo>
                  <a:lnTo>
                    <a:pt x="9031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581"/>
              <a:ext cx="9144000" cy="80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Dreptunghi 10"/>
          <p:cNvSpPr/>
          <p:nvPr/>
        </p:nvSpPr>
        <p:spPr>
          <a:xfrm>
            <a:off x="1300899" y="1661462"/>
            <a:ext cx="73152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/>
              <a:t/>
            </a:r>
            <a:br>
              <a:rPr lang="ro-RO" b="1" dirty="0"/>
            </a:br>
            <a:endParaRPr lang="en-US" b="1" dirty="0"/>
          </a:p>
          <a:p>
            <a:pPr algn="ctr"/>
            <a:endParaRPr lang="en-US" dirty="0">
              <a:latin typeface="Bell MT" panose="02020503060305020303" pitchFamily="18" charset="0"/>
            </a:endParaRPr>
          </a:p>
          <a:p>
            <a:pPr algn="ctr"/>
            <a:r>
              <a:rPr lang="ro-RO" sz="2800" dirty="0">
                <a:latin typeface="Bell MT" panose="02020503060305020303" pitchFamily="18" charset="0"/>
              </a:rPr>
              <a:t>Psihopatologia maniei în perspectivă evoluționist culturală</a:t>
            </a: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/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dirty="0"/>
              <a:t>					</a:t>
            </a:r>
            <a:r>
              <a:rPr lang="en-US" dirty="0" err="1">
                <a:latin typeface="Bell MT" panose="02020503060305020303" pitchFamily="18" charset="0"/>
              </a:rPr>
              <a:t>Prof.M.L</a:t>
            </a:r>
            <a:r>
              <a:rPr lang="vi-VN" dirty="0">
                <a:latin typeface="Calibri Light" panose="020F0302020204030204" pitchFamily="34" charset="0"/>
                <a:cs typeface="Calibri Light" panose="020F0302020204030204" pitchFamily="34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z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dirty="0" err="1">
                <a:latin typeface="Bell MT" panose="02020503060305020303" pitchFamily="18" charset="0"/>
              </a:rPr>
              <a:t>rescu</a:t>
            </a:r>
            <a:r>
              <a:rPr lang="en-US" dirty="0">
                <a:latin typeface="Bell MT" panose="02020503060305020303" pitchFamily="18" charset="0"/>
              </a:rPr>
              <a:t>, 					             </a:t>
            </a:r>
            <a:r>
              <a:rPr lang="en-US" dirty="0" err="1">
                <a:latin typeface="Bell MT" panose="02020503060305020303" pitchFamily="18" charset="0"/>
              </a:rPr>
              <a:t>Bucureşti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Iunie</a:t>
            </a:r>
            <a:r>
              <a:rPr lang="en-US" dirty="0">
                <a:latin typeface="Bell MT" panose="02020503060305020303" pitchFamily="18" charset="0"/>
              </a:rPr>
              <a:t> 2023</a:t>
            </a:r>
            <a:endParaRPr lang="ro-RO" b="1" dirty="0">
              <a:latin typeface="Bell MT" panose="02020503060305020303" pitchFamily="18" charset="0"/>
            </a:endParaRPr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</a:t>
            </a:fld>
            <a:endParaRPr lang="ro-RO"/>
          </a:p>
        </p:txBody>
      </p:sp>
      <p:pic>
        <p:nvPicPr>
          <p:cNvPr id="7" name="I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8244"/>
            <a:ext cx="1676400" cy="23761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DE695D42-3C33-40A7-942D-C4FF83C124A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10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1B212DB7-27EB-4DB6-BAC2-451A8855B196}"/>
              </a:ext>
            </a:extLst>
          </p:cNvPr>
          <p:cNvSpPr txBox="1"/>
          <p:nvPr/>
        </p:nvSpPr>
        <p:spPr>
          <a:xfrm>
            <a:off x="838200" y="914400"/>
            <a:ext cx="7696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1" indent="0" algn="just">
              <a:buNone/>
            </a:pPr>
            <a:r>
              <a:rPr lang="ro-RO" b="1" u="sng" dirty="0">
                <a:latin typeface="Bell MT" panose="02020503060305020303" pitchFamily="18" charset="0"/>
              </a:rPr>
              <a:t>Depresia</a:t>
            </a:r>
            <a:r>
              <a:rPr lang="ro-RO" u="sng" dirty="0">
                <a:latin typeface="Bell MT" panose="02020503060305020303" pitchFamily="18" charset="0"/>
              </a:rPr>
              <a:t> a fost și ea privită prin optica acestei doctrine</a:t>
            </a:r>
            <a:r>
              <a:rPr lang="ro-RO" dirty="0">
                <a:latin typeface="Bell MT" panose="02020503060305020303" pitchFamily="18" charset="0"/>
              </a:rPr>
              <a:t>, în sensul că:</a:t>
            </a: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... după eșec, înfrângere, epuizare, pierdere, doliu, în normalitate se activează un </a:t>
            </a:r>
            <a:r>
              <a:rPr lang="ro-RO" u="sng" dirty="0">
                <a:latin typeface="Bell MT" panose="02020503060305020303" pitchFamily="18" charset="0"/>
              </a:rPr>
              <a:t>modul comportamental </a:t>
            </a:r>
            <a:r>
              <a:rPr lang="ro-RO" dirty="0">
                <a:latin typeface="Bell MT" panose="02020503060305020303" pitchFamily="18" charset="0"/>
              </a:rPr>
              <a:t>constând dintr-o retragere inhibată neparticipativă... care e utilă, pentru că ajută la refacerea subiectului.. ..nu doar energetic și afectiv...ci și în direcția reorganizării  strategiilor pentru noi </a:t>
            </a:r>
            <a:r>
              <a:rPr lang="ro-RO" dirty="0" err="1">
                <a:latin typeface="Bell MT" panose="02020503060305020303" pitchFamily="18" charset="0"/>
              </a:rPr>
              <a:t>relționări</a:t>
            </a:r>
            <a:r>
              <a:rPr lang="ro-RO" dirty="0">
                <a:latin typeface="Bell MT" panose="02020503060305020303" pitchFamily="18" charset="0"/>
              </a:rPr>
              <a:t> și proiecte, cu  șanse mai bune.. </a:t>
            </a:r>
          </a:p>
          <a:p>
            <a:pPr algn="just"/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ro-RO" u="sng" dirty="0">
                <a:latin typeface="Bell MT" panose="02020503060305020303" pitchFamily="18" charset="0"/>
              </a:rPr>
              <a:t>Depresia psihopatologică ar exprima, deci, manifestarea deficitar distorsionată a unei a unei structuri modulare psihice utile.</a:t>
            </a:r>
          </a:p>
          <a:p>
            <a:pPr algn="just"/>
            <a:endParaRPr lang="ro-RO" u="sng" dirty="0">
              <a:latin typeface="Bell MT" panose="02020503060305020303" pitchFamily="18" charset="0"/>
            </a:endParaRPr>
          </a:p>
          <a:p>
            <a:pPr marL="114300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O asemenea perspectivă presupune, desigur, </a:t>
            </a:r>
            <a:r>
              <a:rPr lang="ro-RO" u="sng" dirty="0">
                <a:latin typeface="Bell MT" panose="02020503060305020303" pitchFamily="18" charset="0"/>
              </a:rPr>
              <a:t>circumscrierea sindromului –depresiv - printr-un „</a:t>
            </a:r>
            <a:r>
              <a:rPr lang="ro-RO" b="1" u="sng" dirty="0">
                <a:latin typeface="Bell MT" panose="02020503060305020303" pitchFamily="18" charset="0"/>
              </a:rPr>
              <a:t>nucleu </a:t>
            </a:r>
            <a:r>
              <a:rPr lang="ro-RO" b="1" u="sng" dirty="0" err="1">
                <a:latin typeface="Bell MT" panose="02020503060305020303" pitchFamily="18" charset="0"/>
              </a:rPr>
              <a:t>formal„..de</a:t>
            </a:r>
            <a:r>
              <a:rPr lang="ro-RO" b="1" u="sng" dirty="0">
                <a:latin typeface="Bell MT" panose="02020503060305020303" pitchFamily="18" charset="0"/>
              </a:rPr>
              <a:t> tipul unei structuri </a:t>
            </a:r>
            <a:r>
              <a:rPr lang="ro-RO" b="1" u="sng" dirty="0" err="1">
                <a:latin typeface="Bell MT" panose="02020503060305020303" pitchFamily="18" charset="0"/>
              </a:rPr>
              <a:t>modulare</a:t>
            </a:r>
            <a:r>
              <a:rPr lang="ro-RO" u="sng" dirty="0" err="1">
                <a:latin typeface="Bell MT" panose="02020503060305020303" pitchFamily="18" charset="0"/>
              </a:rPr>
              <a:t>„.care</a:t>
            </a:r>
            <a:r>
              <a:rPr lang="ro-RO" u="sng" dirty="0">
                <a:latin typeface="Bell MT" panose="02020503060305020303" pitchFamily="18" charset="0"/>
              </a:rPr>
              <a:t> menține(ca un magnet) o coerență </a:t>
            </a:r>
            <a:r>
              <a:rPr lang="ro-RO" u="sng" dirty="0" err="1">
                <a:latin typeface="Bell MT" panose="02020503060305020303" pitchFamily="18" charset="0"/>
              </a:rPr>
              <a:t>sindromatică</a:t>
            </a:r>
            <a:r>
              <a:rPr lang="ro-RO" u="sng" dirty="0">
                <a:latin typeface="Bell MT" panose="02020503060305020303" pitchFamily="18" charset="0"/>
              </a:rPr>
              <a:t>  .</a:t>
            </a:r>
            <a:r>
              <a:rPr lang="ro-RO" b="1" u="sng" dirty="0">
                <a:latin typeface="Bell MT" panose="02020503060305020303" pitchFamily="18" charset="0"/>
              </a:rPr>
              <a:t>și nu doar prin liste de itemi </a:t>
            </a:r>
            <a:r>
              <a:rPr lang="ro-RO" u="sng" dirty="0">
                <a:latin typeface="Bell MT" panose="02020503060305020303" pitchFamily="18" charset="0"/>
              </a:rPr>
              <a:t>(ca în DSM-5).</a:t>
            </a:r>
          </a:p>
          <a:p>
            <a:pPr marL="114300" indent="0" algn="just">
              <a:buNone/>
            </a:pPr>
            <a:endParaRPr lang="ro-RO" u="sng" dirty="0">
              <a:latin typeface="Bell MT" panose="02020503060305020303" pitchFamily="18" charset="0"/>
            </a:endParaRPr>
          </a:p>
          <a:p>
            <a:pPr marL="114300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       </a:t>
            </a:r>
            <a:r>
              <a:rPr lang="ro-RO" b="1" u="sng" dirty="0">
                <a:latin typeface="Bell MT" panose="02020503060305020303" pitchFamily="18" charset="0"/>
              </a:rPr>
              <a:t>Cum ar arăta un astfel de modul  pentru manie</a:t>
            </a:r>
            <a:r>
              <a:rPr lang="ro-RO" u="sng" dirty="0">
                <a:latin typeface="Bell MT" panose="020205030603050203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177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8F435651-1032-4950-BF5B-0F1E754CAF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11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7CBFB553-AB0B-438A-ADEA-8213A46FECBC}"/>
              </a:ext>
            </a:extLst>
          </p:cNvPr>
          <p:cNvSpPr txBox="1"/>
          <p:nvPr/>
        </p:nvSpPr>
        <p:spPr>
          <a:xfrm>
            <a:off x="457200" y="457200"/>
            <a:ext cx="75438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/>
            <a:r>
              <a:rPr lang="ro-RO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Simptome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detectabile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prin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manifestarea</a:t>
            </a:r>
            <a:r>
              <a:rPr lang="ro-RO" dirty="0">
                <a:latin typeface="Bell MT" panose="02020503060305020303" pitchFamily="18" charset="0"/>
              </a:rPr>
              <a:t> clinică</a:t>
            </a: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+ - +	+ - +		 + - +	    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+   - +</a:t>
            </a: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+ - +	+ - +		 + - </a:t>
            </a:r>
            <a:r>
              <a:rPr lang="ro-RO" dirty="0">
                <a:latin typeface="Bell MT" panose="02020503060305020303" pitchFamily="18" charset="0"/>
              </a:rPr>
              <a:t>+</a:t>
            </a:r>
            <a:r>
              <a:rPr lang="en-US" dirty="0">
                <a:latin typeface="Bell MT" panose="02020503060305020303" pitchFamily="18" charset="0"/>
              </a:rPr>
              <a:t>	    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 +   - +</a:t>
            </a:r>
          </a:p>
          <a:p>
            <a:pPr lvl="1" algn="just"/>
            <a:r>
              <a:rPr lang="en-US" dirty="0" err="1">
                <a:latin typeface="Bell MT" panose="02020503060305020303" pitchFamily="18" charset="0"/>
              </a:rPr>
              <a:t>Vigilitate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vorbire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</a:t>
            </a:r>
            <a:r>
              <a:rPr lang="en-US" dirty="0" err="1">
                <a:latin typeface="Bell MT" panose="02020503060305020303" pitchFamily="18" charset="0"/>
              </a:rPr>
              <a:t>comportam</a:t>
            </a:r>
            <a:r>
              <a:rPr lang="ro-RO" dirty="0" err="1">
                <a:latin typeface="Bell MT" panose="02020503060305020303" pitchFamily="18" charset="0"/>
              </a:rPr>
              <a:t>ent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sociabilitate</a:t>
            </a:r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i</a:t>
            </a:r>
            <a:r>
              <a:rPr lang="en-US" dirty="0" err="1">
                <a:latin typeface="Bell MT" panose="02020503060305020303" pitchFamily="18" charset="0"/>
              </a:rPr>
              <a:t>nstinct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cognitie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en-US" dirty="0" err="1">
                <a:latin typeface="Bell MT" panose="02020503060305020303" pitchFamily="18" charset="0"/>
              </a:rPr>
              <a:t>motricitate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    </a:t>
            </a:r>
            <a:r>
              <a:rPr lang="en-US" dirty="0" err="1">
                <a:latin typeface="Bell MT" panose="02020503060305020303" pitchFamily="18" charset="0"/>
              </a:rPr>
              <a:t>afectivitate</a:t>
            </a:r>
            <a:endParaRPr lang="en-US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en-US" dirty="0">
                <a:latin typeface="Bell MT" panose="02020503060305020303" pitchFamily="18" charset="0"/>
              </a:rPr>
              <a:t>        </a:t>
            </a:r>
            <a:endParaRPr lang="ro-RO" dirty="0">
              <a:latin typeface="Bell MT" panose="02020503060305020303" pitchFamily="18" charset="0"/>
            </a:endParaRPr>
          </a:p>
          <a:p>
            <a:pPr lvl="1" algn="just"/>
            <a:endParaRPr lang="ro-RO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             </a:t>
            </a:r>
            <a:r>
              <a:rPr lang="ro-RO" dirty="0" err="1">
                <a:latin typeface="Bell MT" panose="02020503060305020303" pitchFamily="18" charset="0"/>
              </a:rPr>
              <a:t>dezinhibitie</a:t>
            </a:r>
            <a:r>
              <a:rPr lang="ro-RO" dirty="0">
                <a:latin typeface="Bell MT" panose="02020503060305020303" pitchFamily="18" charset="0"/>
              </a:rPr>
              <a:t>          expansivă            proiecție în viitor</a:t>
            </a:r>
          </a:p>
          <a:p>
            <a:pPr lvl="1" algn="just"/>
            <a:endParaRPr lang="ro-RO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endParaRPr lang="en-US" dirty="0">
              <a:latin typeface="Bell MT" panose="02020503060305020303" pitchFamily="18" charset="0"/>
            </a:endParaRPr>
          </a:p>
          <a:p>
            <a:pPr lvl="1" algn="just"/>
            <a:r>
              <a:rPr lang="ro-RO" dirty="0">
                <a:latin typeface="Bell MT" panose="02020503060305020303" pitchFamily="18" charset="0"/>
              </a:rPr>
              <a:t>					</a:t>
            </a:r>
            <a:r>
              <a:rPr lang="ro-RO" dirty="0" err="1">
                <a:latin typeface="Bell MT" panose="02020503060305020303" pitchFamily="18" charset="0"/>
              </a:rPr>
              <a:t>autovalorizare</a:t>
            </a:r>
            <a:r>
              <a:rPr lang="ro-RO" dirty="0">
                <a:latin typeface="Bell MT" panose="02020503060305020303" pitchFamily="18" charset="0"/>
              </a:rPr>
              <a:t> pozitivă</a:t>
            </a:r>
            <a:endParaRPr lang="en-US" dirty="0">
              <a:latin typeface="Bell MT" panose="02020503060305020303" pitchFamily="18" charset="0"/>
            </a:endParaRPr>
          </a:p>
          <a:p>
            <a:pPr lvl="2" algn="just"/>
            <a:r>
              <a:rPr lang="en-US" dirty="0">
                <a:latin typeface="Bell MT" panose="02020503060305020303" pitchFamily="18" charset="0"/>
              </a:rPr>
              <a:t>   </a:t>
            </a:r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en-US" dirty="0" err="1">
                <a:latin typeface="Bell MT" panose="02020503060305020303" pitchFamily="18" charset="0"/>
              </a:rPr>
              <a:t>tahipsihic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     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ergic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</a:t>
            </a:r>
            <a:endParaRPr lang="ro-RO" dirty="0">
              <a:latin typeface="Bell MT" panose="02020503060305020303" pitchFamily="18" charset="0"/>
            </a:endParaRPr>
          </a:p>
          <a:p>
            <a:pPr lvl="2"/>
            <a:endParaRPr lang="ro-RO" sz="2000" b="1" dirty="0">
              <a:latin typeface="Bell MT" panose="02020503060305020303" pitchFamily="18" charset="0"/>
            </a:endParaRPr>
          </a:p>
          <a:p>
            <a:pPr lvl="2"/>
            <a:endParaRPr lang="ro-RO" sz="2000" b="1" dirty="0">
              <a:latin typeface="Bell MT" panose="02020503060305020303" pitchFamily="18" charset="0"/>
            </a:endParaRPr>
          </a:p>
          <a:p>
            <a:pPr lvl="2"/>
            <a:r>
              <a:rPr lang="ro-RO" sz="2000" b="1" dirty="0">
                <a:latin typeface="Bell MT" panose="02020503060305020303" pitchFamily="18" charset="0"/>
              </a:rPr>
              <a:t>O s</a:t>
            </a:r>
            <a:r>
              <a:rPr lang="en-US" sz="2000" b="1" dirty="0" err="1">
                <a:latin typeface="Bell MT" panose="02020503060305020303" pitchFamily="18" charset="0"/>
              </a:rPr>
              <a:t>tructur</a:t>
            </a:r>
            <a:r>
              <a:rPr lang="ro-RO" sz="2000" b="1" dirty="0">
                <a:latin typeface="Bell MT" panose="02020503060305020303" pitchFamily="18" charset="0"/>
              </a:rPr>
              <a:t>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en-US" sz="2000" b="1" dirty="0" err="1">
                <a:latin typeface="Bell MT" panose="02020503060305020303" pitchFamily="18" charset="0"/>
              </a:rPr>
              <a:t>funcțional</a:t>
            </a:r>
            <a:r>
              <a:rPr lang="ro-RO" sz="2000" b="1" dirty="0">
                <a:latin typeface="Bell MT" panose="02020503060305020303" pitchFamily="18" charset="0"/>
              </a:rPr>
              <a:t>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ro-RO" sz="2000" b="1" dirty="0" err="1">
                <a:latin typeface="Bell MT" panose="02020503060305020303" pitchFamily="18" charset="0"/>
              </a:rPr>
              <a:t>modúlară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ro-RO" sz="2000" b="1" dirty="0">
                <a:latin typeface="Bell MT" panose="02020503060305020303" pitchFamily="18" charset="0"/>
              </a:rPr>
              <a:t>pentru</a:t>
            </a:r>
            <a:r>
              <a:rPr lang="en-US" sz="2000" b="1" dirty="0">
                <a:latin typeface="Bell MT" panose="02020503060305020303" pitchFamily="18" charset="0"/>
              </a:rPr>
              <a:t> </a:t>
            </a:r>
            <a:r>
              <a:rPr lang="en-US" sz="2000" b="1" dirty="0" err="1">
                <a:latin typeface="Bell MT" panose="02020503060305020303" pitchFamily="18" charset="0"/>
              </a:rPr>
              <a:t>episodu</a:t>
            </a:r>
            <a:r>
              <a:rPr lang="ro-RO" sz="2000" b="1" dirty="0">
                <a:latin typeface="Bell MT" panose="02020503060305020303" pitchFamily="18" charset="0"/>
              </a:rPr>
              <a:t>l</a:t>
            </a:r>
            <a:r>
              <a:rPr lang="en-US" sz="2000" b="1" dirty="0">
                <a:latin typeface="Bell MT" panose="02020503060305020303" pitchFamily="18" charset="0"/>
              </a:rPr>
              <a:t> maniacal</a:t>
            </a:r>
            <a:endParaRPr lang="ro-RO" sz="2000" b="1" dirty="0">
              <a:latin typeface="Bell MT" panose="02020503060305020303" pitchFamily="18" charset="0"/>
            </a:endParaRPr>
          </a:p>
        </p:txBody>
      </p:sp>
      <p:cxnSp>
        <p:nvCxnSpPr>
          <p:cNvPr id="6" name="Conector drept 5">
            <a:extLst>
              <a:ext uri="{FF2B5EF4-FFF2-40B4-BE49-F238E27FC236}">
                <a16:creationId xmlns="" xmlns:a16="http://schemas.microsoft.com/office/drawing/2014/main" id="{85BD8CC9-8239-4713-85E5-A38CE83C70FE}"/>
              </a:ext>
            </a:extLst>
          </p:cNvPr>
          <p:cNvCxnSpPr/>
          <p:nvPr/>
        </p:nvCxnSpPr>
        <p:spPr>
          <a:xfrm>
            <a:off x="838200" y="1600200"/>
            <a:ext cx="647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rept 7">
            <a:extLst>
              <a:ext uri="{FF2B5EF4-FFF2-40B4-BE49-F238E27FC236}">
                <a16:creationId xmlns="" xmlns:a16="http://schemas.microsoft.com/office/drawing/2014/main" id="{C4C8378E-BFE4-43E7-87D7-EFA91EB03CCD}"/>
              </a:ext>
            </a:extLst>
          </p:cNvPr>
          <p:cNvCxnSpPr/>
          <p:nvPr/>
        </p:nvCxnSpPr>
        <p:spPr>
          <a:xfrm>
            <a:off x="1295400" y="10668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="" xmlns:a16="http://schemas.microsoft.com/office/drawing/2014/main" id="{FFEA5293-9137-4CA3-B7A3-0AC5B344DE75}"/>
              </a:ext>
            </a:extLst>
          </p:cNvPr>
          <p:cNvCxnSpPr/>
          <p:nvPr/>
        </p:nvCxnSpPr>
        <p:spPr>
          <a:xfrm>
            <a:off x="2656002" y="11430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drept 11">
            <a:extLst>
              <a:ext uri="{FF2B5EF4-FFF2-40B4-BE49-F238E27FC236}">
                <a16:creationId xmlns="" xmlns:a16="http://schemas.microsoft.com/office/drawing/2014/main" id="{680F802D-F218-4735-A974-AE3F0F9041A9}"/>
              </a:ext>
            </a:extLst>
          </p:cNvPr>
          <p:cNvCxnSpPr>
            <a:cxnSpLocks/>
          </p:cNvCxnSpPr>
          <p:nvPr/>
        </p:nvCxnSpPr>
        <p:spPr>
          <a:xfrm>
            <a:off x="4495800" y="1066800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rept 12">
            <a:extLst>
              <a:ext uri="{FF2B5EF4-FFF2-40B4-BE49-F238E27FC236}">
                <a16:creationId xmlns="" xmlns:a16="http://schemas.microsoft.com/office/drawing/2014/main" id="{59E7AFE6-C623-4B34-A84F-6F9F06B1AB04}"/>
              </a:ext>
            </a:extLst>
          </p:cNvPr>
          <p:cNvCxnSpPr/>
          <p:nvPr/>
        </p:nvCxnSpPr>
        <p:spPr>
          <a:xfrm>
            <a:off x="6400800" y="10668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ormă liberă 19">
            <a:extLst>
              <a:ext uri="{FF2B5EF4-FFF2-40B4-BE49-F238E27FC236}">
                <a16:creationId xmlns="" xmlns:a16="http://schemas.microsoft.com/office/drawing/2014/main" id="{A0621CF9-55DF-4FBC-8420-84735819663C}"/>
              </a:ext>
            </a:extLst>
          </p:cNvPr>
          <p:cNvSpPr/>
          <p:nvPr/>
        </p:nvSpPr>
        <p:spPr>
          <a:xfrm>
            <a:off x="2160825" y="3173107"/>
            <a:ext cx="329835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5" name="Schemă logică: Conector 20">
            <a:extLst>
              <a:ext uri="{FF2B5EF4-FFF2-40B4-BE49-F238E27FC236}">
                <a16:creationId xmlns="" xmlns:a16="http://schemas.microsoft.com/office/drawing/2014/main" id="{A216CDBF-1B8D-44D2-B640-ED67ADE2EA1E}"/>
              </a:ext>
            </a:extLst>
          </p:cNvPr>
          <p:cNvSpPr/>
          <p:nvPr/>
        </p:nvSpPr>
        <p:spPr>
          <a:xfrm>
            <a:off x="2667000" y="2750947"/>
            <a:ext cx="45719" cy="49403"/>
          </a:xfrm>
          <a:prstGeom prst="flowChartConnector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6" name="Schemă logică: Conector 26">
            <a:extLst>
              <a:ext uri="{FF2B5EF4-FFF2-40B4-BE49-F238E27FC236}">
                <a16:creationId xmlns="" xmlns:a16="http://schemas.microsoft.com/office/drawing/2014/main" id="{C4DE55CE-AE8A-4B74-8AB4-FE9C417A2E4F}"/>
              </a:ext>
            </a:extLst>
          </p:cNvPr>
          <p:cNvSpPr/>
          <p:nvPr/>
        </p:nvSpPr>
        <p:spPr>
          <a:xfrm>
            <a:off x="2362200" y="341376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7" name="Schemă logică: Conector 26">
            <a:extLst>
              <a:ext uri="{FF2B5EF4-FFF2-40B4-BE49-F238E27FC236}">
                <a16:creationId xmlns="" xmlns:a16="http://schemas.microsoft.com/office/drawing/2014/main" id="{1C2F2D04-37B6-405C-B1F5-588576361514}"/>
              </a:ext>
            </a:extLst>
          </p:cNvPr>
          <p:cNvSpPr/>
          <p:nvPr/>
        </p:nvSpPr>
        <p:spPr>
          <a:xfrm>
            <a:off x="2438400" y="389499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8" name="Schemă logică: Conector 26">
            <a:extLst>
              <a:ext uri="{FF2B5EF4-FFF2-40B4-BE49-F238E27FC236}">
                <a16:creationId xmlns="" xmlns:a16="http://schemas.microsoft.com/office/drawing/2014/main" id="{FF11A923-9D83-4F90-8291-19E06CED3BDF}"/>
              </a:ext>
            </a:extLst>
          </p:cNvPr>
          <p:cNvSpPr/>
          <p:nvPr/>
        </p:nvSpPr>
        <p:spPr>
          <a:xfrm>
            <a:off x="3831210" y="3379782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9" name="Schemă logică: Conector 26">
            <a:extLst>
              <a:ext uri="{FF2B5EF4-FFF2-40B4-BE49-F238E27FC236}">
                <a16:creationId xmlns="" xmlns:a16="http://schemas.microsoft.com/office/drawing/2014/main" id="{BF9045DF-FFAB-441F-B173-A43FC0122FD7}"/>
              </a:ext>
            </a:extLst>
          </p:cNvPr>
          <p:cNvSpPr/>
          <p:nvPr/>
        </p:nvSpPr>
        <p:spPr>
          <a:xfrm>
            <a:off x="3852420" y="401691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0" name="Schemă logică: Conector 26">
            <a:extLst>
              <a:ext uri="{FF2B5EF4-FFF2-40B4-BE49-F238E27FC236}">
                <a16:creationId xmlns="" xmlns:a16="http://schemas.microsoft.com/office/drawing/2014/main" id="{FCC54B3B-E284-4857-B93B-A890105D4CEF}"/>
              </a:ext>
            </a:extLst>
          </p:cNvPr>
          <p:cNvSpPr/>
          <p:nvPr/>
        </p:nvSpPr>
        <p:spPr>
          <a:xfrm>
            <a:off x="5105400" y="329184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21" name="Schemă logică: Conector 26">
            <a:extLst>
              <a:ext uri="{FF2B5EF4-FFF2-40B4-BE49-F238E27FC236}">
                <a16:creationId xmlns="" xmlns:a16="http://schemas.microsoft.com/office/drawing/2014/main" id="{1BBF52CD-0FAC-44B5-A869-831079C8B9EB}"/>
              </a:ext>
            </a:extLst>
          </p:cNvPr>
          <p:cNvSpPr/>
          <p:nvPr/>
        </p:nvSpPr>
        <p:spPr>
          <a:xfrm>
            <a:off x="5105400" y="389499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25" name="Conector drept cu săgeată 24">
            <a:extLst>
              <a:ext uri="{FF2B5EF4-FFF2-40B4-BE49-F238E27FC236}">
                <a16:creationId xmlns="" xmlns:a16="http://schemas.microsoft.com/office/drawing/2014/main" id="{4C30D177-4BF5-45D8-ABCE-BB9B601A0ABF}"/>
              </a:ext>
            </a:extLst>
          </p:cNvPr>
          <p:cNvCxnSpPr/>
          <p:nvPr/>
        </p:nvCxnSpPr>
        <p:spPr>
          <a:xfrm flipH="1" flipV="1">
            <a:off x="1752600" y="2286000"/>
            <a:ext cx="685800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rept cu săgeată 26">
            <a:extLst>
              <a:ext uri="{FF2B5EF4-FFF2-40B4-BE49-F238E27FC236}">
                <a16:creationId xmlns="" xmlns:a16="http://schemas.microsoft.com/office/drawing/2014/main" id="{8BA0313B-9F1B-4E36-BA4B-37D398402B5D}"/>
              </a:ext>
            </a:extLst>
          </p:cNvPr>
          <p:cNvCxnSpPr/>
          <p:nvPr/>
        </p:nvCxnSpPr>
        <p:spPr>
          <a:xfrm flipH="1" flipV="1">
            <a:off x="1066800" y="2639708"/>
            <a:ext cx="566002" cy="113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rept cu săgeată 28">
            <a:extLst>
              <a:ext uri="{FF2B5EF4-FFF2-40B4-BE49-F238E27FC236}">
                <a16:creationId xmlns="" xmlns:a16="http://schemas.microsoft.com/office/drawing/2014/main" id="{DBE04974-26BA-4C4A-8D66-00A527E65C68}"/>
              </a:ext>
            </a:extLst>
          </p:cNvPr>
          <p:cNvCxnSpPr/>
          <p:nvPr/>
        </p:nvCxnSpPr>
        <p:spPr>
          <a:xfrm flipV="1">
            <a:off x="4495800" y="2286000"/>
            <a:ext cx="0" cy="46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cu săgeată 30">
            <a:extLst>
              <a:ext uri="{FF2B5EF4-FFF2-40B4-BE49-F238E27FC236}">
                <a16:creationId xmlns="" xmlns:a16="http://schemas.microsoft.com/office/drawing/2014/main" id="{2D3FA6CE-4C3C-4E97-BF4A-B3C5484A8333}"/>
              </a:ext>
            </a:extLst>
          </p:cNvPr>
          <p:cNvCxnSpPr>
            <a:cxnSpLocks/>
          </p:cNvCxnSpPr>
          <p:nvPr/>
        </p:nvCxnSpPr>
        <p:spPr>
          <a:xfrm flipV="1">
            <a:off x="6037440" y="2347728"/>
            <a:ext cx="388618" cy="500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765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12</a:t>
            </a:fld>
            <a:endParaRPr lang="ro-RO"/>
          </a:p>
        </p:txBody>
      </p:sp>
      <p:sp>
        <p:nvSpPr>
          <p:cNvPr id="4" name="Google Shape;138;p22">
            <a:extLst>
              <a:ext uri="{FF2B5EF4-FFF2-40B4-BE49-F238E27FC236}">
                <a16:creationId xmlns="" xmlns:a16="http://schemas.microsoft.com/office/drawing/2014/main" id="{033AD4AE-8165-4356-9413-6986ADAE0553}"/>
              </a:ext>
            </a:extLst>
          </p:cNvPr>
          <p:cNvSpPr txBox="1">
            <a:spLocks/>
          </p:cNvSpPr>
          <p:nvPr/>
        </p:nvSpPr>
        <p:spPr>
          <a:xfrm>
            <a:off x="228600" y="685800"/>
            <a:ext cx="8229600" cy="49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600"/>
              </a:spcBef>
            </a:pPr>
            <a:r>
              <a:rPr lang="en-US" sz="1600" b="1" kern="0" dirty="0" err="1">
                <a:latin typeface="Bell MT" panose="02020503060305020303" pitchFamily="18" charset="0"/>
              </a:rPr>
              <a:t>Simptomatologia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sindromului</a:t>
            </a:r>
            <a:r>
              <a:rPr lang="en-US" sz="1600" b="1" kern="0" dirty="0">
                <a:latin typeface="Bell MT" panose="02020503060305020303" pitchFamily="18" charset="0"/>
              </a:rPr>
              <a:t> maniacal (“</a:t>
            </a:r>
            <a:r>
              <a:rPr lang="en-US" sz="1600" b="1" kern="0" dirty="0" err="1">
                <a:latin typeface="Bell MT" panose="02020503060305020303" pitchFamily="18" charset="0"/>
              </a:rPr>
              <a:t>itemii</a:t>
            </a:r>
            <a:r>
              <a:rPr lang="en-US" sz="1600" b="1" kern="0" dirty="0">
                <a:latin typeface="Bell MT" panose="02020503060305020303" pitchFamily="18" charset="0"/>
              </a:rPr>
              <a:t>”) sunt </a:t>
            </a:r>
            <a:r>
              <a:rPr lang="en-US" sz="1600" b="1" kern="0" dirty="0" err="1">
                <a:latin typeface="Bell MT" panose="02020503060305020303" pitchFamily="18" charset="0"/>
              </a:rPr>
              <a:t>expresia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tulburării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menționatei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structuri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modulare</a:t>
            </a:r>
            <a:r>
              <a:rPr lang="en-US" sz="1600" b="1" kern="0" dirty="0">
                <a:latin typeface="Bell MT" panose="02020503060305020303" pitchFamily="18" charset="0"/>
              </a:rPr>
              <a:t> </a:t>
            </a:r>
            <a:r>
              <a:rPr lang="en-US" sz="1600" b="1" kern="0" dirty="0" err="1">
                <a:latin typeface="Bell MT" panose="02020503060305020303" pitchFamily="18" charset="0"/>
              </a:rPr>
              <a:t>bazale</a:t>
            </a:r>
            <a:endParaRPr lang="en-US" sz="1600" b="1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logoree</a:t>
            </a:r>
            <a:r>
              <a:rPr lang="en-US" sz="1600" kern="0" dirty="0">
                <a:latin typeface="Bell MT" panose="02020503060305020303" pitchFamily="18" charset="0"/>
              </a:rPr>
              <a:t> ++	</a:t>
            </a:r>
            <a:r>
              <a:rPr lang="en-US" sz="1600" kern="0" dirty="0" err="1">
                <a:latin typeface="Bell MT" panose="02020503060305020303" pitchFamily="18" charset="0"/>
              </a:rPr>
              <a:t>impulsivitate</a:t>
            </a:r>
            <a:r>
              <a:rPr lang="en-US" sz="1600" kern="0" dirty="0">
                <a:latin typeface="Bell MT" panose="02020503060305020303" pitchFamily="18" charset="0"/>
              </a:rPr>
              <a:t> +  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agresivitate</a:t>
            </a:r>
            <a:r>
              <a:rPr lang="en-US" sz="1600" kern="0" dirty="0">
                <a:latin typeface="Bell MT" panose="02020503060305020303" pitchFamily="18" charset="0"/>
              </a:rPr>
              <a:t> +	</a:t>
            </a:r>
            <a:r>
              <a:rPr lang="en-US" sz="1600" kern="0" dirty="0" err="1">
                <a:latin typeface="Bell MT" panose="02020503060305020303" pitchFamily="18" charset="0"/>
              </a:rPr>
              <a:t>mnezie</a:t>
            </a:r>
            <a:r>
              <a:rPr lang="en-US" sz="1600" kern="0" dirty="0">
                <a:latin typeface="Bell MT" panose="02020503060305020303" pitchFamily="18" charset="0"/>
              </a:rPr>
              <a:t> ++		</a:t>
            </a:r>
            <a:r>
              <a:rPr lang="en-US" sz="1600" kern="0" dirty="0" err="1">
                <a:latin typeface="Bell MT" panose="02020503060305020303" pitchFamily="18" charset="0"/>
              </a:rPr>
              <a:t>decizie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rapida</a:t>
            </a:r>
            <a:r>
              <a:rPr lang="en-US" sz="1600" kern="0" dirty="0">
                <a:latin typeface="Bell MT" panose="02020503060305020303" pitchFamily="18" charset="0"/>
              </a:rPr>
              <a:t> +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sexualitate</a:t>
            </a:r>
            <a:r>
              <a:rPr lang="en-US" sz="1600" kern="0" dirty="0">
                <a:latin typeface="Bell MT" panose="02020503060305020303" pitchFamily="18" charset="0"/>
              </a:rPr>
              <a:t> ++	curs </a:t>
            </a:r>
            <a:r>
              <a:rPr lang="en-US" sz="1600" kern="0" dirty="0" err="1">
                <a:latin typeface="Bell MT" panose="02020503060305020303" pitchFamily="18" charset="0"/>
              </a:rPr>
              <a:t>ideativ</a:t>
            </a:r>
            <a:r>
              <a:rPr lang="en-US" sz="1600" kern="0" dirty="0">
                <a:latin typeface="Bell MT" panose="02020503060305020303" pitchFamily="18" charset="0"/>
              </a:rPr>
              <a:t> ++         </a:t>
            </a:r>
            <a:r>
              <a:rPr lang="en-US" sz="1600" kern="0" dirty="0" err="1">
                <a:latin typeface="Bell MT" panose="02020503060305020303" pitchFamily="18" charset="0"/>
              </a:rPr>
              <a:t>instabilitate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motorie</a:t>
            </a:r>
            <a:r>
              <a:rPr lang="en-US" sz="1600" kern="0" dirty="0">
                <a:latin typeface="Bell MT" panose="02020503060305020303" pitchFamily="18" charset="0"/>
              </a:rPr>
              <a:t> +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euforie</a:t>
            </a:r>
            <a:r>
              <a:rPr lang="ro-RO" sz="1600" kern="0" dirty="0">
                <a:latin typeface="Bell MT" panose="02020503060305020303" pitchFamily="18" charset="0"/>
              </a:rPr>
              <a:t> ++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vigilitate</a:t>
            </a:r>
            <a:r>
              <a:rPr lang="en-US" sz="1600" kern="0" dirty="0">
                <a:latin typeface="Bell MT" panose="02020503060305020303" pitchFamily="18" charset="0"/>
              </a:rPr>
              <a:t> +++	</a:t>
            </a:r>
            <a:r>
              <a:rPr lang="en-US" sz="1600" kern="0" dirty="0" err="1">
                <a:latin typeface="Bell MT" panose="02020503060305020303" pitchFamily="18" charset="0"/>
              </a:rPr>
              <a:t>perceptie</a:t>
            </a:r>
            <a:r>
              <a:rPr lang="en-US" sz="1600" kern="0" dirty="0">
                <a:latin typeface="Bell MT" panose="02020503060305020303" pitchFamily="18" charset="0"/>
              </a:rPr>
              <a:t> +	    </a:t>
            </a:r>
            <a:r>
              <a:rPr lang="en-US" sz="1600" kern="0" dirty="0" err="1">
                <a:latin typeface="Bell MT" panose="02020503060305020303" pitchFamily="18" charset="0"/>
              </a:rPr>
              <a:t>miscari</a:t>
            </a:r>
            <a:r>
              <a:rPr lang="en-US" sz="1600" kern="0" dirty="0">
                <a:latin typeface="Bell MT" panose="02020503060305020303" pitchFamily="18" charset="0"/>
              </a:rPr>
              <a:t> </a:t>
            </a:r>
            <a:r>
              <a:rPr lang="en-US" sz="1600" kern="0" dirty="0" err="1">
                <a:latin typeface="Bell MT" panose="02020503060305020303" pitchFamily="18" charset="0"/>
              </a:rPr>
              <a:t>rapide</a:t>
            </a:r>
            <a:r>
              <a:rPr lang="en-US" sz="1600" kern="0" dirty="0">
                <a:latin typeface="Bell MT" panose="02020503060305020303" pitchFamily="18" charset="0"/>
              </a:rPr>
              <a:t> ++                    </a:t>
            </a:r>
            <a:r>
              <a:rPr lang="en-US" sz="1600" kern="0" dirty="0" err="1">
                <a:latin typeface="Bell MT" panose="02020503060305020303" pitchFamily="18" charset="0"/>
              </a:rPr>
              <a:t>elatie</a:t>
            </a:r>
            <a:r>
              <a:rPr lang="ro-RO" sz="1600" kern="0" dirty="0">
                <a:latin typeface="Bell MT" panose="02020503060305020303" pitchFamily="18" charset="0"/>
              </a:rPr>
              <a:t> ++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atentie</a:t>
            </a:r>
            <a:r>
              <a:rPr lang="en-US" sz="1600" kern="0" dirty="0">
                <a:latin typeface="Bell MT" panose="02020503060305020303" pitchFamily="18" charset="0"/>
              </a:rPr>
              <a:t> ++</a:t>
            </a:r>
            <a:r>
              <a:rPr lang="ro-RO" sz="1600" kern="0" dirty="0">
                <a:latin typeface="Bell MT" panose="02020503060305020303" pitchFamily="18" charset="0"/>
              </a:rPr>
              <a:t>		activitate++		</a:t>
            </a:r>
            <a:r>
              <a:rPr lang="ro-RO" sz="1600" kern="0" dirty="0" err="1">
                <a:latin typeface="Bell MT" panose="02020503060305020303" pitchFamily="18" charset="0"/>
              </a:rPr>
              <a:t>hipersociabilitate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(</a:t>
            </a:r>
            <a:r>
              <a:rPr lang="en-US" sz="1600" kern="0" dirty="0" err="1">
                <a:latin typeface="Bell MT" panose="02020503060305020303" pitchFamily="18" charset="0"/>
              </a:rPr>
              <a:t>hipermobila</a:t>
            </a:r>
            <a:r>
              <a:rPr lang="en-US" sz="1600" kern="0" dirty="0">
                <a:latin typeface="Bell MT" panose="02020503060305020303" pitchFamily="18" charset="0"/>
              </a:rPr>
              <a:t>)</a:t>
            </a:r>
            <a:r>
              <a:rPr lang="ro-RO" sz="1600" kern="0" dirty="0">
                <a:latin typeface="Bell MT" panose="02020503060305020303" pitchFamily="18" charset="0"/>
              </a:rPr>
              <a:t>               proiecte ++		contact facil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</a:t>
            </a:r>
            <a:r>
              <a:rPr lang="en-US" sz="1600" kern="0" dirty="0" err="1">
                <a:latin typeface="Bell MT" panose="02020503060305020303" pitchFamily="18" charset="0"/>
              </a:rPr>
              <a:t>vigilitate</a:t>
            </a:r>
            <a:r>
              <a:rPr lang="en-US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vorbire</a:t>
            </a:r>
            <a:r>
              <a:rPr lang="en-US" sz="1600" kern="0" dirty="0">
                <a:latin typeface="Bell MT" panose="02020503060305020303" pitchFamily="18" charset="0"/>
              </a:rPr>
              <a:t>	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comportament</a:t>
            </a:r>
            <a:r>
              <a:rPr lang="en-US" sz="1600" kern="0" dirty="0">
                <a:latin typeface="Bell MT" panose="02020503060305020303" pitchFamily="18" charset="0"/>
              </a:rPr>
              <a:t>	               </a:t>
            </a:r>
            <a:r>
              <a:rPr lang="ro-RO" sz="1600" kern="0" dirty="0">
                <a:latin typeface="Bell MT" panose="02020503060305020303" pitchFamily="18" charset="0"/>
              </a:rPr>
              <a:t>	</a:t>
            </a:r>
            <a:r>
              <a:rPr lang="en-US" sz="1600" kern="0" dirty="0" err="1">
                <a:latin typeface="Bell MT" panose="02020503060305020303" pitchFamily="18" charset="0"/>
              </a:rPr>
              <a:t>sociabilitate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        instinct	</a:t>
            </a:r>
            <a:r>
              <a:rPr lang="en-US" sz="1600" kern="0" dirty="0" err="1">
                <a:latin typeface="Bell MT" panose="02020503060305020303" pitchFamily="18" charset="0"/>
              </a:rPr>
              <a:t>cognitie</a:t>
            </a:r>
            <a:r>
              <a:rPr lang="en-US" sz="1600" kern="0" dirty="0">
                <a:latin typeface="Bell MT" panose="02020503060305020303" pitchFamily="18" charset="0"/>
              </a:rPr>
              <a:t>		</a:t>
            </a:r>
            <a:r>
              <a:rPr lang="en-US" sz="1600" kern="0" dirty="0" err="1">
                <a:latin typeface="Bell MT" panose="02020503060305020303" pitchFamily="18" charset="0"/>
              </a:rPr>
              <a:t>motricitate</a:t>
            </a:r>
            <a:r>
              <a:rPr lang="en-US" sz="1600" kern="0" dirty="0">
                <a:latin typeface="Bell MT" panose="02020503060305020303" pitchFamily="18" charset="0"/>
              </a:rPr>
              <a:t>	                  </a:t>
            </a:r>
            <a:r>
              <a:rPr lang="en-US" sz="1600" kern="0" dirty="0" err="1">
                <a:latin typeface="Bell MT" panose="02020503060305020303" pitchFamily="18" charset="0"/>
              </a:rPr>
              <a:t>afectivitate</a:t>
            </a:r>
            <a:endParaRPr lang="en-US" sz="1600" kern="0" dirty="0">
              <a:latin typeface="Bell MT" panose="02020503060305020303" pitchFamily="18" charset="0"/>
            </a:endParaRP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</a:t>
            </a:r>
          </a:p>
          <a:p>
            <a:pPr algn="just" rtl="0"/>
            <a:r>
              <a:rPr lang="en-US" sz="1600" kern="0" dirty="0">
                <a:latin typeface="Bell MT" panose="02020503060305020303" pitchFamily="18" charset="0"/>
              </a:rPr>
              <a:t>				</a:t>
            </a:r>
          </a:p>
        </p:txBody>
      </p:sp>
      <p:sp>
        <p:nvSpPr>
          <p:cNvPr id="5" name="Formă liberă 19">
            <a:extLst>
              <a:ext uri="{FF2B5EF4-FFF2-40B4-BE49-F238E27FC236}">
                <a16:creationId xmlns="" xmlns:a16="http://schemas.microsoft.com/office/drawing/2014/main" id="{ADAFBF65-A9BC-4A00-B68C-DEA58171929C}"/>
              </a:ext>
            </a:extLst>
          </p:cNvPr>
          <p:cNvSpPr/>
          <p:nvPr/>
        </p:nvSpPr>
        <p:spPr>
          <a:xfrm>
            <a:off x="2209800" y="4221215"/>
            <a:ext cx="411480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Schemă logică: Conector 26">
            <a:extLst>
              <a:ext uri="{FF2B5EF4-FFF2-40B4-BE49-F238E27FC236}">
                <a16:creationId xmlns="" xmlns:a16="http://schemas.microsoft.com/office/drawing/2014/main" id="{6D27B4DE-787C-4BB4-8396-780F3DC270FE}"/>
              </a:ext>
            </a:extLst>
          </p:cNvPr>
          <p:cNvSpPr/>
          <p:nvPr/>
        </p:nvSpPr>
        <p:spPr>
          <a:xfrm>
            <a:off x="2408548" y="4532041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8" name="Schemă logică: Conector 26">
            <a:extLst>
              <a:ext uri="{FF2B5EF4-FFF2-40B4-BE49-F238E27FC236}">
                <a16:creationId xmlns="" xmlns:a16="http://schemas.microsoft.com/office/drawing/2014/main" id="{FEB37601-A75F-49B3-BC86-38B554267507}"/>
              </a:ext>
            </a:extLst>
          </p:cNvPr>
          <p:cNvSpPr/>
          <p:nvPr/>
        </p:nvSpPr>
        <p:spPr>
          <a:xfrm>
            <a:off x="2408548" y="496478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9" name="Schemă logică: Conector 26">
            <a:extLst>
              <a:ext uri="{FF2B5EF4-FFF2-40B4-BE49-F238E27FC236}">
                <a16:creationId xmlns="" xmlns:a16="http://schemas.microsoft.com/office/drawing/2014/main" id="{E007A3E4-A5F4-4D79-99A6-A3272925DF69}"/>
              </a:ext>
            </a:extLst>
          </p:cNvPr>
          <p:cNvSpPr/>
          <p:nvPr/>
        </p:nvSpPr>
        <p:spPr>
          <a:xfrm>
            <a:off x="4191000" y="44958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0" name="Schemă logică: Conector 26">
            <a:extLst>
              <a:ext uri="{FF2B5EF4-FFF2-40B4-BE49-F238E27FC236}">
                <a16:creationId xmlns="" xmlns:a16="http://schemas.microsoft.com/office/drawing/2014/main" id="{287127BD-BD53-4347-8852-94241FB65E54}"/>
              </a:ext>
            </a:extLst>
          </p:cNvPr>
          <p:cNvSpPr/>
          <p:nvPr/>
        </p:nvSpPr>
        <p:spPr>
          <a:xfrm>
            <a:off x="4179216" y="5086708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1" name="Formă liberă 19">
            <a:extLst>
              <a:ext uri="{FF2B5EF4-FFF2-40B4-BE49-F238E27FC236}">
                <a16:creationId xmlns="" xmlns:a16="http://schemas.microsoft.com/office/drawing/2014/main" id="{CD6F1545-7433-497C-AD68-82B091B811D5}"/>
              </a:ext>
            </a:extLst>
          </p:cNvPr>
          <p:cNvSpPr/>
          <p:nvPr/>
        </p:nvSpPr>
        <p:spPr>
          <a:xfrm>
            <a:off x="2209800" y="4184973"/>
            <a:ext cx="4114800" cy="865493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9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2" name="Schemă logică: Conector 26">
            <a:extLst>
              <a:ext uri="{FF2B5EF4-FFF2-40B4-BE49-F238E27FC236}">
                <a16:creationId xmlns="" xmlns:a16="http://schemas.microsoft.com/office/drawing/2014/main" id="{AC2E1400-F138-4CF3-8E64-5AAF52959EAB}"/>
              </a:ext>
            </a:extLst>
          </p:cNvPr>
          <p:cNvSpPr/>
          <p:nvPr/>
        </p:nvSpPr>
        <p:spPr>
          <a:xfrm>
            <a:off x="4179216" y="5050466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3" name="Schemă logică: Conector 26">
            <a:extLst>
              <a:ext uri="{FF2B5EF4-FFF2-40B4-BE49-F238E27FC236}">
                <a16:creationId xmlns="" xmlns:a16="http://schemas.microsoft.com/office/drawing/2014/main" id="{2CD8013E-E79B-415A-90CC-B1EDE688ED10}"/>
              </a:ext>
            </a:extLst>
          </p:cNvPr>
          <p:cNvSpPr/>
          <p:nvPr/>
        </p:nvSpPr>
        <p:spPr>
          <a:xfrm>
            <a:off x="5885468" y="4370299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4" name="Schemă logică: Conector 26">
            <a:extLst>
              <a:ext uri="{FF2B5EF4-FFF2-40B4-BE49-F238E27FC236}">
                <a16:creationId xmlns="" xmlns:a16="http://schemas.microsoft.com/office/drawing/2014/main" id="{4495E045-BC32-4B3A-9364-15168F8BE0C0}"/>
              </a:ext>
            </a:extLst>
          </p:cNvPr>
          <p:cNvSpPr/>
          <p:nvPr/>
        </p:nvSpPr>
        <p:spPr>
          <a:xfrm>
            <a:off x="6096000" y="48768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5" name="Schemă logică: Conector 26">
            <a:extLst>
              <a:ext uri="{FF2B5EF4-FFF2-40B4-BE49-F238E27FC236}">
                <a16:creationId xmlns="" xmlns:a16="http://schemas.microsoft.com/office/drawing/2014/main" id="{C6C02975-EFCB-49F8-8BB3-A651A7D6FECE}"/>
              </a:ext>
            </a:extLst>
          </p:cNvPr>
          <p:cNvSpPr/>
          <p:nvPr/>
        </p:nvSpPr>
        <p:spPr>
          <a:xfrm>
            <a:off x="2438400" y="4419600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6" name="Schemă logică: Conector 26">
            <a:extLst>
              <a:ext uri="{FF2B5EF4-FFF2-40B4-BE49-F238E27FC236}">
                <a16:creationId xmlns="" xmlns:a16="http://schemas.microsoft.com/office/drawing/2014/main" id="{15AFAC74-9F24-4C82-8BD3-03AE14518867}"/>
              </a:ext>
            </a:extLst>
          </p:cNvPr>
          <p:cNvSpPr/>
          <p:nvPr/>
        </p:nvSpPr>
        <p:spPr>
          <a:xfrm>
            <a:off x="4220852" y="4385562"/>
            <a:ext cx="152400" cy="12192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17" name="Conector drept cu săgeată 16">
            <a:extLst>
              <a:ext uri="{FF2B5EF4-FFF2-40B4-BE49-F238E27FC236}">
                <a16:creationId xmlns="" xmlns:a16="http://schemas.microsoft.com/office/drawing/2014/main" id="{90CE1FD0-51A4-422A-A107-DD441CF9FE2C}"/>
              </a:ext>
            </a:extLst>
          </p:cNvPr>
          <p:cNvCxnSpPr/>
          <p:nvPr/>
        </p:nvCxnSpPr>
        <p:spPr>
          <a:xfrm flipH="1" flipV="1">
            <a:off x="1371600" y="4038600"/>
            <a:ext cx="533400" cy="346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drept cu săgeată 18">
            <a:extLst>
              <a:ext uri="{FF2B5EF4-FFF2-40B4-BE49-F238E27FC236}">
                <a16:creationId xmlns="" xmlns:a16="http://schemas.microsoft.com/office/drawing/2014/main" id="{B7C68623-D04A-4089-A60C-D89AF72FC745}"/>
              </a:ext>
            </a:extLst>
          </p:cNvPr>
          <p:cNvCxnSpPr/>
          <p:nvPr/>
        </p:nvCxnSpPr>
        <p:spPr>
          <a:xfrm flipV="1">
            <a:off x="2819400" y="3999579"/>
            <a:ext cx="0" cy="258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cu săgeată 20">
            <a:extLst>
              <a:ext uri="{FF2B5EF4-FFF2-40B4-BE49-F238E27FC236}">
                <a16:creationId xmlns="" xmlns:a16="http://schemas.microsoft.com/office/drawing/2014/main" id="{C4181C11-BB05-4532-9E71-67AA85A6F20F}"/>
              </a:ext>
            </a:extLst>
          </p:cNvPr>
          <p:cNvCxnSpPr/>
          <p:nvPr/>
        </p:nvCxnSpPr>
        <p:spPr>
          <a:xfrm flipV="1">
            <a:off x="4495800" y="3886200"/>
            <a:ext cx="0" cy="335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="" xmlns:a16="http://schemas.microsoft.com/office/drawing/2014/main" id="{0E9A275C-9EB0-40A1-B493-A9E60658210E}"/>
              </a:ext>
            </a:extLst>
          </p:cNvPr>
          <p:cNvCxnSpPr/>
          <p:nvPr/>
        </p:nvCxnSpPr>
        <p:spPr>
          <a:xfrm flipV="1">
            <a:off x="5638800" y="3886200"/>
            <a:ext cx="762000" cy="32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rept 24">
            <a:extLst>
              <a:ext uri="{FF2B5EF4-FFF2-40B4-BE49-F238E27FC236}">
                <a16:creationId xmlns="" xmlns:a16="http://schemas.microsoft.com/office/drawing/2014/main" id="{79434E9A-CC18-4328-A561-592DEC72B74C}"/>
              </a:ext>
            </a:extLst>
          </p:cNvPr>
          <p:cNvCxnSpPr/>
          <p:nvPr/>
        </p:nvCxnSpPr>
        <p:spPr>
          <a:xfrm flipV="1">
            <a:off x="609600" y="3352800"/>
            <a:ext cx="7315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rept 26">
            <a:extLst>
              <a:ext uri="{FF2B5EF4-FFF2-40B4-BE49-F238E27FC236}">
                <a16:creationId xmlns="" xmlns:a16="http://schemas.microsoft.com/office/drawing/2014/main" id="{E23FADB6-1277-451F-8131-8FD7D7FE54A3}"/>
              </a:ext>
            </a:extLst>
          </p:cNvPr>
          <p:cNvCxnSpPr>
            <a:cxnSpLocks/>
          </p:cNvCxnSpPr>
          <p:nvPr/>
        </p:nvCxnSpPr>
        <p:spPr>
          <a:xfrm>
            <a:off x="9906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rept 28">
            <a:extLst>
              <a:ext uri="{FF2B5EF4-FFF2-40B4-BE49-F238E27FC236}">
                <a16:creationId xmlns="" xmlns:a16="http://schemas.microsoft.com/office/drawing/2014/main" id="{FA0D26B1-BC63-46B1-BC80-942D39E80740}"/>
              </a:ext>
            </a:extLst>
          </p:cNvPr>
          <p:cNvCxnSpPr>
            <a:cxnSpLocks/>
          </p:cNvCxnSpPr>
          <p:nvPr/>
        </p:nvCxnSpPr>
        <p:spPr>
          <a:xfrm>
            <a:off x="2392051" y="1561179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drept 29">
            <a:extLst>
              <a:ext uri="{FF2B5EF4-FFF2-40B4-BE49-F238E27FC236}">
                <a16:creationId xmlns="" xmlns:a16="http://schemas.microsoft.com/office/drawing/2014/main" id="{86F242DF-6093-4B67-AD35-EEA670841A2A}"/>
              </a:ext>
            </a:extLst>
          </p:cNvPr>
          <p:cNvCxnSpPr>
            <a:cxnSpLocks/>
          </p:cNvCxnSpPr>
          <p:nvPr/>
        </p:nvCxnSpPr>
        <p:spPr>
          <a:xfrm>
            <a:off x="44958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30">
            <a:extLst>
              <a:ext uri="{FF2B5EF4-FFF2-40B4-BE49-F238E27FC236}">
                <a16:creationId xmlns="" xmlns:a16="http://schemas.microsoft.com/office/drawing/2014/main" id="{2995BFE0-0F8B-422D-828A-178CF933C1B1}"/>
              </a:ext>
            </a:extLst>
          </p:cNvPr>
          <p:cNvCxnSpPr>
            <a:cxnSpLocks/>
          </p:cNvCxnSpPr>
          <p:nvPr/>
        </p:nvCxnSpPr>
        <p:spPr>
          <a:xfrm>
            <a:off x="7010400" y="1676400"/>
            <a:ext cx="0" cy="1867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6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13</a:t>
            </a:fld>
            <a:endParaRPr lang="ro-RO"/>
          </a:p>
        </p:txBody>
      </p:sp>
      <p:sp>
        <p:nvSpPr>
          <p:cNvPr id="4" name="Google Shape;138;p22">
            <a:extLst>
              <a:ext uri="{FF2B5EF4-FFF2-40B4-BE49-F238E27FC236}">
                <a16:creationId xmlns="" xmlns:a16="http://schemas.microsoft.com/office/drawing/2014/main" id="{033AD4AE-8165-4356-9413-6986ADAE0553}"/>
              </a:ext>
            </a:extLst>
          </p:cNvPr>
          <p:cNvSpPr txBox="1">
            <a:spLocks/>
          </p:cNvSpPr>
          <p:nvPr/>
        </p:nvSpPr>
        <p:spPr>
          <a:xfrm>
            <a:off x="228600" y="685800"/>
            <a:ext cx="8229600" cy="495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600"/>
              </a:spcBef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Structura modulară ce se exprimă în simptomele sindromului maniacal standard, e desigur aceeași ce se manifestă în variate intensități ale acestuia, în formele sale clinice și în cadrul comorbidităților.</a:t>
            </a:r>
            <a:endParaRPr lang="en-US" sz="1600" b="1" kern="0" dirty="0">
              <a:latin typeface="Bell MT" panose="02020503060305020303" pitchFamily="18" charset="0"/>
            </a:endParaRPr>
          </a:p>
        </p:txBody>
      </p:sp>
      <p:sp>
        <p:nvSpPr>
          <p:cNvPr id="11" name="Formă liberă 19">
            <a:extLst>
              <a:ext uri="{FF2B5EF4-FFF2-40B4-BE49-F238E27FC236}">
                <a16:creationId xmlns="" xmlns:a16="http://schemas.microsoft.com/office/drawing/2014/main" id="{CD6F1545-7433-497C-AD68-82B091B811D5}"/>
              </a:ext>
            </a:extLst>
          </p:cNvPr>
          <p:cNvSpPr/>
          <p:nvPr/>
        </p:nvSpPr>
        <p:spPr>
          <a:xfrm>
            <a:off x="404568" y="2479110"/>
            <a:ext cx="1600200" cy="680132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" name="Dreptunghi 2">
            <a:extLst>
              <a:ext uri="{FF2B5EF4-FFF2-40B4-BE49-F238E27FC236}">
                <a16:creationId xmlns="" xmlns:a16="http://schemas.microsoft.com/office/drawing/2014/main" id="{867FA83D-55BC-4F78-9C0F-4F5D65371697}"/>
              </a:ext>
            </a:extLst>
          </p:cNvPr>
          <p:cNvSpPr/>
          <p:nvPr/>
        </p:nvSpPr>
        <p:spPr>
          <a:xfrm>
            <a:off x="258452" y="2069957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standard</a:t>
            </a:r>
          </a:p>
        </p:txBody>
      </p:sp>
      <p:sp>
        <p:nvSpPr>
          <p:cNvPr id="22" name="Dreptunghi 21">
            <a:extLst>
              <a:ext uri="{FF2B5EF4-FFF2-40B4-BE49-F238E27FC236}">
                <a16:creationId xmlns="" xmlns:a16="http://schemas.microsoft.com/office/drawing/2014/main" id="{EDF680DC-AA53-4C63-AA50-AD9B5389E371}"/>
              </a:ext>
            </a:extLst>
          </p:cNvPr>
          <p:cNvSpPr/>
          <p:nvPr/>
        </p:nvSpPr>
        <p:spPr>
          <a:xfrm>
            <a:off x="2438400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err="1">
                <a:solidFill>
                  <a:schemeClr val="tx1"/>
                </a:solidFill>
              </a:rPr>
              <a:t>Hipomanie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24" name="Dreptunghi 23">
            <a:extLst>
              <a:ext uri="{FF2B5EF4-FFF2-40B4-BE49-F238E27FC236}">
                <a16:creationId xmlns="" xmlns:a16="http://schemas.microsoft.com/office/drawing/2014/main" id="{B8CCA0DC-23D8-48F4-9A3F-BF1BEFF8783A}"/>
              </a:ext>
            </a:extLst>
          </p:cNvPr>
          <p:cNvSpPr/>
          <p:nvPr/>
        </p:nvSpPr>
        <p:spPr>
          <a:xfrm>
            <a:off x="4850875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Manie agitata</a:t>
            </a:r>
          </a:p>
        </p:txBody>
      </p:sp>
      <p:sp>
        <p:nvSpPr>
          <p:cNvPr id="25" name="Dreptunghi 24">
            <a:extLst>
              <a:ext uri="{FF2B5EF4-FFF2-40B4-BE49-F238E27FC236}">
                <a16:creationId xmlns="" xmlns:a16="http://schemas.microsoft.com/office/drawing/2014/main" id="{7FBA53BE-7B91-4B75-A838-0E8D7D363052}"/>
              </a:ext>
            </a:extLst>
          </p:cNvPr>
          <p:cNvSpPr/>
          <p:nvPr/>
        </p:nvSpPr>
        <p:spPr>
          <a:xfrm>
            <a:off x="6964052" y="2057400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Manie iritabila</a:t>
            </a:r>
          </a:p>
        </p:txBody>
      </p:sp>
      <p:sp>
        <p:nvSpPr>
          <p:cNvPr id="26" name="Formă liberă 19">
            <a:extLst>
              <a:ext uri="{FF2B5EF4-FFF2-40B4-BE49-F238E27FC236}">
                <a16:creationId xmlns="" xmlns:a16="http://schemas.microsoft.com/office/drawing/2014/main" id="{7E6A29C5-B18C-4587-ADFC-3B4A9D9B3687}"/>
              </a:ext>
            </a:extLst>
          </p:cNvPr>
          <p:cNvSpPr/>
          <p:nvPr/>
        </p:nvSpPr>
        <p:spPr>
          <a:xfrm>
            <a:off x="3276600" y="2736115"/>
            <a:ext cx="533400" cy="308228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7" name="Formă liberă 19">
            <a:extLst>
              <a:ext uri="{FF2B5EF4-FFF2-40B4-BE49-F238E27FC236}">
                <a16:creationId xmlns="" xmlns:a16="http://schemas.microsoft.com/office/drawing/2014/main" id="{2CB5D09C-969D-4D08-83BA-F362B43D1F20}"/>
              </a:ext>
            </a:extLst>
          </p:cNvPr>
          <p:cNvSpPr/>
          <p:nvPr/>
        </p:nvSpPr>
        <p:spPr>
          <a:xfrm>
            <a:off x="4915292" y="2527157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8" name="Dreptunghi 17">
            <a:extLst>
              <a:ext uri="{FF2B5EF4-FFF2-40B4-BE49-F238E27FC236}">
                <a16:creationId xmlns="" xmlns:a16="http://schemas.microsoft.com/office/drawing/2014/main" id="{2BF3D8E4-7FD7-4BAA-8A93-72FEC537A212}"/>
              </a:ext>
            </a:extLst>
          </p:cNvPr>
          <p:cNvSpPr/>
          <p:nvPr/>
        </p:nvSpPr>
        <p:spPr>
          <a:xfrm>
            <a:off x="5103828" y="2554670"/>
            <a:ext cx="534972" cy="291208"/>
          </a:xfrm>
          <a:prstGeom prst="rect">
            <a:avLst/>
          </a:prstGeom>
          <a:pattFill prst="dk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8" name="Formă liberă 19">
            <a:extLst>
              <a:ext uri="{FF2B5EF4-FFF2-40B4-BE49-F238E27FC236}">
                <a16:creationId xmlns="" xmlns:a16="http://schemas.microsoft.com/office/drawing/2014/main" id="{82FD40E5-886A-43C2-A6FA-0A34887A4F39}"/>
              </a:ext>
            </a:extLst>
          </p:cNvPr>
          <p:cNvSpPr/>
          <p:nvPr/>
        </p:nvSpPr>
        <p:spPr>
          <a:xfrm>
            <a:off x="7095240" y="2514600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gradFill flip="none" rotWithShape="1">
            <a:gsLst>
              <a:gs pos="0">
                <a:srgbClr val="FF00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9" name="Dreptunghi 28">
            <a:extLst>
              <a:ext uri="{FF2B5EF4-FFF2-40B4-BE49-F238E27FC236}">
                <a16:creationId xmlns="" xmlns:a16="http://schemas.microsoft.com/office/drawing/2014/main" id="{FECD0146-429A-492B-83A8-47D3F03C33C6}"/>
              </a:ext>
            </a:extLst>
          </p:cNvPr>
          <p:cNvSpPr/>
          <p:nvPr/>
        </p:nvSpPr>
        <p:spPr>
          <a:xfrm>
            <a:off x="7162014" y="2599012"/>
            <a:ext cx="1137502" cy="124545"/>
          </a:xfrm>
          <a:prstGeom prst="rect">
            <a:avLst/>
          </a:prstGeom>
          <a:pattFill prst="shingle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0" name="Conector drept 29">
            <a:extLst>
              <a:ext uri="{FF2B5EF4-FFF2-40B4-BE49-F238E27FC236}">
                <a16:creationId xmlns="" xmlns:a16="http://schemas.microsoft.com/office/drawing/2014/main" id="{1F9AFD03-B56C-4AAC-A5BB-9239B2C37AB2}"/>
              </a:ext>
            </a:extLst>
          </p:cNvPr>
          <p:cNvCxnSpPr/>
          <p:nvPr/>
        </p:nvCxnSpPr>
        <p:spPr>
          <a:xfrm>
            <a:off x="442274" y="3276600"/>
            <a:ext cx="78949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ormă liberă 19">
            <a:extLst>
              <a:ext uri="{FF2B5EF4-FFF2-40B4-BE49-F238E27FC236}">
                <a16:creationId xmlns="" xmlns:a16="http://schemas.microsoft.com/office/drawing/2014/main" id="{9D05DC15-4284-460A-8F56-75708D2AA8E8}"/>
              </a:ext>
            </a:extLst>
          </p:cNvPr>
          <p:cNvSpPr/>
          <p:nvPr/>
        </p:nvSpPr>
        <p:spPr>
          <a:xfrm>
            <a:off x="449344" y="4309836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2" name="Dreptunghi 31">
            <a:extLst>
              <a:ext uri="{FF2B5EF4-FFF2-40B4-BE49-F238E27FC236}">
                <a16:creationId xmlns="" xmlns:a16="http://schemas.microsoft.com/office/drawing/2014/main" id="{645465DA-910A-4F39-BDB3-9F4F3FC7EE17}"/>
              </a:ext>
            </a:extLst>
          </p:cNvPr>
          <p:cNvSpPr/>
          <p:nvPr/>
        </p:nvSpPr>
        <p:spPr>
          <a:xfrm>
            <a:off x="148472" y="3604645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</a:t>
            </a:r>
            <a:r>
              <a:rPr lang="ro-RO" dirty="0" err="1">
                <a:solidFill>
                  <a:schemeClr val="tx1"/>
                </a:solidFill>
                <a:latin typeface="Bell MT" panose="02020503060305020303" pitchFamily="18" charset="0"/>
              </a:rPr>
              <a:t>schizomaniacal</a:t>
            </a:r>
            <a:endParaRPr lang="ro-RO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3" name="Dreptunghi 32">
            <a:extLst>
              <a:ext uri="{FF2B5EF4-FFF2-40B4-BE49-F238E27FC236}">
                <a16:creationId xmlns="" xmlns:a16="http://schemas.microsoft.com/office/drawing/2014/main" id="{A5D2863D-ABD9-4B75-B591-07F6F0F1C85E}"/>
              </a:ext>
            </a:extLst>
          </p:cNvPr>
          <p:cNvSpPr/>
          <p:nvPr/>
        </p:nvSpPr>
        <p:spPr>
          <a:xfrm>
            <a:off x="457200" y="4467581"/>
            <a:ext cx="762000" cy="382739"/>
          </a:xfrm>
          <a:prstGeom prst="rect">
            <a:avLst/>
          </a:prstGeom>
          <a:pattFill prst="wdUpDiag">
            <a:fgClr>
              <a:schemeClr val="accent1"/>
            </a:fgClr>
            <a:bgClr>
              <a:srgbClr val="C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4" name="Dreptunghi 33">
            <a:extLst>
              <a:ext uri="{FF2B5EF4-FFF2-40B4-BE49-F238E27FC236}">
                <a16:creationId xmlns="" xmlns:a16="http://schemas.microsoft.com/office/drawing/2014/main" id="{7A2754D7-9BD4-48F6-903B-8058E8549AB8}"/>
              </a:ext>
            </a:extLst>
          </p:cNvPr>
          <p:cNvSpPr/>
          <p:nvPr/>
        </p:nvSpPr>
        <p:spPr>
          <a:xfrm>
            <a:off x="2582945" y="3604645"/>
            <a:ext cx="19513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Episod maniacal delirant</a:t>
            </a:r>
          </a:p>
        </p:txBody>
      </p:sp>
      <p:sp>
        <p:nvSpPr>
          <p:cNvPr id="35" name="Formă liberă 19">
            <a:extLst>
              <a:ext uri="{FF2B5EF4-FFF2-40B4-BE49-F238E27FC236}">
                <a16:creationId xmlns="" xmlns:a16="http://schemas.microsoft.com/office/drawing/2014/main" id="{FCE67DAA-8BC7-4E0E-9760-5018A5647BAA}"/>
              </a:ext>
            </a:extLst>
          </p:cNvPr>
          <p:cNvSpPr/>
          <p:nvPr/>
        </p:nvSpPr>
        <p:spPr>
          <a:xfrm>
            <a:off x="2785620" y="4235378"/>
            <a:ext cx="1256908" cy="540486"/>
          </a:xfrm>
          <a:custGeom>
            <a:avLst/>
            <a:gdLst>
              <a:gd name="connsiteX0" fmla="*/ 3241957 w 3298350"/>
              <a:gd name="connsiteY0" fmla="*/ 16796 h 1059411"/>
              <a:gd name="connsiteX1" fmla="*/ 2775426 w 3298350"/>
              <a:gd name="connsiteY1" fmla="*/ 362029 h 1059411"/>
              <a:gd name="connsiteX2" fmla="*/ 396120 w 3298350"/>
              <a:gd name="connsiteY2" fmla="*/ 380690 h 1059411"/>
              <a:gd name="connsiteX3" fmla="*/ 256161 w 3298350"/>
              <a:gd name="connsiteY3" fmla="*/ 949857 h 1059411"/>
              <a:gd name="connsiteX4" fmla="*/ 2952708 w 3298350"/>
              <a:gd name="connsiteY4" fmla="*/ 968519 h 1059411"/>
              <a:gd name="connsiteX5" fmla="*/ 3241957 w 3298350"/>
              <a:gd name="connsiteY5" fmla="*/ 16796 h 105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8350" h="1059411">
                <a:moveTo>
                  <a:pt x="3241957" y="16796"/>
                </a:moveTo>
                <a:cubicBezTo>
                  <a:pt x="3212410" y="-84286"/>
                  <a:pt x="3249732" y="301380"/>
                  <a:pt x="2775426" y="362029"/>
                </a:cubicBezTo>
                <a:cubicBezTo>
                  <a:pt x="2301120" y="422678"/>
                  <a:pt x="815997" y="282719"/>
                  <a:pt x="396120" y="380690"/>
                </a:cubicBezTo>
                <a:cubicBezTo>
                  <a:pt x="-23757" y="478661"/>
                  <a:pt x="-169937" y="851886"/>
                  <a:pt x="256161" y="949857"/>
                </a:cubicBezTo>
                <a:cubicBezTo>
                  <a:pt x="682259" y="1047828"/>
                  <a:pt x="2451965" y="1128695"/>
                  <a:pt x="2952708" y="968519"/>
                </a:cubicBezTo>
                <a:cubicBezTo>
                  <a:pt x="3453451" y="808343"/>
                  <a:pt x="3271504" y="117878"/>
                  <a:pt x="3241957" y="16796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6" name="Dreptunghi 35">
            <a:extLst>
              <a:ext uri="{FF2B5EF4-FFF2-40B4-BE49-F238E27FC236}">
                <a16:creationId xmlns="" xmlns:a16="http://schemas.microsoft.com/office/drawing/2014/main" id="{072E063D-1F76-458A-AB83-67D356D1AD1B}"/>
              </a:ext>
            </a:extLst>
          </p:cNvPr>
          <p:cNvSpPr/>
          <p:nvPr/>
        </p:nvSpPr>
        <p:spPr>
          <a:xfrm>
            <a:off x="2879888" y="4258448"/>
            <a:ext cx="396712" cy="591871"/>
          </a:xfrm>
          <a:prstGeom prst="rect">
            <a:avLst/>
          </a:prstGeom>
          <a:pattFill prst="pct25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7" name="Conector drept 36">
            <a:extLst>
              <a:ext uri="{FF2B5EF4-FFF2-40B4-BE49-F238E27FC236}">
                <a16:creationId xmlns="" xmlns:a16="http://schemas.microsoft.com/office/drawing/2014/main" id="{E5D2DAE8-D64C-4D69-85B1-E49784A6C356}"/>
              </a:ext>
            </a:extLst>
          </p:cNvPr>
          <p:cNvCxnSpPr/>
          <p:nvPr/>
        </p:nvCxnSpPr>
        <p:spPr>
          <a:xfrm>
            <a:off x="404568" y="5181600"/>
            <a:ext cx="78949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31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23F4C396-3084-4545-8F84-2BDC14E0CEA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14</a:t>
            </a:fld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="" xmlns:a16="http://schemas.microsoft.com/office/drawing/2014/main" id="{C572AEF7-6B42-409B-90D7-F58CBD59DF7B}"/>
              </a:ext>
            </a:extLst>
          </p:cNvPr>
          <p:cNvSpPr txBox="1"/>
          <p:nvPr/>
        </p:nvSpPr>
        <p:spPr>
          <a:xfrm>
            <a:off x="723900" y="1524000"/>
            <a:ext cx="7696200" cy="345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În spiritul doctrinei evoluționist culturale, 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poate considera deci, că </a:t>
            </a: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mania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fel ca și </a:t>
            </a:r>
            <a:r>
              <a:rPr lang="ro-RO" b="1" u="sng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depresia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alte </a:t>
            </a:r>
            <a:r>
              <a:rPr lang="ro-RO" b="1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tulbrări</a:t>
            </a:r>
            <a:r>
              <a:rPr lang="ro-RO" b="1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psihice -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derivă din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modelede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comportament normale</a:t>
            </a:r>
            <a:endParaRPr lang="ro-RO" u="sng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în urma unui deficit al psihismului care..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.permite o exprimare simplificată 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acestor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 psihice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adaptative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ce ajung să  se manifeste rigid și disfuncțional, preluând funcționarea întregului psihism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cazul maniei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 fi vorba despre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deficitul disfuncțional al grupajului manifestărilor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...prin polarizare cu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depresia, care ar exprima disfuncția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grupajuui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celor internalizate</a:t>
            </a:r>
            <a:endParaRPr lang="ro-RO" u="sng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A326E8F5-36D7-4726-8CD1-FECFBB624C6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15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4B6927B1-539A-4F5E-AE21-07136E2A84A8}"/>
              </a:ext>
            </a:extLst>
          </p:cNvPr>
          <p:cNvSpPr txBox="1"/>
          <p:nvPr/>
        </p:nvSpPr>
        <p:spPr>
          <a:xfrm>
            <a:off x="304800" y="990600"/>
            <a:ext cx="82296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dirty="0">
                <a:latin typeface="Bell MT" panose="02020503060305020303" pitchFamily="18" charset="0"/>
              </a:rPr>
              <a:t>Manifest</a:t>
            </a:r>
            <a:r>
              <a:rPr lang="ro-RO" sz="1800" b="1" dirty="0">
                <a:latin typeface="Bell MT" panose="02020503060305020303" pitchFamily="18" charset="0"/>
              </a:rPr>
              <a:t>ă</a:t>
            </a:r>
            <a:r>
              <a:rPr lang="en-US" sz="1800" b="1" dirty="0">
                <a:latin typeface="Bell MT" panose="02020503060305020303" pitchFamily="18" charset="0"/>
              </a:rPr>
              <a:t>rile </a:t>
            </a:r>
            <a:r>
              <a:rPr lang="en-US" sz="1800" b="1" dirty="0" err="1">
                <a:latin typeface="Bell MT" panose="02020503060305020303" pitchFamily="18" charset="0"/>
              </a:rPr>
              <a:t>externalizate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normale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ro-RO" sz="1800" b="1" dirty="0">
                <a:latin typeface="Bell MT" panose="02020503060305020303" pitchFamily="18" charset="0"/>
              </a:rPr>
              <a:t>ș</a:t>
            </a:r>
            <a:r>
              <a:rPr lang="en-US" sz="1800" b="1" dirty="0" err="1">
                <a:latin typeface="Bell MT" panose="02020503060305020303" pitchFamily="18" charset="0"/>
              </a:rPr>
              <a:t>i</a:t>
            </a:r>
            <a:r>
              <a:rPr lang="en-US" sz="1800" b="1" dirty="0">
                <a:latin typeface="Bell MT" panose="02020503060305020303" pitchFamily="18" charset="0"/>
              </a:rPr>
              <a:t> adaptative</a:t>
            </a:r>
            <a:r>
              <a:rPr lang="ro-RO" sz="1800" b="1" dirty="0">
                <a:latin typeface="Bell MT" panose="02020503060305020303" pitchFamily="18" charset="0"/>
              </a:rPr>
              <a:t> (din care mania derivă)</a:t>
            </a:r>
            <a:r>
              <a:rPr lang="en-US" sz="1800" b="1" dirty="0">
                <a:latin typeface="Bell MT" panose="02020503060305020303" pitchFamily="18" charset="0"/>
              </a:rPr>
              <a:t> au la </a:t>
            </a:r>
            <a:r>
              <a:rPr lang="en-US" sz="1800" b="1" dirty="0" err="1">
                <a:latin typeface="Bell MT" panose="02020503060305020303" pitchFamily="18" charset="0"/>
              </a:rPr>
              <a:t>baz</a:t>
            </a:r>
            <a:r>
              <a:rPr lang="ro-RO" sz="1800" b="1" dirty="0">
                <a:latin typeface="Bell MT" panose="02020503060305020303" pitchFamily="18" charset="0"/>
              </a:rPr>
              <a:t>ă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ro-RO" sz="1800" b="1" dirty="0">
                <a:latin typeface="Bell MT" panose="02020503060305020303" pitchFamily="18" charset="0"/>
              </a:rPr>
              <a:t>schema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unei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structuri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  <a:r>
              <a:rPr lang="en-US" sz="1800" b="1" dirty="0" err="1">
                <a:latin typeface="Bell MT" panose="02020503060305020303" pitchFamily="18" charset="0"/>
              </a:rPr>
              <a:t>func</a:t>
            </a:r>
            <a:r>
              <a:rPr lang="ro-RO" sz="1800" b="1" dirty="0">
                <a:latin typeface="Bell MT" panose="02020503060305020303" pitchFamily="18" charset="0"/>
              </a:rPr>
              <a:t>ț</a:t>
            </a:r>
            <a:r>
              <a:rPr lang="en-US" sz="1800" b="1" dirty="0" err="1">
                <a:latin typeface="Bell MT" panose="02020503060305020303" pitchFamily="18" charset="0"/>
              </a:rPr>
              <a:t>ionale</a:t>
            </a:r>
            <a:r>
              <a:rPr lang="en-US" sz="1800" b="1" dirty="0">
                <a:latin typeface="Bell MT" panose="02020503060305020303" pitchFamily="18" charset="0"/>
              </a:rPr>
              <a:t> modular</a:t>
            </a:r>
            <a:r>
              <a:rPr lang="ro-RO" sz="1800" b="1" dirty="0">
                <a:latin typeface="Bell MT" panose="02020503060305020303" pitchFamily="18" charset="0"/>
              </a:rPr>
              <a:t>e </a:t>
            </a:r>
            <a:r>
              <a:rPr lang="en-US" sz="1800" b="1" dirty="0" err="1">
                <a:latin typeface="Bell MT" panose="02020503060305020303" pitchFamily="18" charset="0"/>
              </a:rPr>
              <a:t>externalizate</a:t>
            </a:r>
            <a:endParaRPr lang="en-US" sz="1800" b="1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rut			</a:t>
            </a:r>
            <a:r>
              <a:rPr lang="en-US" sz="1800" dirty="0" err="1">
                <a:latin typeface="Bell MT" panose="02020503060305020303" pitchFamily="18" charset="0"/>
              </a:rPr>
              <a:t>investigare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			</a:t>
            </a:r>
            <a:r>
              <a:rPr lang="en-US" sz="1800" dirty="0" err="1">
                <a:latin typeface="Bell MT" panose="02020503060305020303" pitchFamily="18" charset="0"/>
              </a:rPr>
              <a:t>confruntare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beligeranta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teatru</a:t>
            </a:r>
            <a:r>
              <a:rPr lang="en-US" sz="1800" dirty="0">
                <a:latin typeface="Bell MT" panose="02020503060305020303" pitchFamily="18" charset="0"/>
              </a:rPr>
              <a:t> de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comedie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tori </a:t>
            </a:r>
            <a:r>
              <a:rPr lang="en-US" sz="1800" dirty="0" err="1">
                <a:latin typeface="Bell MT" panose="02020503060305020303" pitchFamily="18" charset="0"/>
              </a:rPr>
              <a:t>oficiale</a:t>
            </a:r>
            <a:r>
              <a:rPr lang="en-US" sz="1800" dirty="0">
                <a:latin typeface="Bell MT" panose="02020503060305020303" pitchFamily="18" charset="0"/>
              </a:rPr>
              <a:t>		</a:t>
            </a:r>
            <a:r>
              <a:rPr lang="en-US" sz="1800" dirty="0" err="1">
                <a:latin typeface="Bell MT" panose="02020503060305020303" pitchFamily="18" charset="0"/>
              </a:rPr>
              <a:t>activitate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realizatoare</a:t>
            </a:r>
            <a:r>
              <a:rPr lang="en-US" sz="1800" dirty="0">
                <a:latin typeface="Bell MT" panose="02020503060305020303" pitchFamily="18" charset="0"/>
              </a:rPr>
              <a:t> de v</a:t>
            </a:r>
            <a:r>
              <a:rPr lang="ro-RO" sz="1800" dirty="0">
                <a:latin typeface="Bell MT" panose="02020503060305020303" pitchFamily="18" charset="0"/>
              </a:rPr>
              <a:t>â</a:t>
            </a:r>
            <a:r>
              <a:rPr lang="en-US" sz="1800" dirty="0">
                <a:latin typeface="Bell MT" panose="02020503060305020303" pitchFamily="18" charset="0"/>
              </a:rPr>
              <a:t>rf (</a:t>
            </a:r>
            <a:r>
              <a:rPr lang="en-US" sz="1800" dirty="0" err="1">
                <a:latin typeface="Bell MT" panose="02020503060305020303" pitchFamily="18" charset="0"/>
              </a:rPr>
              <a:t>crea</a:t>
            </a:r>
            <a:r>
              <a:rPr lang="ro-RO" sz="1800" dirty="0">
                <a:latin typeface="Bell MT" panose="02020503060305020303" pitchFamily="18" charset="0"/>
              </a:rPr>
              <a:t>ț</a:t>
            </a:r>
            <a:r>
              <a:rPr lang="en-US" sz="1800" dirty="0" err="1">
                <a:latin typeface="Bell MT" panose="02020503060305020303" pitchFamily="18" charset="0"/>
              </a:rPr>
              <a:t>ie</a:t>
            </a:r>
            <a:r>
              <a:rPr lang="en-US" sz="1800" dirty="0">
                <a:latin typeface="Bell MT" panose="02020503060305020303" pitchFamily="18" charset="0"/>
              </a:rPr>
              <a:t>)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(</a:t>
            </a:r>
            <a:r>
              <a:rPr lang="en-US" sz="1800" dirty="0" err="1">
                <a:latin typeface="Bell MT" panose="02020503060305020303" pitchFamily="18" charset="0"/>
              </a:rPr>
              <a:t>carnaval</a:t>
            </a:r>
            <a:r>
              <a:rPr lang="en-US" sz="1800" dirty="0">
                <a:latin typeface="Bell MT" panose="02020503060305020303" pitchFamily="18" charset="0"/>
              </a:rPr>
              <a:t>)	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		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toarea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succesului</a:t>
            </a:r>
            <a:r>
              <a:rPr lang="en-US" sz="1800" dirty="0">
                <a:latin typeface="Bell MT" panose="02020503060305020303" pitchFamily="18" charset="0"/>
              </a:rPr>
              <a:t> (</a:t>
            </a:r>
            <a:r>
              <a:rPr lang="en-US" sz="1800" dirty="0" err="1">
                <a:latin typeface="Bell MT" panose="02020503060305020303" pitchFamily="18" charset="0"/>
              </a:rPr>
              <a:t>victorie</a:t>
            </a:r>
            <a:r>
              <a:rPr lang="ro-RO" sz="1800" dirty="0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)</a:t>
            </a:r>
            <a:endParaRPr lang="ro-RO" dirty="0">
              <a:latin typeface="Bell MT" panose="02020503060305020303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364F6374-768D-4166-87CE-48E2AB204157}"/>
              </a:ext>
            </a:extLst>
          </p:cNvPr>
          <p:cNvSpPr/>
          <p:nvPr/>
        </p:nvSpPr>
        <p:spPr>
          <a:xfrm>
            <a:off x="3001455" y="1752600"/>
            <a:ext cx="18288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6" name="Formă liberă 6">
            <a:extLst>
              <a:ext uri="{FF2B5EF4-FFF2-40B4-BE49-F238E27FC236}">
                <a16:creationId xmlns="" xmlns:a16="http://schemas.microsoft.com/office/drawing/2014/main" id="{B3FEF34F-E894-4A3A-A223-DEA22C14A416}"/>
              </a:ext>
            </a:extLst>
          </p:cNvPr>
          <p:cNvSpPr/>
          <p:nvPr/>
        </p:nvSpPr>
        <p:spPr>
          <a:xfrm>
            <a:off x="3457674" y="2286000"/>
            <a:ext cx="838200" cy="533401"/>
          </a:xfrm>
          <a:custGeom>
            <a:avLst/>
            <a:gdLst>
              <a:gd name="connsiteX0" fmla="*/ 3267970 w 3316096"/>
              <a:gd name="connsiteY0" fmla="*/ 14305 h 829641"/>
              <a:gd name="connsiteX1" fmla="*/ 2773447 w 3316096"/>
              <a:gd name="connsiteY1" fmla="*/ 266232 h 829641"/>
              <a:gd name="connsiteX2" fmla="*/ 338158 w 3316096"/>
              <a:gd name="connsiteY2" fmla="*/ 359538 h 829641"/>
              <a:gd name="connsiteX3" fmla="*/ 300835 w 3316096"/>
              <a:gd name="connsiteY3" fmla="*/ 770085 h 829641"/>
              <a:gd name="connsiteX4" fmla="*/ 2960060 w 3316096"/>
              <a:gd name="connsiteY4" fmla="*/ 742093 h 829641"/>
              <a:gd name="connsiteX5" fmla="*/ 3267970 w 3316096"/>
              <a:gd name="connsiteY5" fmla="*/ 14305 h 82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6096" h="829641">
                <a:moveTo>
                  <a:pt x="3267970" y="14305"/>
                </a:moveTo>
                <a:cubicBezTo>
                  <a:pt x="3236868" y="-65005"/>
                  <a:pt x="3261749" y="208693"/>
                  <a:pt x="2773447" y="266232"/>
                </a:cubicBezTo>
                <a:cubicBezTo>
                  <a:pt x="2285145" y="323771"/>
                  <a:pt x="750260" y="275562"/>
                  <a:pt x="338158" y="359538"/>
                </a:cubicBezTo>
                <a:cubicBezTo>
                  <a:pt x="-73944" y="443514"/>
                  <a:pt x="-136149" y="706326"/>
                  <a:pt x="300835" y="770085"/>
                </a:cubicBezTo>
                <a:cubicBezTo>
                  <a:pt x="737819" y="833844"/>
                  <a:pt x="2463983" y="874277"/>
                  <a:pt x="2960060" y="742093"/>
                </a:cubicBezTo>
                <a:cubicBezTo>
                  <a:pt x="3456137" y="609909"/>
                  <a:pt x="3299072" y="93615"/>
                  <a:pt x="3267970" y="14305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Schemă logică: Conector 26">
            <a:extLst>
              <a:ext uri="{FF2B5EF4-FFF2-40B4-BE49-F238E27FC236}">
                <a16:creationId xmlns="" xmlns:a16="http://schemas.microsoft.com/office/drawing/2014/main" id="{F12DA263-2798-4C54-B254-56FFA439E622}"/>
              </a:ext>
            </a:extLst>
          </p:cNvPr>
          <p:cNvSpPr/>
          <p:nvPr/>
        </p:nvSpPr>
        <p:spPr>
          <a:xfrm>
            <a:off x="3505200" y="24384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8" name="Schemă logică: Conector 26">
            <a:extLst>
              <a:ext uri="{FF2B5EF4-FFF2-40B4-BE49-F238E27FC236}">
                <a16:creationId xmlns="" xmlns:a16="http://schemas.microsoft.com/office/drawing/2014/main" id="{9A513DE3-FE9A-47BC-9A76-C3D4220B9E3E}"/>
              </a:ext>
            </a:extLst>
          </p:cNvPr>
          <p:cNvSpPr/>
          <p:nvPr/>
        </p:nvSpPr>
        <p:spPr>
          <a:xfrm>
            <a:off x="3505200" y="26670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9" name="Schemă logică: Conector 26">
            <a:extLst>
              <a:ext uri="{FF2B5EF4-FFF2-40B4-BE49-F238E27FC236}">
                <a16:creationId xmlns="" xmlns:a16="http://schemas.microsoft.com/office/drawing/2014/main" id="{A255A286-75AA-4153-BF34-2E379A08F8B5}"/>
              </a:ext>
            </a:extLst>
          </p:cNvPr>
          <p:cNvSpPr/>
          <p:nvPr/>
        </p:nvSpPr>
        <p:spPr>
          <a:xfrm>
            <a:off x="3903090" y="23622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0" name="Schemă logică: Conector 26">
            <a:extLst>
              <a:ext uri="{FF2B5EF4-FFF2-40B4-BE49-F238E27FC236}">
                <a16:creationId xmlns="" xmlns:a16="http://schemas.microsoft.com/office/drawing/2014/main" id="{0517CD52-6D23-4FB8-95D8-B6880CE7B8AE}"/>
              </a:ext>
            </a:extLst>
          </p:cNvPr>
          <p:cNvSpPr/>
          <p:nvPr/>
        </p:nvSpPr>
        <p:spPr>
          <a:xfrm>
            <a:off x="3903090" y="273939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1" name="Schemă logică: Conector 26">
            <a:extLst>
              <a:ext uri="{FF2B5EF4-FFF2-40B4-BE49-F238E27FC236}">
                <a16:creationId xmlns="" xmlns:a16="http://schemas.microsoft.com/office/drawing/2014/main" id="{5DCC27F5-4F85-4893-8B28-92E241355635}"/>
              </a:ext>
            </a:extLst>
          </p:cNvPr>
          <p:cNvSpPr/>
          <p:nvPr/>
        </p:nvSpPr>
        <p:spPr>
          <a:xfrm>
            <a:off x="4114800" y="22860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sp>
        <p:nvSpPr>
          <p:cNvPr id="12" name="Schemă logică: Conector 26">
            <a:extLst>
              <a:ext uri="{FF2B5EF4-FFF2-40B4-BE49-F238E27FC236}">
                <a16:creationId xmlns="" xmlns:a16="http://schemas.microsoft.com/office/drawing/2014/main" id="{691199A7-CE4A-4BA1-A9B5-06570FF6562F}"/>
              </a:ext>
            </a:extLst>
          </p:cNvPr>
          <p:cNvSpPr/>
          <p:nvPr/>
        </p:nvSpPr>
        <p:spPr>
          <a:xfrm>
            <a:off x="4284090" y="2590800"/>
            <a:ext cx="135510" cy="15621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14" name="Conector drept 13">
            <a:extLst>
              <a:ext uri="{FF2B5EF4-FFF2-40B4-BE49-F238E27FC236}">
                <a16:creationId xmlns="" xmlns:a16="http://schemas.microsoft.com/office/drawing/2014/main" id="{2886E516-FC6D-4183-B747-38B35955050D}"/>
              </a:ext>
            </a:extLst>
          </p:cNvPr>
          <p:cNvCxnSpPr>
            <a:cxnSpLocks/>
          </p:cNvCxnSpPr>
          <p:nvPr/>
        </p:nvCxnSpPr>
        <p:spPr>
          <a:xfrm>
            <a:off x="2658458" y="2138686"/>
            <a:ext cx="846742" cy="234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rept 21">
            <a:extLst>
              <a:ext uri="{FF2B5EF4-FFF2-40B4-BE49-F238E27FC236}">
                <a16:creationId xmlns="" xmlns:a16="http://schemas.microsoft.com/office/drawing/2014/main" id="{0E9217E4-490E-49F2-A969-D71C569F64F8}"/>
              </a:ext>
            </a:extLst>
          </p:cNvPr>
          <p:cNvCxnSpPr>
            <a:cxnSpLocks/>
          </p:cNvCxnSpPr>
          <p:nvPr/>
        </p:nvCxnSpPr>
        <p:spPr>
          <a:xfrm flipV="1">
            <a:off x="4085145" y="2076459"/>
            <a:ext cx="773784" cy="21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drept 23">
            <a:extLst>
              <a:ext uri="{FF2B5EF4-FFF2-40B4-BE49-F238E27FC236}">
                <a16:creationId xmlns="" xmlns:a16="http://schemas.microsoft.com/office/drawing/2014/main" id="{4AF23CD9-B68A-46AA-8FF6-2C3B29A0D423}"/>
              </a:ext>
            </a:extLst>
          </p:cNvPr>
          <p:cNvCxnSpPr>
            <a:cxnSpLocks/>
          </p:cNvCxnSpPr>
          <p:nvPr/>
        </p:nvCxnSpPr>
        <p:spPr>
          <a:xfrm flipH="1">
            <a:off x="2309622" y="2739390"/>
            <a:ext cx="976628" cy="500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drept 25">
            <a:extLst>
              <a:ext uri="{FF2B5EF4-FFF2-40B4-BE49-F238E27FC236}">
                <a16:creationId xmlns="" xmlns:a16="http://schemas.microsoft.com/office/drawing/2014/main" id="{F2D1BF43-3529-44CE-9B12-FA2B8E3CA297}"/>
              </a:ext>
            </a:extLst>
          </p:cNvPr>
          <p:cNvCxnSpPr>
            <a:cxnSpLocks/>
          </p:cNvCxnSpPr>
          <p:nvPr/>
        </p:nvCxnSpPr>
        <p:spPr>
          <a:xfrm flipH="1">
            <a:off x="2921319" y="2997364"/>
            <a:ext cx="651636" cy="776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drept 27">
            <a:extLst>
              <a:ext uri="{FF2B5EF4-FFF2-40B4-BE49-F238E27FC236}">
                <a16:creationId xmlns="" xmlns:a16="http://schemas.microsoft.com/office/drawing/2014/main" id="{1A604224-F435-495D-AC2A-5BC74296E8FC}"/>
              </a:ext>
            </a:extLst>
          </p:cNvPr>
          <p:cNvCxnSpPr>
            <a:cxnSpLocks/>
          </p:cNvCxnSpPr>
          <p:nvPr/>
        </p:nvCxnSpPr>
        <p:spPr>
          <a:xfrm>
            <a:off x="4457701" y="2747010"/>
            <a:ext cx="444532" cy="144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rept 30">
            <a:extLst>
              <a:ext uri="{FF2B5EF4-FFF2-40B4-BE49-F238E27FC236}">
                <a16:creationId xmlns="" xmlns:a16="http://schemas.microsoft.com/office/drawing/2014/main" id="{FF9302B8-F12A-420B-9333-44316A77E8D2}"/>
              </a:ext>
            </a:extLst>
          </p:cNvPr>
          <p:cNvCxnSpPr>
            <a:cxnSpLocks/>
          </p:cNvCxnSpPr>
          <p:nvPr/>
        </p:nvCxnSpPr>
        <p:spPr>
          <a:xfrm>
            <a:off x="4085145" y="3086582"/>
            <a:ext cx="231555" cy="929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22">
            <a:extLst>
              <a:ext uri="{FF2B5EF4-FFF2-40B4-BE49-F238E27FC236}">
                <a16:creationId xmlns="" xmlns:a16="http://schemas.microsoft.com/office/drawing/2014/main" id="{ED03834C-8755-48BD-94D6-94B712526B5B}"/>
              </a:ext>
            </a:extLst>
          </p:cNvPr>
          <p:cNvCxnSpPr/>
          <p:nvPr/>
        </p:nvCxnSpPr>
        <p:spPr>
          <a:xfrm flipH="1">
            <a:off x="3653091" y="3048001"/>
            <a:ext cx="103107" cy="1466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82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531645E3-8C85-4F67-8EB4-6AA8E6C07CB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30104" y="6324600"/>
            <a:ext cx="2103120" cy="342900"/>
          </a:xfrm>
        </p:spPr>
        <p:txBody>
          <a:bodyPr/>
          <a:lstStyle/>
          <a:p>
            <a:fld id="{B6F15528-21DE-4FAA-801E-634DDDAF4B2B}" type="slidenum">
              <a:rPr lang="ro-RO" smtClean="0"/>
              <a:pPr/>
              <a:t>16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D408A3F7-9355-4146-8560-B66A68C527F7}"/>
              </a:ext>
            </a:extLst>
          </p:cNvPr>
          <p:cNvSpPr txBox="1"/>
          <p:nvPr/>
        </p:nvSpPr>
        <p:spPr>
          <a:xfrm>
            <a:off x="685800" y="1069171"/>
            <a:ext cx="7924800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spcBef>
                <a:spcPts val="600"/>
              </a:spcBef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457200" lvl="1" indent="0" algn="ctr">
              <a:spcBef>
                <a:spcPts val="600"/>
              </a:spcBef>
              <a:buNone/>
            </a:pPr>
            <a:r>
              <a:rPr lang="ro-RO" dirty="0">
                <a:latin typeface="Bell MT" panose="02020503060305020303" pitchFamily="18" charset="0"/>
              </a:rPr>
              <a:t>O sistematizarea prin polarizarea internalizat/</a:t>
            </a:r>
            <a:r>
              <a:rPr lang="ro-RO" dirty="0" err="1">
                <a:latin typeface="Bell MT" panose="02020503060305020303" pitchFamily="18" charset="0"/>
              </a:rPr>
              <a:t>externalizat</a:t>
            </a:r>
            <a:r>
              <a:rPr lang="ro-RO" dirty="0">
                <a:latin typeface="Bell MT" panose="02020503060305020303" pitchFamily="18" charset="0"/>
              </a:rPr>
              <a:t> a fost propusă inițial de </a:t>
            </a:r>
            <a:r>
              <a:rPr lang="ro-RO" dirty="0" err="1">
                <a:latin typeface="Bell MT" panose="02020503060305020303" pitchFamily="18" charset="0"/>
              </a:rPr>
              <a:t>Achenbach</a:t>
            </a:r>
            <a:r>
              <a:rPr lang="ro-RO" dirty="0">
                <a:latin typeface="Bell MT" panose="02020503060305020303" pitchFamily="18" charset="0"/>
              </a:rPr>
              <a:t> dar </a:t>
            </a:r>
            <a:r>
              <a:rPr lang="en-US" dirty="0" err="1">
                <a:latin typeface="Bell MT" panose="02020503060305020303" pitchFamily="18" charset="0"/>
              </a:rPr>
              <a:t>centrat</a:t>
            </a:r>
            <a:r>
              <a:rPr lang="ro-RO" dirty="0">
                <a:latin typeface="Bell MT" panose="02020503060305020303" pitchFamily="18" charset="0"/>
              </a:rPr>
              <a:t>ă doar</a:t>
            </a:r>
            <a:r>
              <a:rPr lang="en-US" dirty="0">
                <a:latin typeface="Bell MT" panose="02020503060305020303" pitchFamily="18" charset="0"/>
              </a:rPr>
              <a:t> pe </a:t>
            </a:r>
            <a:r>
              <a:rPr lang="en-US" dirty="0" err="1">
                <a:latin typeface="Bell MT" panose="02020503060305020303" pitchFamily="18" charset="0"/>
              </a:rPr>
              <a:t>patologia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infanto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juvenil</a:t>
            </a:r>
            <a:r>
              <a:rPr lang="ro-RO" dirty="0">
                <a:latin typeface="Bell MT" panose="02020503060305020303" pitchFamily="18" charset="0"/>
              </a:rPr>
              <a:t>ă </a:t>
            </a:r>
            <a:r>
              <a:rPr lang="ro-RO" dirty="0" err="1">
                <a:latin typeface="Bell MT" panose="02020503060305020303" pitchFamily="18" charset="0"/>
              </a:rPr>
              <a:t>nepsihotică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en-US" dirty="0">
                <a:latin typeface="Bell MT" panose="02020503060305020303" pitchFamily="18" charset="0"/>
              </a:rPr>
              <a:t>  </a:t>
            </a:r>
            <a:endParaRPr lang="ro-RO" dirty="0">
              <a:latin typeface="Bell MT" panose="02020503060305020303" pitchFamily="18" charset="0"/>
            </a:endParaRPr>
          </a:p>
          <a:p>
            <a:pPr marL="457200" lvl="1" indent="0" algn="ctr">
              <a:spcBef>
                <a:spcPts val="60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      </a:t>
            </a: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TB. INTERNALIZATE			EXTERNALIZATE	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d</a:t>
            </a:r>
            <a:r>
              <a:rPr lang="en-US" dirty="0" err="1">
                <a:latin typeface="Bell MT" panose="02020503060305020303" pitchFamily="18" charset="0"/>
              </a:rPr>
              <a:t>ispozitii</a:t>
            </a:r>
            <a:r>
              <a:rPr lang="en-US" dirty="0">
                <a:latin typeface="Bell MT" panose="02020503060305020303" pitchFamily="18" charset="0"/>
              </a:rPr>
              <a:t> negative (</a:t>
            </a:r>
            <a:r>
              <a:rPr lang="en-US" dirty="0" err="1">
                <a:latin typeface="Bell MT" panose="02020503060305020303" pitchFamily="18" charset="0"/>
              </a:rPr>
              <a:t>anxios</a:t>
            </a:r>
            <a:r>
              <a:rPr lang="en-US" dirty="0">
                <a:latin typeface="Bell MT" panose="02020503060305020303" pitchFamily="18" charset="0"/>
              </a:rPr>
              <a:t>,  </a:t>
            </a:r>
            <a:r>
              <a:rPr lang="ro-RO" dirty="0">
                <a:latin typeface="Bell MT" panose="02020503060305020303" pitchFamily="18" charset="0"/>
              </a:rPr>
              <a:t>	         d</a:t>
            </a:r>
            <a:r>
              <a:rPr lang="en-US" dirty="0" err="1">
                <a:latin typeface="Bell MT" panose="02020503060305020303" pitchFamily="18" charset="0"/>
              </a:rPr>
              <a:t>ispozitie</a:t>
            </a:r>
            <a:r>
              <a:rPr lang="en-US" dirty="0">
                <a:latin typeface="Bell MT" panose="02020503060305020303" pitchFamily="18" charset="0"/>
              </a:rPr>
              <a:t> de </a:t>
            </a:r>
            <a:r>
              <a:rPr lang="en-US" dirty="0" err="1">
                <a:latin typeface="Bell MT" panose="02020503060305020303" pitchFamily="18" charset="0"/>
              </a:rPr>
              <a:t>elatie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agresiv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, </a:t>
            </a:r>
            <a:endParaRPr lang="ro-RO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depresive) </a:t>
            </a:r>
            <a:r>
              <a:rPr lang="ro-RO" dirty="0" err="1">
                <a:latin typeface="Bell MT" panose="02020503060305020303" pitchFamily="18" charset="0"/>
              </a:rPr>
              <a:t>idecizie</a:t>
            </a:r>
            <a:r>
              <a:rPr lang="ro-RO" dirty="0">
                <a:latin typeface="Bell MT" panose="02020503060305020303" pitchFamily="18" charset="0"/>
              </a:rPr>
              <a:t>, autocontrol	         </a:t>
            </a:r>
            <a:r>
              <a:rPr lang="en-US" dirty="0" err="1">
                <a:latin typeface="Bell MT" panose="02020503060305020303" pitchFamily="18" charset="0"/>
              </a:rPr>
              <a:t>lipsa</a:t>
            </a:r>
            <a:r>
              <a:rPr lang="en-US" dirty="0">
                <a:latin typeface="Bell MT" panose="02020503060305020303" pitchFamily="18" charset="0"/>
              </a:rPr>
              <a:t> de control</a:t>
            </a:r>
            <a:r>
              <a:rPr lang="ro-RO" dirty="0">
                <a:latin typeface="Bell MT" panose="02020503060305020303" pitchFamily="18" charset="0"/>
              </a:rPr>
              <a:t>( „</a:t>
            </a:r>
            <a:r>
              <a:rPr lang="ro-RO" dirty="0" err="1">
                <a:latin typeface="Bell MT" panose="02020503060305020303" pitchFamily="18" charset="0"/>
              </a:rPr>
              <a:t>acting</a:t>
            </a:r>
            <a:r>
              <a:rPr lang="ro-RO" dirty="0">
                <a:latin typeface="Bell MT" panose="02020503060305020303" pitchFamily="18" charset="0"/>
              </a:rPr>
              <a:t> out„)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excesiv</a:t>
            </a:r>
            <a:r>
              <a:rPr lang="ro-RO" dirty="0">
                <a:latin typeface="Bell MT" panose="02020503060305020303" pitchFamily="18" charset="0"/>
              </a:rPr>
              <a:t>, trăiri obsesiv </a:t>
            </a:r>
            <a:r>
              <a:rPr lang="ro-RO" dirty="0" err="1">
                <a:latin typeface="Bell MT" panose="02020503060305020303" pitchFamily="18" charset="0"/>
              </a:rPr>
              <a:t>compulsive</a:t>
            </a:r>
            <a:r>
              <a:rPr lang="ro-RO" dirty="0">
                <a:latin typeface="Bell MT" panose="02020503060305020303" pitchFamily="18" charset="0"/>
              </a:rPr>
              <a:t>	          i</a:t>
            </a:r>
            <a:r>
              <a:rPr lang="en-US" dirty="0" err="1">
                <a:latin typeface="Bell MT" panose="02020503060305020303" pitchFamily="18" charset="0"/>
              </a:rPr>
              <a:t>mpulsivitate</a:t>
            </a:r>
            <a:r>
              <a:rPr lang="ro-RO" dirty="0">
                <a:latin typeface="Bell MT" panose="02020503060305020303" pitchFamily="18" charset="0"/>
              </a:rPr>
              <a:t>, </a:t>
            </a:r>
            <a:r>
              <a:rPr lang="ro-RO" dirty="0" err="1">
                <a:latin typeface="Bell MT" panose="02020503060305020303" pitchFamily="18" charset="0"/>
              </a:rPr>
              <a:t>tb</a:t>
            </a:r>
            <a:r>
              <a:rPr lang="ro-RO" dirty="0">
                <a:latin typeface="Bell MT" panose="02020503060305020303" pitchFamily="18" charset="0"/>
              </a:rPr>
              <a:t>. de conduită</a:t>
            </a:r>
            <a:r>
              <a:rPr lang="en-US" dirty="0">
                <a:latin typeface="Bell MT" panose="02020503060305020303" pitchFamily="18" charset="0"/>
              </a:rPr>
              <a:t>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   </a:t>
            </a:r>
            <a:endParaRPr lang="en-US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S</a:t>
            </a:r>
            <a:r>
              <a:rPr lang="en-US" u="sng" dirty="0" err="1">
                <a:latin typeface="Bell MT" panose="02020503060305020303" pitchFamily="18" charset="0"/>
              </a:rPr>
              <a:t>indroamele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maniacale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u="sng" dirty="0" err="1">
                <a:latin typeface="Bell MT" panose="02020503060305020303" pitchFamily="18" charset="0"/>
              </a:rPr>
              <a:t>si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depresive</a:t>
            </a:r>
            <a:r>
              <a:rPr lang="en-US" u="sng" dirty="0">
                <a:latin typeface="Bell MT" panose="02020503060305020303" pitchFamily="18" charset="0"/>
              </a:rPr>
              <a:t> dep</a:t>
            </a:r>
            <a:r>
              <a:rPr lang="ro-RO" u="sng" dirty="0" err="1">
                <a:latin typeface="Bell MT" panose="02020503060305020303" pitchFamily="18" charset="0"/>
              </a:rPr>
              <a:t>ăș</a:t>
            </a:r>
            <a:r>
              <a:rPr lang="en-US" u="sng" dirty="0">
                <a:latin typeface="Bell MT" panose="02020503060305020303" pitchFamily="18" charset="0"/>
              </a:rPr>
              <a:t>esc</a:t>
            </a:r>
            <a:r>
              <a:rPr lang="ro-RO" u="sng" dirty="0">
                <a:latin typeface="Bell MT" panose="02020503060305020303" pitchFamily="18" charset="0"/>
              </a:rPr>
              <a:t> însă,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î</a:t>
            </a:r>
            <a:r>
              <a:rPr lang="en-US" u="sng" dirty="0">
                <a:latin typeface="Bell MT" panose="02020503060305020303" pitchFamily="18" charset="0"/>
              </a:rPr>
              <a:t>n </a:t>
            </a:r>
            <a:r>
              <a:rPr lang="ro-RO" u="sng" dirty="0">
                <a:latin typeface="Bell MT" panose="02020503060305020303" pitchFamily="18" charset="0"/>
              </a:rPr>
              <a:t>profilul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deficitului lor psihic, cazuistica abordată de </a:t>
            </a:r>
            <a:r>
              <a:rPr lang="ro-RO" u="sng" dirty="0" err="1">
                <a:latin typeface="Bell MT" panose="02020503060305020303" pitchFamily="18" charset="0"/>
              </a:rPr>
              <a:t>Achenbach</a:t>
            </a:r>
            <a:r>
              <a:rPr lang="en-US" dirty="0">
                <a:latin typeface="Bell MT" panose="02020503060305020303" pitchFamily="18" charset="0"/>
              </a:rPr>
              <a:t>….</a:t>
            </a:r>
            <a:r>
              <a:rPr lang="en-US" dirty="0" err="1">
                <a:latin typeface="Bell MT" panose="02020503060305020303" pitchFamily="18" charset="0"/>
              </a:rPr>
              <a:t>ele</a:t>
            </a:r>
            <a:r>
              <a:rPr lang="en-US" dirty="0">
                <a:latin typeface="Bell MT" panose="02020503060305020303" pitchFamily="18" charset="0"/>
              </a:rPr>
              <a:t> in</a:t>
            </a:r>
            <a:r>
              <a:rPr lang="ro-RO" dirty="0">
                <a:latin typeface="Bell MT" panose="02020503060305020303" pitchFamily="18" charset="0"/>
              </a:rPr>
              <a:t>tro</a:t>
            </a:r>
            <a:r>
              <a:rPr lang="en-US" dirty="0" err="1">
                <a:latin typeface="Bell MT" panose="02020503060305020303" pitchFamily="18" charset="0"/>
              </a:rPr>
              <a:t>duc</a:t>
            </a:r>
            <a:r>
              <a:rPr lang="ro-RO" dirty="0" err="1">
                <a:latin typeface="Bell MT" panose="02020503060305020303" pitchFamily="18" charset="0"/>
              </a:rPr>
              <a:t>ând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(î</a:t>
            </a:r>
            <a:r>
              <a:rPr lang="en-US" dirty="0">
                <a:latin typeface="Bell MT" panose="02020503060305020303" pitchFamily="18" charset="0"/>
              </a:rPr>
              <a:t>n </a:t>
            </a:r>
            <a:r>
              <a:rPr lang="en-US" dirty="0" err="1">
                <a:latin typeface="Bell MT" panose="02020503060305020303" pitchFamily="18" charset="0"/>
              </a:rPr>
              <a:t>formele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mai</a:t>
            </a:r>
            <a:r>
              <a:rPr lang="en-US" dirty="0">
                <a:latin typeface="Bell MT" panose="02020503060305020303" pitchFamily="18" charset="0"/>
              </a:rPr>
              <a:t> accentuate</a:t>
            </a:r>
            <a:r>
              <a:rPr lang="ro-RO" dirty="0">
                <a:latin typeface="Bell MT" panose="02020503060305020303" pitchFamily="18" charset="0"/>
              </a:rPr>
              <a:t>)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b="1" u="sng" dirty="0">
                <a:latin typeface="Bell MT" panose="02020503060305020303" pitchFamily="18" charset="0"/>
              </a:rPr>
              <a:t>un </a:t>
            </a:r>
            <a:r>
              <a:rPr lang="ro-RO" b="1" u="sng" dirty="0">
                <a:latin typeface="Bell MT" panose="02020503060305020303" pitchFamily="18" charset="0"/>
              </a:rPr>
              <a:t>minus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“</a:t>
            </a:r>
            <a:r>
              <a:rPr lang="en-US" b="1" u="sng" dirty="0" err="1">
                <a:latin typeface="Bell MT" panose="02020503060305020303" pitchFamily="18" charset="0"/>
              </a:rPr>
              <a:t>testarea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realit</a:t>
            </a:r>
            <a:r>
              <a:rPr lang="ro-RO" b="1" u="sng" dirty="0" err="1">
                <a:latin typeface="Bell MT" panose="02020503060305020303" pitchFamily="18" charset="0"/>
              </a:rPr>
              <a:t>ăț</a:t>
            </a:r>
            <a:r>
              <a:rPr lang="en-US" b="1" u="sng" dirty="0">
                <a:latin typeface="Bell MT" panose="02020503060305020303" pitchFamily="18" charset="0"/>
              </a:rPr>
              <a:t>ii”, </a:t>
            </a:r>
            <a:r>
              <a:rPr lang="en-US" u="sng" dirty="0" err="1">
                <a:latin typeface="Bell MT" panose="02020503060305020303" pitchFamily="18" charset="0"/>
              </a:rPr>
              <a:t>prin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bradipsihie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(</a:t>
            </a:r>
            <a:r>
              <a:rPr lang="en-US" b="1" u="sng" dirty="0" err="1">
                <a:latin typeface="Bell MT" panose="02020503060305020303" pitchFamily="18" charset="0"/>
              </a:rPr>
              <a:t>tahipsihie</a:t>
            </a:r>
            <a:r>
              <a:rPr lang="ro-RO" u="sng" dirty="0">
                <a:latin typeface="Bell MT" panose="02020503060305020303" pitchFamily="18" charset="0"/>
              </a:rPr>
              <a:t>)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ș</a:t>
            </a:r>
            <a:r>
              <a:rPr lang="en-US" u="sng" dirty="0" err="1">
                <a:latin typeface="Bell MT" panose="02020503060305020303" pitchFamily="18" charset="0"/>
              </a:rPr>
              <a:t>i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proiec</a:t>
            </a:r>
            <a:r>
              <a:rPr lang="ro-RO" b="1" u="sng" dirty="0">
                <a:latin typeface="Bell MT" panose="02020503060305020303" pitchFamily="18" charset="0"/>
              </a:rPr>
              <a:t>ț</a:t>
            </a:r>
            <a:r>
              <a:rPr lang="en-US" b="1" u="sng" dirty="0" err="1">
                <a:latin typeface="Bell MT" panose="02020503060305020303" pitchFamily="18" charset="0"/>
              </a:rPr>
              <a:t>ia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excesivă </a:t>
            </a:r>
            <a:r>
              <a:rPr lang="ro-RO" u="sng" dirty="0">
                <a:latin typeface="Bell MT" panose="02020503060305020303" pitchFamily="18" charset="0"/>
              </a:rPr>
              <a:t>– în cadrul </a:t>
            </a:r>
            <a:r>
              <a:rPr lang="ro-RO" u="sng" dirty="0" err="1">
                <a:latin typeface="Bell MT" panose="02020503060305020303" pitchFamily="18" charset="0"/>
              </a:rPr>
              <a:t>raortărilor</a:t>
            </a:r>
            <a:r>
              <a:rPr lang="ro-RO" u="sng" dirty="0">
                <a:latin typeface="Bell MT" panose="02020503060305020303" pitchFamily="18" charset="0"/>
              </a:rPr>
              <a:t> </a:t>
            </a:r>
            <a:r>
              <a:rPr lang="ro-RO" u="sng" dirty="0" err="1">
                <a:latin typeface="Bell MT" panose="02020503060305020303" pitchFamily="18" charset="0"/>
              </a:rPr>
              <a:t>situațioale</a:t>
            </a:r>
            <a:r>
              <a:rPr lang="ro-RO" u="sng" dirty="0">
                <a:latin typeface="Bell MT" panose="02020503060305020303" pitchFamily="18" charset="0"/>
              </a:rPr>
              <a:t> - </a:t>
            </a:r>
            <a:r>
              <a:rPr lang="ro-RO" b="1" u="sng" dirty="0">
                <a:latin typeface="Bell MT" panose="02020503060305020303" pitchFamily="18" charset="0"/>
              </a:rPr>
              <a:t>fie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</a:t>
            </a:r>
            <a:r>
              <a:rPr lang="en-US" b="1" u="sng" dirty="0" err="1">
                <a:latin typeface="Bell MT" panose="02020503060305020303" pitchFamily="18" charset="0"/>
              </a:rPr>
              <a:t>trecut</a:t>
            </a:r>
            <a:r>
              <a:rPr lang="en-US" b="1" u="sng" dirty="0">
                <a:latin typeface="Bell MT" panose="02020503060305020303" pitchFamily="18" charset="0"/>
              </a:rPr>
              <a:t> (</a:t>
            </a:r>
            <a:r>
              <a:rPr lang="en-US" b="1" u="sng" dirty="0" err="1">
                <a:latin typeface="Bell MT" panose="02020503060305020303" pitchFamily="18" charset="0"/>
              </a:rPr>
              <a:t>depresie</a:t>
            </a:r>
            <a:r>
              <a:rPr lang="en-US" b="1" u="sng" dirty="0">
                <a:latin typeface="Bell MT" panose="02020503060305020303" pitchFamily="18" charset="0"/>
              </a:rPr>
              <a:t>) </a:t>
            </a:r>
            <a:r>
              <a:rPr lang="ro-RO" b="1" u="sng" dirty="0">
                <a:latin typeface="Bell MT" panose="02020503060305020303" pitchFamily="18" charset="0"/>
              </a:rPr>
              <a:t>fie în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viitor</a:t>
            </a:r>
            <a:r>
              <a:rPr lang="en-US" b="1" u="sng" dirty="0">
                <a:latin typeface="Bell MT" panose="02020503060305020303" pitchFamily="18" charset="0"/>
              </a:rPr>
              <a:t> (</a:t>
            </a:r>
            <a:r>
              <a:rPr lang="en-US" b="1" u="sng" dirty="0" err="1">
                <a:latin typeface="Bell MT" panose="02020503060305020303" pitchFamily="18" charset="0"/>
              </a:rPr>
              <a:t>manie</a:t>
            </a:r>
            <a:r>
              <a:rPr lang="en-US" b="1" u="sng" dirty="0">
                <a:latin typeface="Bell MT" panose="02020503060305020303" pitchFamily="18" charset="0"/>
              </a:rPr>
              <a:t>)</a:t>
            </a:r>
            <a:r>
              <a:rPr lang="ro-RO" b="1" u="sng" dirty="0">
                <a:latin typeface="Bell MT" panose="02020503060305020303" pitchFamily="18" charset="0"/>
              </a:rPr>
              <a:t>... </a:t>
            </a:r>
            <a:endParaRPr lang="en-US" b="1" u="sng" dirty="0">
              <a:latin typeface="Bell MT" panose="020205030603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en-US" dirty="0">
                <a:latin typeface="Bell MT" panose="02020503060305020303" pitchFamily="18" charset="0"/>
              </a:rPr>
              <a:t>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ell MT" panose="02020503060305020303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6411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8DF066E0-8BF0-4F28-AD71-6D67BFC5B80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17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462306FC-8991-4E39-82A2-905E1022FAB7}"/>
              </a:ext>
            </a:extLst>
          </p:cNvPr>
          <p:cNvSpPr txBox="1"/>
          <p:nvPr/>
        </p:nvSpPr>
        <p:spPr>
          <a:xfrm>
            <a:off x="838200" y="1098265"/>
            <a:ext cx="7696200" cy="436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psihopatologia maniei și (depresiei) se manifestă o tendință spre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„de-</a:t>
            </a:r>
            <a:r>
              <a:rPr lang="ro-RO" b="1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situaționalizare</a:t>
            </a:r>
            <a:r>
              <a:rPr lang="ro-RO" b="1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 temporală  cu proiecție în viitor sau trecut.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Proiecția într-un viitor </a:t>
            </a:r>
            <a:r>
              <a:rPr lang="ro-RO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atoateposibil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MANIE	     ...( </a:t>
            </a:r>
            <a:r>
              <a:rPr lang="ro-RO" u="sng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tahipsihie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prezență punctiformă la situație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dezinteres față de trecut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STRUCTURA  PREZENTULUI  SITUAȚIONAL  TRĂIT  E  PERTURBATĂ</a:t>
            </a:r>
            <a:endParaRPr lang="ro-RO" sz="16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lipsă de speranță în viitor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DEPRESIE               ...........(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bradipsihie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).ieșire (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anhedonică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din prezent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Centrare pe trecut cu </a:t>
            </a:r>
            <a:r>
              <a:rPr lang="ro-RO" b="1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autodepreciere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/>
          </a:p>
        </p:txBody>
      </p:sp>
      <p:cxnSp>
        <p:nvCxnSpPr>
          <p:cNvPr id="6" name="Conector drept 5">
            <a:extLst>
              <a:ext uri="{FF2B5EF4-FFF2-40B4-BE49-F238E27FC236}">
                <a16:creationId xmlns="" xmlns:a16="http://schemas.microsoft.com/office/drawing/2014/main" id="{80F0A24A-30CD-40EA-924E-F442799437E9}"/>
              </a:ext>
            </a:extLst>
          </p:cNvPr>
          <p:cNvCxnSpPr/>
          <p:nvPr/>
        </p:nvCxnSpPr>
        <p:spPr>
          <a:xfrm>
            <a:off x="2286000" y="2971800"/>
            <a:ext cx="112709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rept 7">
            <a:extLst>
              <a:ext uri="{FF2B5EF4-FFF2-40B4-BE49-F238E27FC236}">
                <a16:creationId xmlns="" xmlns:a16="http://schemas.microsoft.com/office/drawing/2014/main" id="{06874702-439A-41C4-854C-557C1FACD8F1}"/>
              </a:ext>
            </a:extLst>
          </p:cNvPr>
          <p:cNvCxnSpPr>
            <a:cxnSpLocks/>
          </p:cNvCxnSpPr>
          <p:nvPr/>
        </p:nvCxnSpPr>
        <p:spPr>
          <a:xfrm>
            <a:off x="2590800" y="29718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rept 9">
            <a:extLst>
              <a:ext uri="{FF2B5EF4-FFF2-40B4-BE49-F238E27FC236}">
                <a16:creationId xmlns="" xmlns:a16="http://schemas.microsoft.com/office/drawing/2014/main" id="{13D3721C-18BD-4488-9738-66A821BF48F0}"/>
              </a:ext>
            </a:extLst>
          </p:cNvPr>
          <p:cNvCxnSpPr>
            <a:cxnSpLocks/>
          </p:cNvCxnSpPr>
          <p:nvPr/>
        </p:nvCxnSpPr>
        <p:spPr>
          <a:xfrm>
            <a:off x="2743200" y="30480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="" xmlns:a16="http://schemas.microsoft.com/office/drawing/2014/main" id="{AD5931CC-30B7-4B6C-8253-DED20E119E81}"/>
              </a:ext>
            </a:extLst>
          </p:cNvPr>
          <p:cNvCxnSpPr>
            <a:cxnSpLocks/>
          </p:cNvCxnSpPr>
          <p:nvPr/>
        </p:nvCxnSpPr>
        <p:spPr>
          <a:xfrm>
            <a:off x="3048000" y="31242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drept 11">
            <a:extLst>
              <a:ext uri="{FF2B5EF4-FFF2-40B4-BE49-F238E27FC236}">
                <a16:creationId xmlns="" xmlns:a16="http://schemas.microsoft.com/office/drawing/2014/main" id="{D0A08B5C-D903-4CAD-BF00-F05E16974270}"/>
              </a:ext>
            </a:extLst>
          </p:cNvPr>
          <p:cNvCxnSpPr>
            <a:cxnSpLocks/>
          </p:cNvCxnSpPr>
          <p:nvPr/>
        </p:nvCxnSpPr>
        <p:spPr>
          <a:xfrm>
            <a:off x="2895600" y="30480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Dreptunghi: colțuri rotunjite 13">
            <a:extLst>
              <a:ext uri="{FF2B5EF4-FFF2-40B4-BE49-F238E27FC236}">
                <a16:creationId xmlns="" xmlns:a16="http://schemas.microsoft.com/office/drawing/2014/main" id="{8B60B4E5-9262-4C0F-8356-77E4B0A72EEB}"/>
              </a:ext>
            </a:extLst>
          </p:cNvPr>
          <p:cNvSpPr/>
          <p:nvPr/>
        </p:nvSpPr>
        <p:spPr>
          <a:xfrm>
            <a:off x="1068894" y="4191000"/>
            <a:ext cx="1293306" cy="45720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17" name="Conector drept 16">
            <a:extLst>
              <a:ext uri="{FF2B5EF4-FFF2-40B4-BE49-F238E27FC236}">
                <a16:creationId xmlns="" xmlns:a16="http://schemas.microsoft.com/office/drawing/2014/main" id="{C3E90BA0-EE07-4014-ACA1-F5A3A910B06E}"/>
              </a:ext>
            </a:extLst>
          </p:cNvPr>
          <p:cNvCxnSpPr>
            <a:cxnSpLocks/>
          </p:cNvCxnSpPr>
          <p:nvPr/>
        </p:nvCxnSpPr>
        <p:spPr>
          <a:xfrm flipV="1">
            <a:off x="2399714" y="4041400"/>
            <a:ext cx="1140545" cy="45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drept 19">
            <a:extLst>
              <a:ext uri="{FF2B5EF4-FFF2-40B4-BE49-F238E27FC236}">
                <a16:creationId xmlns="" xmlns:a16="http://schemas.microsoft.com/office/drawing/2014/main" id="{00C04F0A-DB7F-47CA-83B3-C9D612B7148D}"/>
              </a:ext>
            </a:extLst>
          </p:cNvPr>
          <p:cNvCxnSpPr/>
          <p:nvPr/>
        </p:nvCxnSpPr>
        <p:spPr>
          <a:xfrm>
            <a:off x="2590800" y="4302500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20">
            <a:extLst>
              <a:ext uri="{FF2B5EF4-FFF2-40B4-BE49-F238E27FC236}">
                <a16:creationId xmlns="" xmlns:a16="http://schemas.microsoft.com/office/drawing/2014/main" id="{CDA6EDB6-6D93-430D-973B-E0C2A82D83C8}"/>
              </a:ext>
            </a:extLst>
          </p:cNvPr>
          <p:cNvCxnSpPr/>
          <p:nvPr/>
        </p:nvCxnSpPr>
        <p:spPr>
          <a:xfrm>
            <a:off x="2806108" y="4216238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rept 21">
            <a:extLst>
              <a:ext uri="{FF2B5EF4-FFF2-40B4-BE49-F238E27FC236}">
                <a16:creationId xmlns="" xmlns:a16="http://schemas.microsoft.com/office/drawing/2014/main" id="{556CF823-8D82-4D7C-B7EA-C008C3D8C1C1}"/>
              </a:ext>
            </a:extLst>
          </p:cNvPr>
          <p:cNvCxnSpPr/>
          <p:nvPr/>
        </p:nvCxnSpPr>
        <p:spPr>
          <a:xfrm>
            <a:off x="2982555" y="4155699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22">
            <a:extLst>
              <a:ext uri="{FF2B5EF4-FFF2-40B4-BE49-F238E27FC236}">
                <a16:creationId xmlns="" xmlns:a16="http://schemas.microsoft.com/office/drawing/2014/main" id="{478E6658-B115-4669-9A5D-0279737BAE92}"/>
              </a:ext>
            </a:extLst>
          </p:cNvPr>
          <p:cNvCxnSpPr/>
          <p:nvPr/>
        </p:nvCxnSpPr>
        <p:spPr>
          <a:xfrm>
            <a:off x="3200400" y="4079499"/>
            <a:ext cx="0" cy="22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ormă liberă: formă 4">
            <a:extLst>
              <a:ext uri="{FF2B5EF4-FFF2-40B4-BE49-F238E27FC236}">
                <a16:creationId xmlns="" xmlns:a16="http://schemas.microsoft.com/office/drawing/2014/main" id="{C9E49195-C952-456B-B887-FECEB3C677E5}"/>
              </a:ext>
            </a:extLst>
          </p:cNvPr>
          <p:cNvSpPr/>
          <p:nvPr/>
        </p:nvSpPr>
        <p:spPr>
          <a:xfrm>
            <a:off x="2130457" y="2402846"/>
            <a:ext cx="1225485" cy="452487"/>
          </a:xfrm>
          <a:custGeom>
            <a:avLst/>
            <a:gdLst>
              <a:gd name="connsiteX0" fmla="*/ 0 w 1225485"/>
              <a:gd name="connsiteY0" fmla="*/ 452487 h 452487"/>
              <a:gd name="connsiteX1" fmla="*/ 641023 w 1225485"/>
              <a:gd name="connsiteY1" fmla="*/ 377073 h 452487"/>
              <a:gd name="connsiteX2" fmla="*/ 1225485 w 1225485"/>
              <a:gd name="connsiteY2" fmla="*/ 0 h 452487"/>
              <a:gd name="connsiteX3" fmla="*/ 1225485 w 1225485"/>
              <a:gd name="connsiteY3" fmla="*/ 0 h 4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85" h="452487">
                <a:moveTo>
                  <a:pt x="0" y="452487"/>
                </a:moveTo>
                <a:cubicBezTo>
                  <a:pt x="218388" y="452487"/>
                  <a:pt x="436776" y="452487"/>
                  <a:pt x="641023" y="377073"/>
                </a:cubicBezTo>
                <a:cubicBezTo>
                  <a:pt x="845270" y="301659"/>
                  <a:pt x="1225485" y="0"/>
                  <a:pt x="1225485" y="0"/>
                </a:cubicBezTo>
                <a:lnTo>
                  <a:pt x="1225485" y="0"/>
                </a:ln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26" name="Conector drept cu săgeată 25">
            <a:extLst>
              <a:ext uri="{FF2B5EF4-FFF2-40B4-BE49-F238E27FC236}">
                <a16:creationId xmlns="" xmlns:a16="http://schemas.microsoft.com/office/drawing/2014/main" id="{3FC1E18C-825A-4517-A49D-C43430918881}"/>
              </a:ext>
            </a:extLst>
          </p:cNvPr>
          <p:cNvCxnSpPr/>
          <p:nvPr/>
        </p:nvCxnSpPr>
        <p:spPr>
          <a:xfrm flipV="1">
            <a:off x="3200400" y="2286000"/>
            <a:ext cx="303516" cy="228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Formă liberă: formă 26">
            <a:extLst>
              <a:ext uri="{FF2B5EF4-FFF2-40B4-BE49-F238E27FC236}">
                <a16:creationId xmlns="" xmlns:a16="http://schemas.microsoft.com/office/drawing/2014/main" id="{AADC8A2A-74A8-4818-9288-1B1823B76D44}"/>
              </a:ext>
            </a:extLst>
          </p:cNvPr>
          <p:cNvSpPr/>
          <p:nvPr/>
        </p:nvSpPr>
        <p:spPr>
          <a:xfrm rot="12988141">
            <a:off x="2357244" y="4521736"/>
            <a:ext cx="1225485" cy="452487"/>
          </a:xfrm>
          <a:custGeom>
            <a:avLst/>
            <a:gdLst>
              <a:gd name="connsiteX0" fmla="*/ 0 w 1225485"/>
              <a:gd name="connsiteY0" fmla="*/ 452487 h 452487"/>
              <a:gd name="connsiteX1" fmla="*/ 641023 w 1225485"/>
              <a:gd name="connsiteY1" fmla="*/ 377073 h 452487"/>
              <a:gd name="connsiteX2" fmla="*/ 1225485 w 1225485"/>
              <a:gd name="connsiteY2" fmla="*/ 0 h 452487"/>
              <a:gd name="connsiteX3" fmla="*/ 1225485 w 1225485"/>
              <a:gd name="connsiteY3" fmla="*/ 0 h 45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85" h="452487">
                <a:moveTo>
                  <a:pt x="0" y="452487"/>
                </a:moveTo>
                <a:cubicBezTo>
                  <a:pt x="218388" y="452487"/>
                  <a:pt x="436776" y="452487"/>
                  <a:pt x="641023" y="377073"/>
                </a:cubicBezTo>
                <a:cubicBezTo>
                  <a:pt x="845270" y="301659"/>
                  <a:pt x="1225485" y="0"/>
                  <a:pt x="1225485" y="0"/>
                </a:cubicBezTo>
                <a:lnTo>
                  <a:pt x="1225485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0" name="Conector drept cu săgeată 29">
            <a:extLst>
              <a:ext uri="{FF2B5EF4-FFF2-40B4-BE49-F238E27FC236}">
                <a16:creationId xmlns="" xmlns:a16="http://schemas.microsoft.com/office/drawing/2014/main" id="{D2F15B62-CD94-45C0-9EFF-AF58B538CF9C}"/>
              </a:ext>
            </a:extLst>
          </p:cNvPr>
          <p:cNvCxnSpPr/>
          <p:nvPr/>
        </p:nvCxnSpPr>
        <p:spPr>
          <a:xfrm>
            <a:off x="3305461" y="4724400"/>
            <a:ext cx="396910" cy="28122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reptunghi: colțuri rotunjite 30">
            <a:extLst>
              <a:ext uri="{FF2B5EF4-FFF2-40B4-BE49-F238E27FC236}">
                <a16:creationId xmlns="" xmlns:a16="http://schemas.microsoft.com/office/drawing/2014/main" id="{98FF073A-7B81-4BF2-9B0A-20FD7808D7E6}"/>
              </a:ext>
            </a:extLst>
          </p:cNvPr>
          <p:cNvSpPr/>
          <p:nvPr/>
        </p:nvSpPr>
        <p:spPr>
          <a:xfrm>
            <a:off x="1219200" y="2629089"/>
            <a:ext cx="911256" cy="4951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391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ED2804BF-6E4C-4EC2-8EF0-37A85F439A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18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B45C74B5-D9BD-4930-B329-B446BC8232F6}"/>
              </a:ext>
            </a:extLst>
          </p:cNvPr>
          <p:cNvSpPr txBox="1"/>
          <p:nvPr/>
        </p:nvSpPr>
        <p:spPr>
          <a:xfrm>
            <a:off x="990600" y="1659172"/>
            <a:ext cx="7315200" cy="2647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Luarea în considerare în psihopatologia maniei și depresiei a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extragerii din prezentul situațional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cu propulsare în viitor și trecut –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exprimă 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perturbarea trăirii temporalității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fapt ce se manifestă și în periodicitatea și ciclicitatea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episoadelor din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patologia bipolară.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Această perspectivă ne amintește de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periodicitatea și ciclicitatea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i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rutului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</a:t>
            </a:r>
            <a:r>
              <a:rPr lang="ro-RO" i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hibernării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biologie,.. doar că, în antropologie ea are alte condiționări.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3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D843F856-19CA-483D-9927-C89C3DBEA4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19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768917BF-17BE-4B60-B4DC-C72858C60196}"/>
              </a:ext>
            </a:extLst>
          </p:cNvPr>
          <p:cNvSpPr txBox="1"/>
          <p:nvPr/>
        </p:nvSpPr>
        <p:spPr>
          <a:xfrm>
            <a:off x="723900" y="735345"/>
            <a:ext cx="7391400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latin typeface="Bell MT" panose="02020503060305020303" pitchFamily="18" charset="0"/>
              </a:rPr>
              <a:t>P</a:t>
            </a:r>
            <a:r>
              <a:rPr lang="ro-RO" sz="2800" dirty="0" err="1">
                <a:latin typeface="Bell MT" panose="02020503060305020303" pitchFamily="18" charset="0"/>
              </a:rPr>
              <a:t>eriodicitatea</a:t>
            </a:r>
            <a:r>
              <a:rPr lang="ro-RO" sz="2800" dirty="0">
                <a:latin typeface="Bell MT" panose="02020503060305020303" pitchFamily="18" charset="0"/>
              </a:rPr>
              <a:t> și ciclicitatea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ro-RO" sz="2800" dirty="0">
                <a:latin typeface="Bell MT" panose="02020503060305020303" pitchFamily="18" charset="0"/>
              </a:rPr>
              <a:t>în lumea persoanei</a:t>
            </a:r>
            <a:r>
              <a:rPr lang="en-US" sz="2800" dirty="0">
                <a:latin typeface="Bell MT" panose="02020503060305020303" pitchFamily="18" charset="0"/>
              </a:rPr>
              <a:t> </a:t>
            </a:r>
            <a:r>
              <a:rPr lang="en-US" sz="2800" dirty="0" err="1">
                <a:latin typeface="Bell MT" panose="02020503060305020303" pitchFamily="18" charset="0"/>
              </a:rPr>
              <a:t>umane</a:t>
            </a:r>
            <a:endParaRPr lang="en-US" sz="2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err="1">
                <a:latin typeface="Bell MT" panose="02020503060305020303" pitchFamily="18" charset="0"/>
              </a:rPr>
              <a:t>Existen</a:t>
            </a:r>
            <a:r>
              <a:rPr lang="ro-RO" sz="1800" dirty="0">
                <a:latin typeface="Bell MT" panose="02020503060305020303" pitchFamily="18" charset="0"/>
              </a:rPr>
              <a:t>ț</a:t>
            </a:r>
            <a:r>
              <a:rPr lang="en-US" sz="1800" dirty="0">
                <a:latin typeface="Bell MT" panose="02020503060305020303" pitchFamily="18" charset="0"/>
              </a:rPr>
              <a:t>a</a:t>
            </a:r>
            <a:r>
              <a:rPr lang="ro-RO" sz="1800" dirty="0">
                <a:latin typeface="Bell MT" panose="02020503060305020303" pitchFamily="18" charset="0"/>
              </a:rPr>
              <a:t> oamenilor dintr-o</a:t>
            </a:r>
            <a:r>
              <a:rPr lang="en-US" sz="1800" dirty="0">
                <a:latin typeface="Bell MT" panose="02020503060305020303" pitchFamily="18" charset="0"/>
              </a:rPr>
              <a:t> socio-</a:t>
            </a:r>
            <a:r>
              <a:rPr lang="en-US" sz="1800" dirty="0" err="1">
                <a:latin typeface="Bell MT" panose="02020503060305020303" pitchFamily="18" charset="0"/>
              </a:rPr>
              <a:t>cultur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este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ritmic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, </a:t>
            </a:r>
            <a:r>
              <a:rPr lang="en-US" sz="1800" dirty="0" err="1">
                <a:latin typeface="Bell MT" panose="02020503060305020303" pitchFamily="18" charset="0"/>
              </a:rPr>
              <a:t>oscil</a:t>
            </a:r>
            <a:r>
              <a:rPr lang="ro-RO" sz="1800" dirty="0">
                <a:latin typeface="Bell MT" panose="02020503060305020303" pitchFamily="18" charset="0"/>
              </a:rPr>
              <a:t>â</a:t>
            </a:r>
            <a:r>
              <a:rPr lang="en-US" sz="1800" dirty="0" err="1">
                <a:latin typeface="Bell MT" panose="02020503060305020303" pitchFamily="18" charset="0"/>
              </a:rPr>
              <a:t>nd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perioade</a:t>
            </a:r>
            <a:r>
              <a:rPr lang="en-US" sz="1800" dirty="0">
                <a:latin typeface="Bell MT" panose="02020503060305020303" pitchFamily="18" charset="0"/>
              </a:rPr>
              <a:t> de </a:t>
            </a:r>
            <a:r>
              <a:rPr lang="en-US" sz="1800" dirty="0" err="1">
                <a:latin typeface="Bell MT" panose="02020503060305020303" pitchFamily="18" charset="0"/>
              </a:rPr>
              <a:t>activitate</a:t>
            </a:r>
            <a:r>
              <a:rPr lang="en-US" sz="1800" dirty="0">
                <a:latin typeface="Bell MT" panose="02020503060305020303" pitchFamily="18" charset="0"/>
              </a:rPr>
              <a:t> (</a:t>
            </a:r>
            <a:r>
              <a:rPr lang="en-US" sz="1800" dirty="0" err="1">
                <a:latin typeface="Bell MT" panose="02020503060305020303" pitchFamily="18" charset="0"/>
              </a:rPr>
              <a:t>munc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, </a:t>
            </a:r>
            <a:r>
              <a:rPr lang="en-US" sz="1800" dirty="0" err="1">
                <a:latin typeface="Bell MT" panose="02020503060305020303" pitchFamily="18" charset="0"/>
              </a:rPr>
              <a:t>lupt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 de </a:t>
            </a:r>
            <a:r>
              <a:rPr lang="ro-RO" dirty="0">
                <a:latin typeface="Bell MT" panose="02020503060305020303" pitchFamily="18" charset="0"/>
              </a:rPr>
              <a:t>o</a:t>
            </a:r>
            <a:r>
              <a:rPr lang="ro-RO" sz="1800" dirty="0">
                <a:latin typeface="Bell MT" panose="02020503060305020303" pitchFamily="18" charset="0"/>
              </a:rPr>
              <a:t>dihnă (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</a:t>
            </a:r>
            <a:r>
              <a:rPr lang="en-US" sz="1800" dirty="0">
                <a:latin typeface="Bell MT" panose="02020503060305020303" pitchFamily="18" charset="0"/>
              </a:rPr>
              <a:t>).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odihnă + 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to</a:t>
            </a:r>
            <a:r>
              <a:rPr lang="ro-RO" sz="1800" dirty="0" err="1">
                <a:latin typeface="Bell MT" panose="02020503060305020303" pitchFamily="18" charset="0"/>
              </a:rPr>
              <a:t>ri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(</a:t>
            </a:r>
            <a:r>
              <a:rPr lang="ro-RO" dirty="0" err="1">
                <a:latin typeface="Bell MT" panose="02020503060305020303" pitchFamily="18" charset="0"/>
              </a:rPr>
              <a:t>istorico</a:t>
            </a:r>
            <a:r>
              <a:rPr lang="ro-RO" dirty="0">
                <a:latin typeface="Bell MT" panose="02020503060305020303" pitchFamily="18" charset="0"/>
              </a:rPr>
              <a:t>-</a:t>
            </a:r>
            <a:r>
              <a:rPr lang="ro-RO" sz="1800" dirty="0">
                <a:latin typeface="Bell MT" panose="02020503060305020303" pitchFamily="18" charset="0"/>
              </a:rPr>
              <a:t>religioase, ale succeselor etc.)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sz="1800" dirty="0">
                <a:latin typeface="Bell MT" panose="02020503060305020303" pitchFamily="18" charset="0"/>
              </a:rPr>
              <a:t>		          succes (</a:t>
            </a:r>
            <a:r>
              <a:rPr lang="en-US" sz="1800" dirty="0">
                <a:latin typeface="Bell MT" panose="02020503060305020303" pitchFamily="18" charset="0"/>
              </a:rPr>
              <a:t>s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rb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 err="1">
                <a:latin typeface="Bell MT" panose="02020503060305020303" pitchFamily="18" charset="0"/>
              </a:rPr>
              <a:t>toare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)</a:t>
            </a: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                  eșec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dirty="0">
                <a:latin typeface="Bell MT" panose="02020503060305020303" pitchFamily="18" charset="0"/>
              </a:rPr>
              <a:t>la </a:t>
            </a:r>
            <a:r>
              <a:rPr lang="en-US" sz="1800" dirty="0" err="1">
                <a:latin typeface="Bell MT" panose="02020503060305020303" pitchFamily="18" charset="0"/>
              </a:rPr>
              <a:t>nivel</a:t>
            </a:r>
            <a:r>
              <a:rPr lang="en-US" sz="1800" dirty="0">
                <a:latin typeface="Bell MT" panose="02020503060305020303" pitchFamily="18" charset="0"/>
              </a:rPr>
              <a:t> individual se </a:t>
            </a:r>
            <a:r>
              <a:rPr lang="en-US" sz="1800" dirty="0" err="1">
                <a:latin typeface="Bell MT" panose="02020503060305020303" pitchFamily="18" charset="0"/>
              </a:rPr>
              <a:t>deruleaz</a:t>
            </a:r>
            <a:r>
              <a:rPr lang="ro-RO" sz="1800" dirty="0">
                <a:latin typeface="Bell MT" panose="02020503060305020303" pitchFamily="18" charset="0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i</a:t>
            </a:r>
            <a:r>
              <a:rPr lang="en-US" sz="1800" dirty="0">
                <a:latin typeface="Bell MT" panose="02020503060305020303" pitchFamily="18" charset="0"/>
              </a:rPr>
              <a:t> o </a:t>
            </a:r>
            <a:r>
              <a:rPr lang="en-US" sz="1800" dirty="0" err="1">
                <a:latin typeface="Bell MT" panose="02020503060305020303" pitchFamily="18" charset="0"/>
              </a:rPr>
              <a:t>periodicitate</a:t>
            </a:r>
            <a:r>
              <a:rPr lang="en-US" sz="1800" dirty="0">
                <a:latin typeface="Bell MT" panose="02020503060305020303" pitchFamily="18" charset="0"/>
              </a:rPr>
              <a:t> a </a:t>
            </a:r>
            <a:r>
              <a:rPr lang="en-US" sz="1800" dirty="0" err="1">
                <a:latin typeface="Bell MT" panose="02020503060305020303" pitchFamily="18" charset="0"/>
              </a:rPr>
              <a:t>propriilor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proiecte</a:t>
            </a:r>
            <a:r>
              <a:rPr lang="ro-RO" sz="1800" dirty="0">
                <a:latin typeface="Bell MT" panose="02020503060305020303" pitchFamily="18" charset="0"/>
              </a:rPr>
              <a:t>,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finalizate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prin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succ</a:t>
            </a:r>
            <a:r>
              <a:rPr lang="ro-RO" sz="1800" dirty="0">
                <a:latin typeface="Bell MT" panose="02020503060305020303" pitchFamily="18" charset="0"/>
              </a:rPr>
              <a:t>e</a:t>
            </a:r>
            <a:r>
              <a:rPr lang="en-US" sz="1800" dirty="0">
                <a:latin typeface="Bell MT" panose="02020503060305020303" pitchFamily="18" charset="0"/>
              </a:rPr>
              <a:t>s/e</a:t>
            </a:r>
            <a:r>
              <a:rPr lang="ro-RO" sz="1800" dirty="0">
                <a:latin typeface="Bell MT" panose="02020503060305020303" pitchFamily="18" charset="0"/>
              </a:rPr>
              <a:t>ș</a:t>
            </a:r>
            <a:r>
              <a:rPr lang="en-US" sz="1800" dirty="0" err="1">
                <a:latin typeface="Bell MT" panose="02020503060305020303" pitchFamily="18" charset="0"/>
              </a:rPr>
              <a:t>ec</a:t>
            </a:r>
            <a:r>
              <a:rPr lang="ro-RO" sz="1800" dirty="0">
                <a:latin typeface="Bell MT" panose="02020503060305020303" pitchFamily="18" charset="0"/>
              </a:rPr>
              <a:t>, exersându-se astfel manifestările </a:t>
            </a:r>
            <a:r>
              <a:rPr lang="ro-RO" sz="1800" dirty="0" err="1">
                <a:latin typeface="Bell MT" panose="02020503060305020303" pitchFamily="18" charset="0"/>
              </a:rPr>
              <a:t>externalizate</a:t>
            </a:r>
            <a:r>
              <a:rPr lang="ro-RO" sz="1800" dirty="0">
                <a:latin typeface="Bell MT" panose="02020503060305020303" pitchFamily="18" charset="0"/>
              </a:rPr>
              <a:t> ( </a:t>
            </a:r>
            <a:r>
              <a:rPr lang="ro-RO" sz="1800" u="sng" dirty="0">
                <a:latin typeface="Bell MT" panose="02020503060305020303" pitchFamily="18" charset="0"/>
              </a:rPr>
              <a:t>incluzând </a:t>
            </a:r>
            <a:r>
              <a:rPr lang="ro-RO" sz="1800" u="sng" dirty="0" err="1">
                <a:latin typeface="Bell MT" panose="02020503060305020303" pitchFamily="18" charset="0"/>
              </a:rPr>
              <a:t>comportaentul</a:t>
            </a:r>
            <a:r>
              <a:rPr lang="ro-RO" sz="1800" u="sng" dirty="0">
                <a:latin typeface="Bell MT" panose="02020503060305020303" pitchFamily="18" charset="0"/>
              </a:rPr>
              <a:t> sărbătoresc</a:t>
            </a:r>
            <a:r>
              <a:rPr lang="ro-RO" sz="1800" dirty="0">
                <a:latin typeface="Bell MT" panose="02020503060305020303" pitchFamily="18" charset="0"/>
              </a:rPr>
              <a:t>) și internalizate.</a:t>
            </a:r>
            <a:endParaRPr lang="en-US" sz="1800" dirty="0">
              <a:latin typeface="Bell MT" panose="02020503060305020303" pitchFamily="18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="" xmlns:a16="http://schemas.microsoft.com/office/drawing/2014/main" id="{B3DE0698-D3D8-455C-B466-8477F13BBB94}"/>
              </a:ext>
            </a:extLst>
          </p:cNvPr>
          <p:cNvSpPr/>
          <p:nvPr/>
        </p:nvSpPr>
        <p:spPr>
          <a:xfrm rot="19788942">
            <a:off x="1879579" y="2518933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Arc 5">
            <a:extLst>
              <a:ext uri="{FF2B5EF4-FFF2-40B4-BE49-F238E27FC236}">
                <a16:creationId xmlns="" xmlns:a16="http://schemas.microsoft.com/office/drawing/2014/main" id="{2875CC1A-7F95-4BD0-87E2-24C0206845E9}"/>
              </a:ext>
            </a:extLst>
          </p:cNvPr>
          <p:cNvSpPr/>
          <p:nvPr/>
        </p:nvSpPr>
        <p:spPr>
          <a:xfrm rot="19788942">
            <a:off x="3251179" y="2518933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Arc 6">
            <a:extLst>
              <a:ext uri="{FF2B5EF4-FFF2-40B4-BE49-F238E27FC236}">
                <a16:creationId xmlns="" xmlns:a16="http://schemas.microsoft.com/office/drawing/2014/main" id="{628C7398-4B56-4B3B-9DCD-209621829CF9}"/>
              </a:ext>
            </a:extLst>
          </p:cNvPr>
          <p:cNvSpPr/>
          <p:nvPr/>
        </p:nvSpPr>
        <p:spPr>
          <a:xfrm rot="19788942">
            <a:off x="4622779" y="2544071"/>
            <a:ext cx="1524000" cy="1219200"/>
          </a:xfrm>
          <a:prstGeom prst="arc">
            <a:avLst>
              <a:gd name="adj1" fmla="val 149892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Conector drept 8">
            <a:extLst>
              <a:ext uri="{FF2B5EF4-FFF2-40B4-BE49-F238E27FC236}">
                <a16:creationId xmlns="" xmlns:a16="http://schemas.microsoft.com/office/drawing/2014/main" id="{E36A807D-34E1-4ED5-B549-261EB9B0D655}"/>
              </a:ext>
            </a:extLst>
          </p:cNvPr>
          <p:cNvCxnSpPr>
            <a:cxnSpLocks/>
          </p:cNvCxnSpPr>
          <p:nvPr/>
        </p:nvCxnSpPr>
        <p:spPr>
          <a:xfrm>
            <a:off x="1181100" y="2743200"/>
            <a:ext cx="678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7B118DE-7BEF-4E8E-81A9-F479BBFB1F88}"/>
              </a:ext>
            </a:extLst>
          </p:cNvPr>
          <p:cNvSpPr/>
          <p:nvPr/>
        </p:nvSpPr>
        <p:spPr>
          <a:xfrm>
            <a:off x="3276600" y="2617275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3C9B22A-FF6F-4A68-B11B-EAEEBBDD5E22}"/>
              </a:ext>
            </a:extLst>
          </p:cNvPr>
          <p:cNvSpPr/>
          <p:nvPr/>
        </p:nvSpPr>
        <p:spPr>
          <a:xfrm>
            <a:off x="4648200" y="2617275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054D563-0BB9-45FA-8D37-FABE17082577}"/>
              </a:ext>
            </a:extLst>
          </p:cNvPr>
          <p:cNvSpPr/>
          <p:nvPr/>
        </p:nvSpPr>
        <p:spPr>
          <a:xfrm>
            <a:off x="1879642" y="2590800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ll MT" panose="02020503060305020303" pitchFamily="18" charset="0"/>
              </a:rPr>
              <a:t>e</a:t>
            </a:r>
            <a:endParaRPr lang="ro-RO" dirty="0"/>
          </a:p>
        </p:txBody>
      </p:sp>
      <p:cxnSp>
        <p:nvCxnSpPr>
          <p:cNvPr id="15" name="Conector drept 14">
            <a:extLst>
              <a:ext uri="{FF2B5EF4-FFF2-40B4-BE49-F238E27FC236}">
                <a16:creationId xmlns="" xmlns:a16="http://schemas.microsoft.com/office/drawing/2014/main" id="{CC396056-F024-43CB-A0F5-662E0D561835}"/>
              </a:ext>
            </a:extLst>
          </p:cNvPr>
          <p:cNvCxnSpPr/>
          <p:nvPr/>
        </p:nvCxnSpPr>
        <p:spPr>
          <a:xfrm>
            <a:off x="1212844" y="4277412"/>
            <a:ext cx="6718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B85D2C42-F450-4181-B9F2-50A4C31A1D81}"/>
              </a:ext>
            </a:extLst>
          </p:cNvPr>
          <p:cNvSpPr/>
          <p:nvPr/>
        </p:nvSpPr>
        <p:spPr>
          <a:xfrm>
            <a:off x="6026980" y="2626852"/>
            <a:ext cx="253958" cy="2206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8" name="Conector drept cu săgeată 7">
            <a:extLst>
              <a:ext uri="{FF2B5EF4-FFF2-40B4-BE49-F238E27FC236}">
                <a16:creationId xmlns="" xmlns:a16="http://schemas.microsoft.com/office/drawing/2014/main" id="{EE342585-8331-4D61-B428-D5EEDC6B8DAC}"/>
              </a:ext>
            </a:extLst>
          </p:cNvPr>
          <p:cNvCxnSpPr>
            <a:cxnSpLocks/>
          </p:cNvCxnSpPr>
          <p:nvPr/>
        </p:nvCxnSpPr>
        <p:spPr>
          <a:xfrm>
            <a:off x="3403579" y="2889536"/>
            <a:ext cx="0" cy="23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="" xmlns:a16="http://schemas.microsoft.com/office/drawing/2014/main" id="{20034E4E-4F85-4BC4-B647-F0E41E582C7B}"/>
              </a:ext>
            </a:extLst>
          </p:cNvPr>
          <p:cNvCxnSpPr>
            <a:cxnSpLocks/>
          </p:cNvCxnSpPr>
          <p:nvPr/>
        </p:nvCxnSpPr>
        <p:spPr>
          <a:xfrm>
            <a:off x="4796106" y="2847478"/>
            <a:ext cx="0" cy="23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rmă liberă: formă 2">
            <a:extLst>
              <a:ext uri="{FF2B5EF4-FFF2-40B4-BE49-F238E27FC236}">
                <a16:creationId xmlns="" xmlns:a16="http://schemas.microsoft.com/office/drawing/2014/main" id="{22BE6ECC-947C-4D3F-908A-D09CFEEF520D}"/>
              </a:ext>
            </a:extLst>
          </p:cNvPr>
          <p:cNvSpPr/>
          <p:nvPr/>
        </p:nvSpPr>
        <p:spPr>
          <a:xfrm>
            <a:off x="1442301" y="3851490"/>
            <a:ext cx="1602557" cy="418852"/>
          </a:xfrm>
          <a:custGeom>
            <a:avLst/>
            <a:gdLst>
              <a:gd name="connsiteX0" fmla="*/ 0 w 1602557"/>
              <a:gd name="connsiteY0" fmla="*/ 418852 h 418852"/>
              <a:gd name="connsiteX1" fmla="*/ 1027522 w 1602557"/>
              <a:gd name="connsiteY1" fmla="*/ 13500 h 418852"/>
              <a:gd name="connsiteX2" fmla="*/ 1602557 w 1602557"/>
              <a:gd name="connsiteY2" fmla="*/ 136048 h 41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557" h="418852">
                <a:moveTo>
                  <a:pt x="0" y="418852"/>
                </a:moveTo>
                <a:cubicBezTo>
                  <a:pt x="380214" y="239743"/>
                  <a:pt x="760429" y="60634"/>
                  <a:pt x="1027522" y="13500"/>
                </a:cubicBezTo>
                <a:cubicBezTo>
                  <a:pt x="1294615" y="-33634"/>
                  <a:pt x="1448586" y="51207"/>
                  <a:pt x="1602557" y="136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4" name="Conector drept 13">
            <a:extLst>
              <a:ext uri="{FF2B5EF4-FFF2-40B4-BE49-F238E27FC236}">
                <a16:creationId xmlns="" xmlns:a16="http://schemas.microsoft.com/office/drawing/2014/main" id="{B82E3E0B-E200-4718-824A-3988A67331FF}"/>
              </a:ext>
            </a:extLst>
          </p:cNvPr>
          <p:cNvCxnSpPr/>
          <p:nvPr/>
        </p:nvCxnSpPr>
        <p:spPr>
          <a:xfrm flipH="1">
            <a:off x="3048000" y="3810000"/>
            <a:ext cx="152400" cy="1931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rept 20">
            <a:extLst>
              <a:ext uri="{FF2B5EF4-FFF2-40B4-BE49-F238E27FC236}">
                <a16:creationId xmlns="" xmlns:a16="http://schemas.microsoft.com/office/drawing/2014/main" id="{F8B62839-FC81-4F67-A0EE-59E3EF601040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3044858" y="3987538"/>
            <a:ext cx="231742" cy="127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rmă liberă: formă 24">
            <a:extLst>
              <a:ext uri="{FF2B5EF4-FFF2-40B4-BE49-F238E27FC236}">
                <a16:creationId xmlns="" xmlns:a16="http://schemas.microsoft.com/office/drawing/2014/main" id="{6B10B06F-D6FB-42F2-9B80-C35FCCB9338F}"/>
              </a:ext>
            </a:extLst>
          </p:cNvPr>
          <p:cNvSpPr/>
          <p:nvPr/>
        </p:nvSpPr>
        <p:spPr>
          <a:xfrm>
            <a:off x="5209315" y="3810000"/>
            <a:ext cx="1602557" cy="418852"/>
          </a:xfrm>
          <a:custGeom>
            <a:avLst/>
            <a:gdLst>
              <a:gd name="connsiteX0" fmla="*/ 0 w 1602557"/>
              <a:gd name="connsiteY0" fmla="*/ 418852 h 418852"/>
              <a:gd name="connsiteX1" fmla="*/ 1027522 w 1602557"/>
              <a:gd name="connsiteY1" fmla="*/ 13500 h 418852"/>
              <a:gd name="connsiteX2" fmla="*/ 1602557 w 1602557"/>
              <a:gd name="connsiteY2" fmla="*/ 136048 h 41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2557" h="418852">
                <a:moveTo>
                  <a:pt x="0" y="418852"/>
                </a:moveTo>
                <a:cubicBezTo>
                  <a:pt x="380214" y="239743"/>
                  <a:pt x="760429" y="60634"/>
                  <a:pt x="1027522" y="13500"/>
                </a:cubicBezTo>
                <a:cubicBezTo>
                  <a:pt x="1294615" y="-33634"/>
                  <a:pt x="1448586" y="51207"/>
                  <a:pt x="1602557" y="136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" name="Conector drept 25">
            <a:extLst>
              <a:ext uri="{FF2B5EF4-FFF2-40B4-BE49-F238E27FC236}">
                <a16:creationId xmlns="" xmlns:a16="http://schemas.microsoft.com/office/drawing/2014/main" id="{65A58DA1-3293-4B61-8965-4FEC204BE17A}"/>
              </a:ext>
            </a:extLst>
          </p:cNvPr>
          <p:cNvCxnSpPr>
            <a:cxnSpLocks/>
          </p:cNvCxnSpPr>
          <p:nvPr/>
        </p:nvCxnSpPr>
        <p:spPr>
          <a:xfrm>
            <a:off x="6788980" y="3939499"/>
            <a:ext cx="231742" cy="127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rept 26">
            <a:extLst>
              <a:ext uri="{FF2B5EF4-FFF2-40B4-BE49-F238E27FC236}">
                <a16:creationId xmlns="" xmlns:a16="http://schemas.microsoft.com/office/drawing/2014/main" id="{8182B5E3-E30B-4AFC-B6FE-9E4995456FAE}"/>
              </a:ext>
            </a:extLst>
          </p:cNvPr>
          <p:cNvCxnSpPr/>
          <p:nvPr/>
        </p:nvCxnSpPr>
        <p:spPr>
          <a:xfrm flipH="1">
            <a:off x="6810335" y="3748905"/>
            <a:ext cx="152400" cy="1931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1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914400"/>
            <a:ext cx="7696199" cy="5483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lvl="1" indent="0" algn="just">
              <a:buNone/>
            </a:pPr>
            <a:r>
              <a:rPr lang="en-US" dirty="0">
                <a:latin typeface="Bell MT" panose="02020503060305020303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Tulburarea maniacală a fost pregnant descrisă din antichitate, fiind de pe atunci polarizată cu cea melancolică, într-o </a:t>
            </a:r>
            <a:r>
              <a:rPr lang="ro-RO" b="1" u="sng" dirty="0">
                <a:latin typeface="Bell MT" panose="02020503060305020303" pitchFamily="18" charset="0"/>
              </a:rPr>
              <a:t>interpretare </a:t>
            </a:r>
            <a:r>
              <a:rPr lang="ro-RO" b="1" u="sng" dirty="0" err="1">
                <a:latin typeface="Bell MT" panose="02020503060305020303" pitchFamily="18" charset="0"/>
              </a:rPr>
              <a:t>umoralistă</a:t>
            </a:r>
            <a:r>
              <a:rPr lang="ro-RO" dirty="0">
                <a:latin typeface="Bell MT" panose="02020503060305020303" pitchFamily="18" charset="0"/>
              </a:rPr>
              <a:t>. (care începe seria interpretărilor sale doctrinare) </a:t>
            </a:r>
          </a:p>
          <a:p>
            <a:pPr marL="571500" lvl="1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	Un text mereu citat e cel al  lui </a:t>
            </a:r>
            <a:r>
              <a:rPr lang="ro-RO" dirty="0" err="1">
                <a:latin typeface="Bell MT" panose="02020503060305020303" pitchFamily="18" charset="0"/>
              </a:rPr>
              <a:t>Areteus</a:t>
            </a:r>
            <a:r>
              <a:rPr lang="ro-RO" dirty="0">
                <a:latin typeface="Bell MT" panose="02020503060305020303" pitchFamily="18" charset="0"/>
              </a:rPr>
              <a:t> din </a:t>
            </a:r>
            <a:r>
              <a:rPr lang="ro-RO" dirty="0" err="1">
                <a:latin typeface="Bell MT" panose="02020503060305020303" pitchFamily="18" charset="0"/>
              </a:rPr>
              <a:t>Cappadoccia</a:t>
            </a:r>
            <a:r>
              <a:rPr lang="ro-RO" dirty="0">
                <a:latin typeface="Bell MT" panose="02020503060305020303" pitchFamily="18" charset="0"/>
              </a:rPr>
              <a:t> (sec I </a:t>
            </a:r>
            <a:r>
              <a:rPr lang="ro-RO" dirty="0" err="1">
                <a:latin typeface="Bell MT" panose="02020503060305020303" pitchFamily="18" charset="0"/>
              </a:rPr>
              <a:t>d.Ch</a:t>
            </a:r>
            <a:r>
              <a:rPr lang="ro-RO" dirty="0">
                <a:latin typeface="Bell MT" panose="02020503060305020303" pitchFamily="18" charset="0"/>
              </a:rPr>
              <a:t>.)</a:t>
            </a:r>
            <a:r>
              <a:rPr lang="en-US" dirty="0">
                <a:latin typeface="Bell MT" panose="02020503060305020303" pitchFamily="18" charset="0"/>
              </a:rPr>
              <a:t>:</a:t>
            </a:r>
          </a:p>
          <a:p>
            <a:pPr marL="571500" lvl="1" indent="0" algn="just"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algn="just"/>
            <a:r>
              <a:rPr lang="ro-RO" sz="1400" b="1" dirty="0"/>
              <a:t>                   </a:t>
            </a:r>
            <a:r>
              <a:rPr lang="ro-RO" sz="1400" b="1" i="1" dirty="0">
                <a:latin typeface="Book Antiqua" panose="02040602050305030304" pitchFamily="18" charset="0"/>
              </a:rPr>
              <a:t> </a:t>
            </a:r>
            <a:r>
              <a:rPr lang="ro-RO" i="1" dirty="0">
                <a:latin typeface="Bell MT" panose="02020503060305020303" pitchFamily="18" charset="0"/>
              </a:rPr>
              <a:t>“Unii </a:t>
            </a:r>
            <a:r>
              <a:rPr lang="ro-RO" i="1" dirty="0" err="1">
                <a:latin typeface="Bell MT" panose="02020503060305020303" pitchFamily="18" charset="0"/>
              </a:rPr>
              <a:t>pacienţi</a:t>
            </a:r>
            <a:r>
              <a:rPr lang="ro-RO" i="1" dirty="0">
                <a:latin typeface="Bell MT" panose="02020503060305020303" pitchFamily="18" charset="0"/>
              </a:rPr>
              <a:t> cu manie sunt bine dispuşi…ei râd, joacă, dansează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ziua </a:t>
            </a:r>
            <a:r>
              <a:rPr lang="ro-RO" i="1" dirty="0" err="1">
                <a:latin typeface="Bell MT" panose="02020503060305020303" pitchFamily="18" charset="0"/>
              </a:rPr>
              <a:t>şi</a:t>
            </a:r>
            <a:r>
              <a:rPr lang="ro-RO" i="1" dirty="0">
                <a:latin typeface="Bell MT" panose="02020503060305020303" pitchFamily="18" charset="0"/>
              </a:rPr>
              <a:t> noaptea</a:t>
            </a:r>
          </a:p>
          <a:p>
            <a:pPr algn="just"/>
            <a:endParaRPr lang="ro-RO" i="1" dirty="0">
              <a:latin typeface="Bell MT" panose="02020503060305020303" pitchFamily="18" charset="0"/>
            </a:endParaRP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.... </a:t>
            </a:r>
            <a:r>
              <a:rPr lang="ro-RO" i="1" dirty="0" err="1">
                <a:latin typeface="Bell MT" panose="02020503060305020303" pitchFamily="18" charset="0"/>
              </a:rPr>
              <a:t>şi</a:t>
            </a:r>
            <a:r>
              <a:rPr lang="ro-RO" i="1" dirty="0">
                <a:latin typeface="Bell MT" panose="02020503060305020303" pitchFamily="18" charset="0"/>
              </a:rPr>
              <a:t> se plimbă</a:t>
            </a:r>
            <a:r>
              <a:rPr lang="en-US" i="1" dirty="0">
                <a:latin typeface="Bell MT" panose="02020503060305020303" pitchFamily="18" charset="0"/>
              </a:rPr>
              <a:t> </a:t>
            </a:r>
            <a:r>
              <a:rPr lang="ro-RO" i="1" dirty="0">
                <a:latin typeface="Bell MT" panose="02020503060305020303" pitchFamily="18" charset="0"/>
              </a:rPr>
              <a:t>tacticos prin piaţă cu o ghirlandă pusă pe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cap, ca şi cum ar fi fost învingători la vreun joc....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.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en-US" i="1" dirty="0">
                <a:latin typeface="Bell MT" panose="02020503060305020303" pitchFamily="18" charset="0"/>
              </a:rPr>
              <a:t>	</a:t>
            </a:r>
            <a:r>
              <a:rPr lang="ro-RO" i="1" dirty="0">
                <a:latin typeface="Bell MT" panose="02020503060305020303" pitchFamily="18" charset="0"/>
              </a:rPr>
              <a:t>.... dar alții devin furioşi, manifestările lor ajungând lipsite de măsură.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 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       </a:t>
            </a:r>
            <a:r>
              <a:rPr lang="en-US" i="1" dirty="0">
                <a:latin typeface="Bell MT" panose="02020503060305020303" pitchFamily="18" charset="0"/>
              </a:rPr>
              <a:t>	</a:t>
            </a:r>
            <a:r>
              <a:rPr lang="ro-RO" i="1" dirty="0">
                <a:latin typeface="Bell MT" panose="02020503060305020303" pitchFamily="18" charset="0"/>
              </a:rPr>
              <a:t> ....unii maniacali care sunt inteligenţi şi bine educaţi se apucă să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vorbească 	despre astronomie deşi nu au studiat niciodată filosofia </a:t>
            </a:r>
          </a:p>
          <a:p>
            <a:pPr algn="just"/>
            <a:r>
              <a:rPr lang="ro-RO" i="1" dirty="0">
                <a:latin typeface="Bell MT" panose="02020503060305020303" pitchFamily="18" charset="0"/>
              </a:rPr>
              <a:t>	sau se consideră </a:t>
            </a:r>
            <a:r>
              <a:rPr lang="ro-RO" i="1" dirty="0" err="1">
                <a:latin typeface="Bell MT" panose="02020503060305020303" pitchFamily="18" charset="0"/>
              </a:rPr>
              <a:t>poeţi</a:t>
            </a:r>
            <a:r>
              <a:rPr lang="ro-RO" i="1" dirty="0">
                <a:latin typeface="Bell MT" panose="02020503060305020303" pitchFamily="18" charset="0"/>
              </a:rPr>
              <a:t> </a:t>
            </a:r>
            <a:r>
              <a:rPr lang="ro-RO" i="1" dirty="0" err="1">
                <a:latin typeface="Bell MT" panose="02020503060305020303" pitchFamily="18" charset="0"/>
              </a:rPr>
              <a:t>serviţi</a:t>
            </a:r>
            <a:r>
              <a:rPr lang="ro-RO" i="1" dirty="0">
                <a:latin typeface="Bell MT" panose="02020503060305020303" pitchFamily="18" charset="0"/>
              </a:rPr>
              <a:t> de muze”.</a:t>
            </a:r>
            <a:endParaRPr lang="ro-RO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endParaRPr sz="16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</a:t>
            </a:fld>
            <a:endParaRPr lang="ro-R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4F27A450-278A-4CF9-838B-835CBECE61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20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15EBDFA0-371D-4FF0-A7C0-CBF7042ECFAC}"/>
              </a:ext>
            </a:extLst>
          </p:cNvPr>
          <p:cNvSpPr txBox="1"/>
          <p:nvPr/>
        </p:nvSpPr>
        <p:spPr>
          <a:xfrm>
            <a:off x="914400" y="292035"/>
            <a:ext cx="73914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Circumscrierea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maniei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ro-RO" b="1" dirty="0">
                <a:latin typeface="Bell MT" panose="02020503060305020303" pitchFamily="18" charset="0"/>
              </a:rPr>
              <a:t>î</a:t>
            </a:r>
            <a:r>
              <a:rPr lang="en-US" b="1" dirty="0">
                <a:latin typeface="Bell MT" panose="02020503060305020303" pitchFamily="18" charset="0"/>
              </a:rPr>
              <a:t>n DSM-5 </a:t>
            </a:r>
            <a:r>
              <a:rPr lang="en-US" b="1" dirty="0" err="1">
                <a:latin typeface="Bell MT" panose="02020503060305020303" pitchFamily="18" charset="0"/>
              </a:rPr>
              <a:t>ignor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hipersociabilitatea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gregar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r>
              <a:rPr lang="en-US" b="1" dirty="0">
                <a:latin typeface="Bell MT" panose="02020503060305020303" pitchFamily="18" charset="0"/>
              </a:rPr>
              <a:t>, ludic</a:t>
            </a:r>
            <a:r>
              <a:rPr lang="ro-RO" b="1" dirty="0">
                <a:latin typeface="Bell MT" panose="02020503060305020303" pitchFamily="18" charset="0"/>
              </a:rPr>
              <a:t>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1.</a:t>
            </a:r>
            <a:r>
              <a:rPr lang="ro-RO" dirty="0">
                <a:latin typeface="Bell MT" panose="02020503060305020303" pitchFamily="18" charset="0"/>
              </a:rPr>
              <a:t>  </a:t>
            </a:r>
            <a:r>
              <a:rPr lang="en-US" dirty="0" err="1">
                <a:latin typeface="Bell MT" panose="02020503060305020303" pitchFamily="18" charset="0"/>
              </a:rPr>
              <a:t>activitate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realizatoare</a:t>
            </a:r>
            <a:r>
              <a:rPr lang="ro-RO" dirty="0">
                <a:latin typeface="Bell MT" panose="02020503060305020303" pitchFamily="18" charset="0"/>
              </a:rPr>
              <a:t>       creativitate</a:t>
            </a:r>
            <a:r>
              <a:rPr lang="en-US" dirty="0">
                <a:latin typeface="Bell MT" panose="02020503060305020303" pitchFamily="18" charset="0"/>
              </a:rPr>
              <a:t>			2.combativitate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	   </a:t>
            </a:r>
            <a:r>
              <a:rPr lang="ro-RO" dirty="0">
                <a:latin typeface="Bell MT" panose="02020503060305020303" pitchFamily="18" charset="0"/>
              </a:rPr>
              <a:t>                </a:t>
            </a:r>
            <a:r>
              <a:rPr lang="en-US" dirty="0" err="1">
                <a:latin typeface="Bell MT" panose="02020503060305020303" pitchFamily="18" charset="0"/>
              </a:rPr>
              <a:t>beligerant</a:t>
            </a:r>
            <a:r>
              <a:rPr lang="ro-RO" dirty="0">
                <a:latin typeface="Bell MT" panose="02020503060305020303" pitchFamily="18" charset="0"/>
              </a:rPr>
              <a:t>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	         </a:t>
            </a:r>
            <a:r>
              <a:rPr lang="ro-RO" dirty="0" err="1">
                <a:latin typeface="Bell MT" panose="02020503060305020303" pitchFamily="18" charset="0"/>
              </a:rPr>
              <a:t>ergică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elatie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en-US" dirty="0" err="1">
                <a:latin typeface="Bell MT" panose="02020503060305020303" pitchFamily="18" charset="0"/>
              </a:rPr>
              <a:t>tahipsihic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expansiv</a:t>
            </a:r>
            <a:r>
              <a:rPr lang="ro-RO" dirty="0">
                <a:latin typeface="Bell MT" panose="02020503060305020303" pitchFamily="18" charset="0"/>
              </a:rPr>
              <a:t>ă</a:t>
            </a: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en-US" dirty="0" err="1">
                <a:latin typeface="Bell MT" panose="02020503060305020303" pitchFamily="18" charset="0"/>
              </a:rPr>
              <a:t>dezinhibitie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dirty="0">
                <a:latin typeface="Bell MT" panose="02020503060305020303" pitchFamily="18" charset="0"/>
              </a:rPr>
              <a:t>       euforie contaminantă ludică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            	 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    </a:t>
            </a:r>
            <a:r>
              <a:rPr lang="en-US" dirty="0">
                <a:latin typeface="Bell MT" panose="02020503060305020303" pitchFamily="18" charset="0"/>
              </a:rPr>
              <a:t>3. </a:t>
            </a:r>
            <a:r>
              <a:rPr lang="en-US" u="sng" dirty="0" err="1">
                <a:latin typeface="Bell MT" panose="02020503060305020303" pitchFamily="18" charset="0"/>
              </a:rPr>
              <a:t>hipersociabilitate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en-US" u="sng" dirty="0" err="1">
                <a:latin typeface="Bell MT" panose="02020503060305020303" pitchFamily="18" charset="0"/>
              </a:rPr>
              <a:t>gregar</a:t>
            </a:r>
            <a:r>
              <a:rPr lang="ro-RO" u="sng" dirty="0">
                <a:latin typeface="Bell MT" panose="02020503060305020303" pitchFamily="18" charset="0"/>
              </a:rPr>
              <a:t>ă</a:t>
            </a:r>
            <a:endParaRPr lang="en-US" u="sng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</a:t>
            </a:r>
            <a:r>
              <a:rPr lang="en-US" b="1" u="sng" dirty="0">
                <a:latin typeface="Bell MT" panose="02020503060305020303" pitchFamily="18" charset="0"/>
              </a:rPr>
              <a:t>s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 err="1">
                <a:latin typeface="Bell MT" panose="02020503060305020303" pitchFamily="18" charset="0"/>
              </a:rPr>
              <a:t>rb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 err="1">
                <a:latin typeface="Bell MT" panose="02020503060305020303" pitchFamily="18" charset="0"/>
              </a:rPr>
              <a:t>toare</a:t>
            </a:r>
            <a:r>
              <a:rPr lang="en-US" dirty="0">
                <a:latin typeface="Bell MT" panose="02020503060305020303" pitchFamily="18" charset="0"/>
              </a:rPr>
              <a:t>, </a:t>
            </a:r>
            <a:r>
              <a:rPr lang="en-US" dirty="0" err="1">
                <a:latin typeface="Bell MT" panose="02020503060305020303" pitchFamily="18" charset="0"/>
              </a:rPr>
              <a:t>carnaval</a:t>
            </a:r>
            <a:r>
              <a:rPr lang="en-US" dirty="0">
                <a:latin typeface="Bell MT" panose="02020503060305020303" pitchFamily="18" charset="0"/>
              </a:rPr>
              <a:t>, c</a:t>
            </a:r>
            <a:r>
              <a:rPr lang="ro-RO" dirty="0">
                <a:latin typeface="Bell MT" panose="02020503060305020303" pitchFamily="18" charset="0"/>
              </a:rPr>
              <a:t>â</a:t>
            </a:r>
            <a:r>
              <a:rPr lang="en-US" dirty="0" err="1">
                <a:latin typeface="Bell MT" panose="02020503060305020303" pitchFamily="18" charset="0"/>
              </a:rPr>
              <a:t>ntec</a:t>
            </a:r>
            <a:r>
              <a:rPr lang="en-US" dirty="0">
                <a:latin typeface="Bell MT" panose="02020503060305020303" pitchFamily="18" charset="0"/>
              </a:rPr>
              <a:t>, dans, </a:t>
            </a:r>
            <a:r>
              <a:rPr lang="ro-RO" dirty="0">
                <a:latin typeface="Bell MT" panose="02020503060305020303" pitchFamily="18" charset="0"/>
              </a:rPr>
              <a:t>				     </a:t>
            </a:r>
            <a:r>
              <a:rPr lang="en-US" dirty="0">
                <a:latin typeface="Bell MT" panose="02020503060305020303" pitchFamily="18" charset="0"/>
              </a:rPr>
              <a:t>glume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     </a:t>
            </a:r>
            <a:r>
              <a:rPr lang="en-US" dirty="0" err="1">
                <a:latin typeface="Bell MT" panose="02020503060305020303" pitchFamily="18" charset="0"/>
              </a:rPr>
              <a:t>osp</a:t>
            </a:r>
            <a:r>
              <a:rPr lang="ro-RO" dirty="0" err="1">
                <a:latin typeface="Bell MT" panose="02020503060305020303" pitchFamily="18" charset="0"/>
              </a:rPr>
              <a:t>ăț</a:t>
            </a:r>
            <a:r>
              <a:rPr lang="ro-RO" dirty="0">
                <a:latin typeface="Bell MT" panose="02020503060305020303" pitchFamily="18" charset="0"/>
              </a:rPr>
              <a:t>,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alcool</a:t>
            </a:r>
            <a:r>
              <a:rPr lang="en-US" dirty="0">
                <a:latin typeface="Bell MT" panose="02020503060305020303" pitchFamily="18" charset="0"/>
              </a:rPr>
              <a:t>, </a:t>
            </a:r>
            <a:r>
              <a:rPr lang="en-US" dirty="0" err="1">
                <a:latin typeface="Bell MT" panose="02020503060305020303" pitchFamily="18" charset="0"/>
              </a:rPr>
              <a:t>comedie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</a:t>
            </a:r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en-US" b="1" u="sng" dirty="0" err="1">
                <a:latin typeface="Bell MT" panose="02020503060305020303" pitchFamily="18" charset="0"/>
              </a:rPr>
              <a:t>zon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en-US" b="1" u="sng" dirty="0" err="1">
                <a:latin typeface="Bell MT" panose="02020503060305020303" pitchFamily="18" charset="0"/>
              </a:rPr>
              <a:t>ignorat</a:t>
            </a:r>
            <a:r>
              <a:rPr lang="ro-RO" b="1" u="sng" dirty="0">
                <a:latin typeface="Bell MT" panose="02020503060305020303" pitchFamily="18" charset="0"/>
              </a:rPr>
              <a:t>ă</a:t>
            </a:r>
            <a:r>
              <a:rPr lang="en-US" b="1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î</a:t>
            </a:r>
            <a:r>
              <a:rPr lang="en-US" b="1" u="sng" dirty="0">
                <a:latin typeface="Bell MT" panose="02020503060305020303" pitchFamily="18" charset="0"/>
              </a:rPr>
              <a:t>n DSM-5</a:t>
            </a:r>
            <a:endParaRPr lang="ro-RO" b="1" dirty="0">
              <a:latin typeface="Bell MT" panose="02020503060305020303" pitchFamily="18" charset="0"/>
            </a:endParaRPr>
          </a:p>
        </p:txBody>
      </p:sp>
      <p:cxnSp>
        <p:nvCxnSpPr>
          <p:cNvPr id="5" name="Conector drept 4">
            <a:extLst>
              <a:ext uri="{FF2B5EF4-FFF2-40B4-BE49-F238E27FC236}">
                <a16:creationId xmlns="" xmlns:a16="http://schemas.microsoft.com/office/drawing/2014/main" id="{CD66400D-0B25-4994-BF0C-EB25654A6170}"/>
              </a:ext>
            </a:extLst>
          </p:cNvPr>
          <p:cNvCxnSpPr/>
          <p:nvPr/>
        </p:nvCxnSpPr>
        <p:spPr>
          <a:xfrm>
            <a:off x="2286000" y="1219200"/>
            <a:ext cx="76200" cy="441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drept 6">
            <a:extLst>
              <a:ext uri="{FF2B5EF4-FFF2-40B4-BE49-F238E27FC236}">
                <a16:creationId xmlns="" xmlns:a16="http://schemas.microsoft.com/office/drawing/2014/main" id="{B7DD908D-24FC-46F8-B878-CF3251ECE6F9}"/>
              </a:ext>
            </a:extLst>
          </p:cNvPr>
          <p:cNvCxnSpPr/>
          <p:nvPr/>
        </p:nvCxnSpPr>
        <p:spPr>
          <a:xfrm>
            <a:off x="2362200" y="5638800"/>
            <a:ext cx="525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rept 8">
            <a:extLst>
              <a:ext uri="{FF2B5EF4-FFF2-40B4-BE49-F238E27FC236}">
                <a16:creationId xmlns="" xmlns:a16="http://schemas.microsoft.com/office/drawing/2014/main" id="{A93B33A3-14EB-4FAE-BBCC-8B6768EE84E3}"/>
              </a:ext>
            </a:extLst>
          </p:cNvPr>
          <p:cNvCxnSpPr>
            <a:cxnSpLocks/>
          </p:cNvCxnSpPr>
          <p:nvPr/>
        </p:nvCxnSpPr>
        <p:spPr>
          <a:xfrm flipV="1">
            <a:off x="2438400" y="1341690"/>
            <a:ext cx="3695700" cy="4297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rept 10">
            <a:extLst>
              <a:ext uri="{FF2B5EF4-FFF2-40B4-BE49-F238E27FC236}">
                <a16:creationId xmlns="" xmlns:a16="http://schemas.microsoft.com/office/drawing/2014/main" id="{480DFD77-1FA1-4D9F-A2E9-5733B097F0F0}"/>
              </a:ext>
            </a:extLst>
          </p:cNvPr>
          <p:cNvCxnSpPr>
            <a:cxnSpLocks/>
          </p:cNvCxnSpPr>
          <p:nvPr/>
        </p:nvCxnSpPr>
        <p:spPr>
          <a:xfrm flipV="1">
            <a:off x="2362200" y="2057400"/>
            <a:ext cx="1600200" cy="3581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64FC5B0-F0B8-42DA-A4D7-9F47BACE4AEB}"/>
              </a:ext>
            </a:extLst>
          </p:cNvPr>
          <p:cNvSpPr/>
          <p:nvPr/>
        </p:nvSpPr>
        <p:spPr>
          <a:xfrm>
            <a:off x="1828800" y="14478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B241A319-6E91-478F-92B7-63E5C39EB130}"/>
              </a:ext>
            </a:extLst>
          </p:cNvPr>
          <p:cNvSpPr/>
          <p:nvPr/>
        </p:nvSpPr>
        <p:spPr>
          <a:xfrm>
            <a:off x="6324600" y="16764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07331150-6274-468D-B652-98337828BCDA}"/>
              </a:ext>
            </a:extLst>
          </p:cNvPr>
          <p:cNvSpPr/>
          <p:nvPr/>
        </p:nvSpPr>
        <p:spPr>
          <a:xfrm>
            <a:off x="4743450" y="4191000"/>
            <a:ext cx="304800" cy="304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73046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ABA4F22A-6BEB-4233-A0DA-BFE7616ACB2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21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0069FC0D-E302-4620-8CD8-886FE893707B}"/>
              </a:ext>
            </a:extLst>
          </p:cNvPr>
          <p:cNvSpPr txBox="1"/>
          <p:nvPr/>
        </p:nvSpPr>
        <p:spPr>
          <a:xfrm>
            <a:off x="702297" y="2311290"/>
            <a:ext cx="8001000" cy="233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Derivarea episodului maniacal din modele ( și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modúle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comportamentale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adaptative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implicând și perturbarea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bio-psiho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ritmicității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antropo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cosmice –....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....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trimite, deci, spre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proces deficitar, de perturbare simplificatoare a organizării și funcționării psihismului în raportările situaționale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 conduce în final la  manifestarea disfuncțională a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episod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ului maniacal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380B158C-00C2-4402-852A-A052025F3F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22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0975F0B1-063F-43C3-87E4-31BDA5CB7F51}"/>
              </a:ext>
            </a:extLst>
          </p:cNvPr>
          <p:cNvSpPr txBox="1"/>
          <p:nvPr/>
        </p:nvSpPr>
        <p:spPr>
          <a:xfrm>
            <a:off x="266700" y="974482"/>
            <a:ext cx="86106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Realizarea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situațiilor</a:t>
            </a:r>
            <a:r>
              <a:rPr lang="en-US" b="1" dirty="0">
                <a:latin typeface="Bell MT" panose="02020503060305020303" pitchFamily="18" charset="0"/>
              </a:rPr>
              <a:t> de </a:t>
            </a:r>
            <a:r>
              <a:rPr lang="en-US" b="1" dirty="0" err="1">
                <a:latin typeface="Bell MT" panose="02020503060305020303" pitchFamily="18" charset="0"/>
              </a:rPr>
              <a:t>manifestare</a:t>
            </a:r>
            <a:r>
              <a:rPr lang="en-US" b="1" dirty="0">
                <a:latin typeface="Bell MT" panose="02020503060305020303" pitchFamily="18" charset="0"/>
              </a:rPr>
              <a:t> e</a:t>
            </a:r>
            <a:r>
              <a:rPr lang="ro-RO" b="1" dirty="0" err="1">
                <a:latin typeface="Bell MT" panose="02020503060305020303" pitchFamily="18" charset="0"/>
              </a:rPr>
              <a:t>xternalizat</a:t>
            </a:r>
            <a:r>
              <a:rPr lang="en-US" b="1" dirty="0">
                <a:latin typeface="Bell MT" panose="02020503060305020303" pitchFamily="18" charset="0"/>
              </a:rPr>
              <a:t>ă </a:t>
            </a:r>
            <a:r>
              <a:rPr lang="en-US" b="1" dirty="0" err="1">
                <a:latin typeface="Bell MT" panose="02020503060305020303" pitchFamily="18" charset="0"/>
              </a:rPr>
              <a:t>normală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                                solicitări                             </a:t>
            </a:r>
            <a:r>
              <a:rPr lang="ro-RO" dirty="0" err="1">
                <a:latin typeface="Bell MT" panose="02020503060305020303" pitchFamily="18" charset="0"/>
              </a:rPr>
              <a:t>solicitări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stare </a:t>
            </a:r>
            <a:r>
              <a:rPr lang="en-US" dirty="0" err="1">
                <a:latin typeface="Bell MT" panose="02020503060305020303" pitchFamily="18" charset="0"/>
              </a:rPr>
              <a:t>expansivă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en-US" dirty="0" err="1">
                <a:latin typeface="Bell MT" panose="02020503060305020303" pitchFamily="18" charset="0"/>
              </a:rPr>
              <a:t>situațională</a:t>
            </a: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</a:t>
            </a:r>
            <a:endParaRPr lang="ro-RO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o-RO" dirty="0">
                <a:latin typeface="Bell MT" panose="02020503060305020303" pitchFamily="18" charset="0"/>
              </a:rPr>
              <a:t>			</a:t>
            </a:r>
            <a:r>
              <a:rPr lang="en-US" sz="1400" dirty="0" err="1">
                <a:latin typeface="Bell MT" panose="02020503060305020303" pitchFamily="18" charset="0"/>
              </a:rPr>
              <a:t>acțiuni</a:t>
            </a:r>
            <a:r>
              <a:rPr lang="en-US" sz="1400" dirty="0">
                <a:latin typeface="Bell MT" panose="02020503060305020303" pitchFamily="18" charset="0"/>
              </a:rPr>
              <a:t> </a:t>
            </a:r>
            <a:r>
              <a:rPr lang="en-US" sz="1400" dirty="0" err="1">
                <a:latin typeface="Bell MT" panose="02020503060305020303" pitchFamily="18" charset="0"/>
              </a:rPr>
              <a:t>realizatoare</a:t>
            </a:r>
            <a:r>
              <a:rPr lang="en-US" sz="1400" dirty="0">
                <a:latin typeface="Bell MT" panose="02020503060305020303" pitchFamily="18" charset="0"/>
              </a:rPr>
              <a:t>            </a:t>
            </a:r>
            <a:r>
              <a:rPr lang="en-US" sz="1400" dirty="0" err="1">
                <a:latin typeface="Bell MT" panose="02020503060305020303" pitchFamily="18" charset="0"/>
              </a:rPr>
              <a:t>sărbătoare</a:t>
            </a:r>
            <a:endParaRPr lang="en-US" sz="1400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	           </a:t>
            </a:r>
            <a:r>
              <a:rPr lang="en-US" sz="1400" dirty="0" err="1">
                <a:latin typeface="Bell MT" panose="02020503060305020303" pitchFamily="18" charset="0"/>
              </a:rPr>
              <a:t>combativitate</a:t>
            </a:r>
            <a:r>
              <a:rPr lang="en-US" sz="1400" dirty="0">
                <a:latin typeface="Bell MT" panose="02020503060305020303" pitchFamily="18" charset="0"/>
              </a:rPr>
              <a:t>	              </a:t>
            </a:r>
            <a:r>
              <a:rPr lang="ro-RO" sz="1400" dirty="0">
                <a:latin typeface="Bell MT" panose="02020503060305020303" pitchFamily="18" charset="0"/>
              </a:rPr>
              <a:t>    </a:t>
            </a:r>
            <a:r>
              <a:rPr lang="en-US" sz="1400" dirty="0" err="1">
                <a:latin typeface="Bell MT" panose="02020503060305020303" pitchFamily="18" charset="0"/>
              </a:rPr>
              <a:t>veselie</a:t>
            </a:r>
            <a:r>
              <a:rPr lang="en-US" sz="1400" dirty="0">
                <a:latin typeface="Bell MT" panose="02020503060305020303" pitchFamily="18" charset="0"/>
              </a:rPr>
              <a:t>, </a:t>
            </a:r>
            <a:r>
              <a:rPr lang="en-US" sz="1400" dirty="0" err="1">
                <a:latin typeface="Bell MT" panose="02020503060305020303" pitchFamily="18" charset="0"/>
              </a:rPr>
              <a:t>voie</a:t>
            </a:r>
            <a:r>
              <a:rPr lang="ro-RO" sz="1400" dirty="0">
                <a:latin typeface="Bell MT" panose="02020503060305020303" pitchFamily="18" charset="0"/>
              </a:rPr>
              <a:t> bună</a:t>
            </a:r>
            <a:r>
              <a:rPr lang="en-US" sz="1400" dirty="0">
                <a:latin typeface="Bell MT" panose="02020503060305020303" pitchFamily="18" charset="0"/>
              </a:rPr>
              <a:t>	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		             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b="1" dirty="0">
                <a:latin typeface="Bell MT" panose="02020503060305020303" pitchFamily="18" charset="0"/>
              </a:rPr>
              <a:t>     </a:t>
            </a:r>
            <a:r>
              <a:rPr lang="en-US" b="1" dirty="0" err="1">
                <a:latin typeface="Bell MT" panose="02020503060305020303" pitchFamily="18" charset="0"/>
              </a:rPr>
              <a:t>modúlul</a:t>
            </a:r>
            <a:r>
              <a:rPr lang="en-US" b="1" dirty="0">
                <a:latin typeface="Bell MT" panose="02020503060305020303" pitchFamily="18" charset="0"/>
              </a:rPr>
              <a:t> specific </a:t>
            </a:r>
            <a:r>
              <a:rPr lang="en-US" b="1" dirty="0" err="1">
                <a:latin typeface="Bell MT" panose="02020503060305020303" pitchFamily="18" charset="0"/>
              </a:rPr>
              <a:t>pentru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dezinhibiția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err="1">
                <a:latin typeface="Bell MT" panose="02020503060305020303" pitchFamily="18" charset="0"/>
              </a:rPr>
              <a:t>expansivă</a:t>
            </a:r>
            <a:endParaRPr lang="en-US" b="1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Bell MT" panose="02020503060305020303" pitchFamily="18" charset="0"/>
              </a:rPr>
              <a:t>Subiectul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dispune</a:t>
            </a:r>
            <a:r>
              <a:rPr lang="en-US" dirty="0">
                <a:latin typeface="Bell MT" panose="02020503060305020303" pitchFamily="18" charset="0"/>
              </a:rPr>
              <a:t> de multiple </a:t>
            </a:r>
            <a:r>
              <a:rPr lang="en-US" dirty="0" err="1">
                <a:latin typeface="Bell MT" panose="02020503060305020303" pitchFamily="18" charset="0"/>
              </a:rPr>
              <a:t>variante</a:t>
            </a:r>
            <a:r>
              <a:rPr lang="en-US" dirty="0">
                <a:latin typeface="Bell MT" panose="02020503060305020303" pitchFamily="18" charset="0"/>
              </a:rPr>
              <a:t> de </a:t>
            </a:r>
            <a:r>
              <a:rPr lang="en-US" dirty="0" err="1">
                <a:latin typeface="Bell MT" panose="02020503060305020303" pitchFamily="18" charset="0"/>
              </a:rPr>
              <a:t>manifestare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expansivă</a:t>
            </a:r>
            <a:r>
              <a:rPr lang="en-US" dirty="0">
                <a:latin typeface="Bell MT" panose="02020503060305020303" pitchFamily="18" charset="0"/>
              </a:rPr>
              <a:t>, care </a:t>
            </a:r>
            <a:r>
              <a:rPr lang="en-US" dirty="0" err="1">
                <a:latin typeface="Bell MT" panose="02020503060305020303" pitchFamily="18" charset="0"/>
              </a:rPr>
              <a:t>derivă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dintr</a:t>
            </a:r>
            <a:r>
              <a:rPr lang="en-US" dirty="0">
                <a:latin typeface="Bell MT" panose="02020503060305020303" pitchFamily="18" charset="0"/>
              </a:rPr>
              <a:t>-un </a:t>
            </a:r>
            <a:r>
              <a:rPr lang="en-US" dirty="0" err="1">
                <a:latin typeface="Bell MT" panose="02020503060305020303" pitchFamily="18" charset="0"/>
              </a:rPr>
              <a:t>modúl</a:t>
            </a:r>
            <a:r>
              <a:rPr lang="en-US" dirty="0">
                <a:latin typeface="Bell MT" panose="02020503060305020303" pitchFamily="18" charset="0"/>
              </a:rPr>
              <a:t> specific...</a:t>
            </a:r>
            <a:r>
              <a:rPr lang="en-US" dirty="0" err="1">
                <a:latin typeface="Bell MT" panose="02020503060305020303" pitchFamily="18" charset="0"/>
              </a:rPr>
              <a:t>și</a:t>
            </a:r>
            <a:r>
              <a:rPr lang="en-US" dirty="0">
                <a:latin typeface="Bell MT" panose="02020503060305020303" pitchFamily="18" charset="0"/>
              </a:rPr>
              <a:t> se pot </a:t>
            </a:r>
            <a:r>
              <a:rPr lang="en-US" dirty="0" err="1">
                <a:latin typeface="Bell MT" panose="02020503060305020303" pitchFamily="18" charset="0"/>
              </a:rPr>
              <a:t>conjuga</a:t>
            </a:r>
            <a:r>
              <a:rPr lang="en-US" dirty="0">
                <a:latin typeface="Bell MT" panose="02020503060305020303" pitchFamily="18" charset="0"/>
              </a:rPr>
              <a:t> cu </a:t>
            </a:r>
            <a:r>
              <a:rPr lang="en-US" dirty="0" err="1">
                <a:latin typeface="Bell MT" panose="02020503060305020303" pitchFamily="18" charset="0"/>
              </a:rPr>
              <a:t>profilul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situa</a:t>
            </a:r>
            <a:r>
              <a:rPr lang="ro-RO" dirty="0">
                <a:latin typeface="Bell MT" panose="02020503060305020303" pitchFamily="18" charset="0"/>
              </a:rPr>
              <a:t>ț</a:t>
            </a:r>
            <a:r>
              <a:rPr lang="en-US" dirty="0" err="1">
                <a:latin typeface="Bell MT" panose="02020503060305020303" pitchFamily="18" charset="0"/>
              </a:rPr>
              <a:t>iei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err="1">
                <a:latin typeface="Bell MT" panose="02020503060305020303" pitchFamily="18" charset="0"/>
              </a:rPr>
              <a:t>solicitante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="" xmlns:a16="http://schemas.microsoft.com/office/drawing/2014/main" id="{AE4B69A8-FA0F-4943-9BF9-91006725B413}"/>
              </a:ext>
            </a:extLst>
          </p:cNvPr>
          <p:cNvSpPr/>
          <p:nvPr/>
        </p:nvSpPr>
        <p:spPr>
          <a:xfrm rot="12663889">
            <a:off x="3024017" y="2090434"/>
            <a:ext cx="1216535" cy="1791093"/>
          </a:xfrm>
          <a:prstGeom prst="arc">
            <a:avLst>
              <a:gd name="adj1" fmla="val 15886982"/>
              <a:gd name="adj2" fmla="val 297185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Arc 5">
            <a:extLst>
              <a:ext uri="{FF2B5EF4-FFF2-40B4-BE49-F238E27FC236}">
                <a16:creationId xmlns="" xmlns:a16="http://schemas.microsoft.com/office/drawing/2014/main" id="{7E2F1992-85CE-47D4-9D8F-029D44ABEF23}"/>
              </a:ext>
            </a:extLst>
          </p:cNvPr>
          <p:cNvSpPr/>
          <p:nvPr/>
        </p:nvSpPr>
        <p:spPr>
          <a:xfrm rot="2825766">
            <a:off x="3898178" y="2263681"/>
            <a:ext cx="1931117" cy="1706531"/>
          </a:xfrm>
          <a:prstGeom prst="arc">
            <a:avLst>
              <a:gd name="adj1" fmla="val 14713164"/>
              <a:gd name="adj2" fmla="val 8473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0B43F372-2263-4FB2-9305-E164743C9DB3}"/>
              </a:ext>
            </a:extLst>
          </p:cNvPr>
          <p:cNvSpPr/>
          <p:nvPr/>
        </p:nvSpPr>
        <p:spPr>
          <a:xfrm>
            <a:off x="3733800" y="2025431"/>
            <a:ext cx="1117410" cy="457200"/>
          </a:xfrm>
          <a:prstGeom prst="ellipse">
            <a:avLst/>
          </a:prstGeom>
          <a:pattFill prst="openDmnd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8" name="Arc 7">
            <a:extLst>
              <a:ext uri="{FF2B5EF4-FFF2-40B4-BE49-F238E27FC236}">
                <a16:creationId xmlns="" xmlns:a16="http://schemas.microsoft.com/office/drawing/2014/main" id="{511E4A54-59FC-4467-9CB8-23BF27773D84}"/>
              </a:ext>
            </a:extLst>
          </p:cNvPr>
          <p:cNvSpPr/>
          <p:nvPr/>
        </p:nvSpPr>
        <p:spPr>
          <a:xfrm rot="17705350">
            <a:off x="2636671" y="166667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c 8">
            <a:extLst>
              <a:ext uri="{FF2B5EF4-FFF2-40B4-BE49-F238E27FC236}">
                <a16:creationId xmlns="" xmlns:a16="http://schemas.microsoft.com/office/drawing/2014/main" id="{20350BBA-4617-46E4-ADB5-6CB207303F61}"/>
              </a:ext>
            </a:extLst>
          </p:cNvPr>
          <p:cNvSpPr/>
          <p:nvPr/>
        </p:nvSpPr>
        <p:spPr>
          <a:xfrm rot="20651493">
            <a:off x="5304549" y="1737807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c 9">
            <a:extLst>
              <a:ext uri="{FF2B5EF4-FFF2-40B4-BE49-F238E27FC236}">
                <a16:creationId xmlns="" xmlns:a16="http://schemas.microsoft.com/office/drawing/2014/main" id="{2B4AA745-4757-426D-B594-50814AE9638A}"/>
              </a:ext>
            </a:extLst>
          </p:cNvPr>
          <p:cNvSpPr/>
          <p:nvPr/>
        </p:nvSpPr>
        <p:spPr>
          <a:xfrm rot="18790880">
            <a:off x="3331158" y="1761340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c 10">
            <a:extLst>
              <a:ext uri="{FF2B5EF4-FFF2-40B4-BE49-F238E27FC236}">
                <a16:creationId xmlns="" xmlns:a16="http://schemas.microsoft.com/office/drawing/2014/main" id="{1930BE9B-EC50-4730-8E2C-1A9385BA2620}"/>
              </a:ext>
            </a:extLst>
          </p:cNvPr>
          <p:cNvSpPr/>
          <p:nvPr/>
        </p:nvSpPr>
        <p:spPr>
          <a:xfrm rot="18790880">
            <a:off x="3899181" y="168264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A6D4CF5A-388C-452D-A661-61ABCE564FF6}"/>
              </a:ext>
            </a:extLst>
          </p:cNvPr>
          <p:cNvSpPr/>
          <p:nvPr/>
        </p:nvSpPr>
        <p:spPr>
          <a:xfrm rot="20949886">
            <a:off x="4770569" y="152406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7" name="Arc 26">
            <a:extLst>
              <a:ext uri="{FF2B5EF4-FFF2-40B4-BE49-F238E27FC236}">
                <a16:creationId xmlns="" xmlns:a16="http://schemas.microsoft.com/office/drawing/2014/main" id="{1E877D4A-4A86-45D6-8F85-E8C93BB0E447}"/>
              </a:ext>
            </a:extLst>
          </p:cNvPr>
          <p:cNvSpPr/>
          <p:nvPr/>
        </p:nvSpPr>
        <p:spPr>
          <a:xfrm rot="8094836">
            <a:off x="4418739" y="2899776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8" name="Arc 27">
            <a:extLst>
              <a:ext uri="{FF2B5EF4-FFF2-40B4-BE49-F238E27FC236}">
                <a16:creationId xmlns="" xmlns:a16="http://schemas.microsoft.com/office/drawing/2014/main" id="{9E934F48-4CF1-46E8-A9B4-BC2FA04A37F8}"/>
              </a:ext>
            </a:extLst>
          </p:cNvPr>
          <p:cNvSpPr/>
          <p:nvPr/>
        </p:nvSpPr>
        <p:spPr>
          <a:xfrm rot="8094836">
            <a:off x="4348710" y="2331130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9" name="Arc 28">
            <a:extLst>
              <a:ext uri="{FF2B5EF4-FFF2-40B4-BE49-F238E27FC236}">
                <a16:creationId xmlns="" xmlns:a16="http://schemas.microsoft.com/office/drawing/2014/main" id="{1581C69C-A873-4CDB-AA6C-D63844514934}"/>
              </a:ext>
            </a:extLst>
          </p:cNvPr>
          <p:cNvSpPr/>
          <p:nvPr/>
        </p:nvSpPr>
        <p:spPr>
          <a:xfrm rot="8094836">
            <a:off x="3402923" y="2317528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Arc 29">
            <a:extLst>
              <a:ext uri="{FF2B5EF4-FFF2-40B4-BE49-F238E27FC236}">
                <a16:creationId xmlns="" xmlns:a16="http://schemas.microsoft.com/office/drawing/2014/main" id="{FCCDC3F0-56D8-43C4-A9B5-F7C4F51A5EBC}"/>
              </a:ext>
            </a:extLst>
          </p:cNvPr>
          <p:cNvSpPr/>
          <p:nvPr/>
        </p:nvSpPr>
        <p:spPr>
          <a:xfrm rot="6813242">
            <a:off x="3362100" y="298774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32" name="Conector drept cu săgeată 31">
            <a:extLst>
              <a:ext uri="{FF2B5EF4-FFF2-40B4-BE49-F238E27FC236}">
                <a16:creationId xmlns="" xmlns:a16="http://schemas.microsoft.com/office/drawing/2014/main" id="{1DADC8CA-8DE5-48A5-A3BB-10DA500FD13F}"/>
              </a:ext>
            </a:extLst>
          </p:cNvPr>
          <p:cNvCxnSpPr/>
          <p:nvPr/>
        </p:nvCxnSpPr>
        <p:spPr>
          <a:xfrm flipV="1">
            <a:off x="3581400" y="2479348"/>
            <a:ext cx="109808" cy="18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rept cu săgeată 33">
            <a:extLst>
              <a:ext uri="{FF2B5EF4-FFF2-40B4-BE49-F238E27FC236}">
                <a16:creationId xmlns="" xmlns:a16="http://schemas.microsoft.com/office/drawing/2014/main" id="{6323CBEA-B50E-4539-8519-216167F0B910}"/>
              </a:ext>
            </a:extLst>
          </p:cNvPr>
          <p:cNvCxnSpPr>
            <a:cxnSpLocks/>
          </p:cNvCxnSpPr>
          <p:nvPr/>
        </p:nvCxnSpPr>
        <p:spPr>
          <a:xfrm flipH="1" flipV="1">
            <a:off x="4495800" y="2479348"/>
            <a:ext cx="43410" cy="217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drept cu săgeată 35">
            <a:extLst>
              <a:ext uri="{FF2B5EF4-FFF2-40B4-BE49-F238E27FC236}">
                <a16:creationId xmlns="" xmlns:a16="http://schemas.microsoft.com/office/drawing/2014/main" id="{46E36892-4214-4C8D-B31F-7D6A20816D90}"/>
              </a:ext>
            </a:extLst>
          </p:cNvPr>
          <p:cNvCxnSpPr>
            <a:cxnSpLocks/>
          </p:cNvCxnSpPr>
          <p:nvPr/>
        </p:nvCxnSpPr>
        <p:spPr>
          <a:xfrm flipV="1">
            <a:off x="3581401" y="3122740"/>
            <a:ext cx="45910" cy="23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rept cu săgeată 38">
            <a:extLst>
              <a:ext uri="{FF2B5EF4-FFF2-40B4-BE49-F238E27FC236}">
                <a16:creationId xmlns="" xmlns:a16="http://schemas.microsoft.com/office/drawing/2014/main" id="{BB8DF345-3FD4-4185-B3AA-6CEE6EED873F}"/>
              </a:ext>
            </a:extLst>
          </p:cNvPr>
          <p:cNvCxnSpPr>
            <a:cxnSpLocks/>
          </p:cNvCxnSpPr>
          <p:nvPr/>
        </p:nvCxnSpPr>
        <p:spPr>
          <a:xfrm flipH="1" flipV="1">
            <a:off x="4572172" y="3122740"/>
            <a:ext cx="76028" cy="153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drept cu săgeată 43">
            <a:extLst>
              <a:ext uri="{FF2B5EF4-FFF2-40B4-BE49-F238E27FC236}">
                <a16:creationId xmlns="" xmlns:a16="http://schemas.microsoft.com/office/drawing/2014/main" id="{D384BD64-D91F-41EB-B9FE-C0B92D2E80F3}"/>
              </a:ext>
            </a:extLst>
          </p:cNvPr>
          <p:cNvCxnSpPr/>
          <p:nvPr/>
        </p:nvCxnSpPr>
        <p:spPr>
          <a:xfrm>
            <a:off x="2743200" y="1714563"/>
            <a:ext cx="228600" cy="116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drept cu săgeată 45">
            <a:extLst>
              <a:ext uri="{FF2B5EF4-FFF2-40B4-BE49-F238E27FC236}">
                <a16:creationId xmlns="" xmlns:a16="http://schemas.microsoft.com/office/drawing/2014/main" id="{CFA701B8-C235-498D-8F28-861F5796E399}"/>
              </a:ext>
            </a:extLst>
          </p:cNvPr>
          <p:cNvCxnSpPr/>
          <p:nvPr/>
        </p:nvCxnSpPr>
        <p:spPr>
          <a:xfrm>
            <a:off x="4089681" y="1682568"/>
            <a:ext cx="0" cy="222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drept cu săgeată 47">
            <a:extLst>
              <a:ext uri="{FF2B5EF4-FFF2-40B4-BE49-F238E27FC236}">
                <a16:creationId xmlns="" xmlns:a16="http://schemas.microsoft.com/office/drawing/2014/main" id="{34676E69-EFF9-4D2D-98C0-3AEF9A63F1F3}"/>
              </a:ext>
            </a:extLst>
          </p:cNvPr>
          <p:cNvCxnSpPr/>
          <p:nvPr/>
        </p:nvCxnSpPr>
        <p:spPr>
          <a:xfrm flipH="1">
            <a:off x="4878647" y="1524000"/>
            <a:ext cx="150553" cy="16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drept cu săgeată 49">
            <a:extLst>
              <a:ext uri="{FF2B5EF4-FFF2-40B4-BE49-F238E27FC236}">
                <a16:creationId xmlns="" xmlns:a16="http://schemas.microsoft.com/office/drawing/2014/main" id="{7D5E20BC-DCB1-48D7-959C-48F7CD5549D5}"/>
              </a:ext>
            </a:extLst>
          </p:cNvPr>
          <p:cNvCxnSpPr/>
          <p:nvPr/>
        </p:nvCxnSpPr>
        <p:spPr>
          <a:xfrm>
            <a:off x="3494906" y="1793783"/>
            <a:ext cx="141398" cy="158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drept cu săgeată 51">
            <a:extLst>
              <a:ext uri="{FF2B5EF4-FFF2-40B4-BE49-F238E27FC236}">
                <a16:creationId xmlns="" xmlns:a16="http://schemas.microsoft.com/office/drawing/2014/main" id="{6390702F-965E-4D5C-A20C-8CB1B2DE5800}"/>
              </a:ext>
            </a:extLst>
          </p:cNvPr>
          <p:cNvCxnSpPr/>
          <p:nvPr/>
        </p:nvCxnSpPr>
        <p:spPr>
          <a:xfrm flipH="1">
            <a:off x="5410200" y="1793783"/>
            <a:ext cx="152400" cy="158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Arc 54">
            <a:extLst>
              <a:ext uri="{FF2B5EF4-FFF2-40B4-BE49-F238E27FC236}">
                <a16:creationId xmlns="" xmlns:a16="http://schemas.microsoft.com/office/drawing/2014/main" id="{E7C058B2-E564-44BB-A9A6-C8C4DBA38CDA}"/>
              </a:ext>
            </a:extLst>
          </p:cNvPr>
          <p:cNvSpPr/>
          <p:nvPr/>
        </p:nvSpPr>
        <p:spPr>
          <a:xfrm rot="8855342">
            <a:off x="3568561" y="2241311"/>
            <a:ext cx="2097879" cy="1473237"/>
          </a:xfrm>
          <a:prstGeom prst="arc">
            <a:avLst>
              <a:gd name="adj1" fmla="val 16333154"/>
              <a:gd name="adj2" fmla="val 21363333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57" name="Arc 56">
            <a:extLst>
              <a:ext uri="{FF2B5EF4-FFF2-40B4-BE49-F238E27FC236}">
                <a16:creationId xmlns="" xmlns:a16="http://schemas.microsoft.com/office/drawing/2014/main" id="{F44B6781-571E-4C69-9BCC-0B2EFA834EC2}"/>
              </a:ext>
            </a:extLst>
          </p:cNvPr>
          <p:cNvSpPr/>
          <p:nvPr/>
        </p:nvSpPr>
        <p:spPr>
          <a:xfrm rot="8038957">
            <a:off x="3886199" y="316994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" name="Arc 57">
            <a:extLst>
              <a:ext uri="{FF2B5EF4-FFF2-40B4-BE49-F238E27FC236}">
                <a16:creationId xmlns="" xmlns:a16="http://schemas.microsoft.com/office/drawing/2014/main" id="{2384A3F0-4808-415F-8F89-DCEB4C1C117D}"/>
              </a:ext>
            </a:extLst>
          </p:cNvPr>
          <p:cNvSpPr/>
          <p:nvPr/>
        </p:nvSpPr>
        <p:spPr>
          <a:xfrm rot="7656891">
            <a:off x="4373474" y="322876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9" name="Arc 58">
            <a:extLst>
              <a:ext uri="{FF2B5EF4-FFF2-40B4-BE49-F238E27FC236}">
                <a16:creationId xmlns="" xmlns:a16="http://schemas.microsoft.com/office/drawing/2014/main" id="{23A4CBC7-8C3B-44DC-ACDC-B65A05F29F88}"/>
              </a:ext>
            </a:extLst>
          </p:cNvPr>
          <p:cNvSpPr/>
          <p:nvPr/>
        </p:nvSpPr>
        <p:spPr>
          <a:xfrm rot="7764781">
            <a:off x="4065218" y="335137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Arc 59">
            <a:extLst>
              <a:ext uri="{FF2B5EF4-FFF2-40B4-BE49-F238E27FC236}">
                <a16:creationId xmlns="" xmlns:a16="http://schemas.microsoft.com/office/drawing/2014/main" id="{BF730524-A91A-4ECF-9CAF-36AB52B2E81B}"/>
              </a:ext>
            </a:extLst>
          </p:cNvPr>
          <p:cNvSpPr/>
          <p:nvPr/>
        </p:nvSpPr>
        <p:spPr>
          <a:xfrm rot="7016104">
            <a:off x="4399822" y="3111327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24877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D197FC2E-61E7-46E0-9057-29E4E963D81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23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7F6A80FE-F252-4107-8673-D36022F0352B}"/>
              </a:ext>
            </a:extLst>
          </p:cNvPr>
          <p:cNvSpPr txBox="1"/>
          <p:nvPr/>
        </p:nvSpPr>
        <p:spPr>
          <a:xfrm>
            <a:off x="990600" y="1066800"/>
            <a:ext cx="7772400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>
                <a:latin typeface="Bell MT" panose="02020503060305020303" pitchFamily="18" charset="0"/>
              </a:rPr>
              <a:t>Episod</a:t>
            </a:r>
            <a:r>
              <a:rPr lang="en-US" b="1" dirty="0">
                <a:latin typeface="Bell MT" panose="02020503060305020303" pitchFamily="18" charset="0"/>
              </a:rPr>
              <a:t> maniacal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Bell MT" panose="02020503060305020303" pitchFamily="18" charset="0"/>
              </a:rPr>
              <a:t>Solicitări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minore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sau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nespecifice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declanșează</a:t>
            </a:r>
            <a:r>
              <a:rPr lang="en-US" sz="2000" dirty="0">
                <a:latin typeface="Bell MT" panose="02020503060305020303" pitchFamily="18" charset="0"/>
              </a:rPr>
              <a:t> schema </a:t>
            </a:r>
            <a:r>
              <a:rPr lang="en-US" sz="2000" dirty="0" err="1">
                <a:latin typeface="Bell MT" panose="02020503060305020303" pitchFamily="18" charset="0"/>
              </a:rPr>
              <a:t>formală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maniacală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dezinhibată</a:t>
            </a:r>
            <a:r>
              <a:rPr lang="en-US" sz="2000" dirty="0">
                <a:latin typeface="Bell MT" panose="02020503060305020303" pitchFamily="18" charset="0"/>
              </a:rPr>
              <a:t>, </a:t>
            </a:r>
            <a:r>
              <a:rPr lang="en-US" sz="2000" dirty="0" err="1">
                <a:latin typeface="Bell MT" panose="02020503060305020303" pitchFamily="18" charset="0"/>
              </a:rPr>
              <a:t>decontexualiz</a:t>
            </a:r>
            <a:r>
              <a:rPr lang="ro-RO" sz="2000" dirty="0">
                <a:latin typeface="Bell MT" panose="02020503060305020303" pitchFamily="18" charset="0"/>
              </a:rPr>
              <a:t>â</a:t>
            </a:r>
            <a:r>
              <a:rPr lang="en-US" sz="2000" dirty="0" err="1">
                <a:latin typeface="Bell MT" panose="02020503060305020303" pitchFamily="18" charset="0"/>
              </a:rPr>
              <a:t>nd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psihismul</a:t>
            </a:r>
            <a:endParaRPr lang="en-US" sz="20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err="1">
                <a:latin typeface="Bell MT" panose="02020503060305020303" pitchFamily="18" charset="0"/>
              </a:rPr>
              <a:t>Disponibilit</a:t>
            </a:r>
            <a:r>
              <a:rPr lang="ro-RO" sz="2000" dirty="0">
                <a:latin typeface="Bell MT" panose="02020503060305020303" pitchFamily="18" charset="0"/>
              </a:rPr>
              <a:t>ă</a:t>
            </a:r>
            <a:r>
              <a:rPr lang="en-US" sz="2000" dirty="0" err="1">
                <a:latin typeface="Bell MT" panose="02020503060305020303" pitchFamily="18" charset="0"/>
              </a:rPr>
              <a:t>țile</a:t>
            </a:r>
            <a:r>
              <a:rPr lang="ro-RO" sz="2000" dirty="0">
                <a:latin typeface="Bell MT" panose="02020503060305020303" pitchFamily="18" charset="0"/>
              </a:rPr>
              <a:t> modulului comportamentelor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externalizate</a:t>
            </a:r>
            <a:r>
              <a:rPr lang="ro-RO" sz="2000" dirty="0">
                <a:latin typeface="Bell MT" panose="02020503060305020303" pitchFamily="18" charset="0"/>
              </a:rPr>
              <a:t>,</a:t>
            </a:r>
            <a:r>
              <a:rPr lang="en-US" sz="2000" dirty="0">
                <a:latin typeface="Bell MT" panose="02020503060305020303" pitchFamily="18" charset="0"/>
              </a:rPr>
              <a:t> se </a:t>
            </a:r>
            <a:r>
              <a:rPr lang="en-US" sz="2000" dirty="0" err="1">
                <a:latin typeface="Bell MT" panose="02020503060305020303" pitchFamily="18" charset="0"/>
              </a:rPr>
              <a:t>comasează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nediferențiat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într</a:t>
            </a:r>
            <a:r>
              <a:rPr lang="en-US" sz="2000" dirty="0">
                <a:latin typeface="Bell MT" panose="02020503060305020303" pitchFamily="18" charset="0"/>
              </a:rPr>
              <a:t>-o </a:t>
            </a:r>
            <a:r>
              <a:rPr lang="en-US" sz="2000" dirty="0" err="1">
                <a:latin typeface="Bell MT" panose="02020503060305020303" pitchFamily="18" charset="0"/>
              </a:rPr>
              <a:t>schemă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formală</a:t>
            </a:r>
            <a:r>
              <a:rPr lang="en-US" sz="2000" dirty="0">
                <a:latin typeface="Bell MT" panose="02020503060305020303" pitchFamily="18" charset="0"/>
              </a:rPr>
              <a:t> </a:t>
            </a:r>
            <a:r>
              <a:rPr lang="en-US" sz="2000" dirty="0" err="1">
                <a:latin typeface="Bell MT" panose="02020503060305020303" pitchFamily="18" charset="0"/>
              </a:rPr>
              <a:t>rigidă</a:t>
            </a:r>
            <a:r>
              <a:rPr lang="ro-RO" sz="2000" dirty="0">
                <a:latin typeface="Bell MT" panose="02020503060305020303" pitchFamily="18" charset="0"/>
              </a:rPr>
              <a:t>...</a:t>
            </a:r>
            <a:r>
              <a:rPr lang="en-US" sz="2000" dirty="0">
                <a:latin typeface="Bell MT" panose="02020503060305020303" pitchFamily="18" charset="0"/>
              </a:rPr>
              <a:t> a </a:t>
            </a:r>
            <a:r>
              <a:rPr lang="en-US" sz="2000" dirty="0" err="1">
                <a:latin typeface="Bell MT" panose="02020503060305020303" pitchFamily="18" charset="0"/>
              </a:rPr>
              <a:t>dezinhibiției</a:t>
            </a:r>
            <a:r>
              <a:rPr lang="en-US" sz="2000" dirty="0">
                <a:latin typeface="Bell MT" panose="02020503060305020303" pitchFamily="18" charset="0"/>
              </a:rPr>
              <a:t> expansive </a:t>
            </a:r>
            <a:r>
              <a:rPr lang="en-US" sz="2000" dirty="0" err="1">
                <a:latin typeface="Bell MT" panose="02020503060305020303" pitchFamily="18" charset="0"/>
              </a:rPr>
              <a:t>maniacale</a:t>
            </a:r>
            <a:endParaRPr lang="en-US" sz="2000" dirty="0">
              <a:latin typeface="Bell MT" panose="02020503060305020303" pitchFamily="18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="" xmlns:a16="http://schemas.microsoft.com/office/drawing/2014/main" id="{0FCD35D0-8A31-41BA-855F-AF2E16E051D0}"/>
              </a:ext>
            </a:extLst>
          </p:cNvPr>
          <p:cNvSpPr/>
          <p:nvPr/>
        </p:nvSpPr>
        <p:spPr>
          <a:xfrm rot="18194095">
            <a:off x="3635204" y="2603261"/>
            <a:ext cx="1587537" cy="1670394"/>
          </a:xfrm>
          <a:prstGeom prst="arc">
            <a:avLst>
              <a:gd name="adj1" fmla="val 16550656"/>
              <a:gd name="adj2" fmla="val 4120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Conector drept cu săgeată 8">
            <a:extLst>
              <a:ext uri="{FF2B5EF4-FFF2-40B4-BE49-F238E27FC236}">
                <a16:creationId xmlns="" xmlns:a16="http://schemas.microsoft.com/office/drawing/2014/main" id="{CB765B6F-1B03-4DD6-88C2-82EC0B13B51D}"/>
              </a:ext>
            </a:extLst>
          </p:cNvPr>
          <p:cNvCxnSpPr>
            <a:cxnSpLocks/>
          </p:cNvCxnSpPr>
          <p:nvPr/>
        </p:nvCxnSpPr>
        <p:spPr>
          <a:xfrm>
            <a:off x="3740431" y="2334180"/>
            <a:ext cx="181559" cy="17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drept cu săgeată 9">
            <a:extLst>
              <a:ext uri="{FF2B5EF4-FFF2-40B4-BE49-F238E27FC236}">
                <a16:creationId xmlns="" xmlns:a16="http://schemas.microsoft.com/office/drawing/2014/main" id="{FE90DEF0-CBDA-4EAB-BBBE-02FF7736BDFA}"/>
              </a:ext>
            </a:extLst>
          </p:cNvPr>
          <p:cNvCxnSpPr>
            <a:cxnSpLocks/>
          </p:cNvCxnSpPr>
          <p:nvPr/>
        </p:nvCxnSpPr>
        <p:spPr>
          <a:xfrm>
            <a:off x="4325333" y="2148390"/>
            <a:ext cx="0" cy="290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rept cu săgeată 12">
            <a:extLst>
              <a:ext uri="{FF2B5EF4-FFF2-40B4-BE49-F238E27FC236}">
                <a16:creationId xmlns="" xmlns:a16="http://schemas.microsoft.com/office/drawing/2014/main" id="{68064191-FA86-4FFD-BF61-9A46B3A08972}"/>
              </a:ext>
            </a:extLst>
          </p:cNvPr>
          <p:cNvCxnSpPr>
            <a:cxnSpLocks/>
          </p:cNvCxnSpPr>
          <p:nvPr/>
        </p:nvCxnSpPr>
        <p:spPr>
          <a:xfrm flipH="1">
            <a:off x="4876800" y="2293395"/>
            <a:ext cx="243353" cy="20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CAC5B69-8A73-4B23-9BF0-31BF47744AC9}"/>
              </a:ext>
            </a:extLst>
          </p:cNvPr>
          <p:cNvSpPr/>
          <p:nvPr/>
        </p:nvSpPr>
        <p:spPr>
          <a:xfrm>
            <a:off x="3815496" y="2660127"/>
            <a:ext cx="1084961" cy="626134"/>
          </a:xfrm>
          <a:prstGeom prst="ellipse">
            <a:avLst/>
          </a:prstGeom>
          <a:pattFill prst="openDmnd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6" name="Formă liberă: formă 15">
            <a:extLst>
              <a:ext uri="{FF2B5EF4-FFF2-40B4-BE49-F238E27FC236}">
                <a16:creationId xmlns="" xmlns:a16="http://schemas.microsoft.com/office/drawing/2014/main" id="{76A11B34-5741-470C-8475-630D459B147B}"/>
              </a:ext>
            </a:extLst>
          </p:cNvPr>
          <p:cNvSpPr/>
          <p:nvPr/>
        </p:nvSpPr>
        <p:spPr>
          <a:xfrm>
            <a:off x="3639439" y="2861677"/>
            <a:ext cx="141402" cy="302607"/>
          </a:xfrm>
          <a:custGeom>
            <a:avLst/>
            <a:gdLst>
              <a:gd name="connsiteX0" fmla="*/ 0 w 141402"/>
              <a:gd name="connsiteY0" fmla="*/ 183662 h 302607"/>
              <a:gd name="connsiteX1" fmla="*/ 113122 w 141402"/>
              <a:gd name="connsiteY1" fmla="*/ 296784 h 302607"/>
              <a:gd name="connsiteX2" fmla="*/ 131975 w 141402"/>
              <a:gd name="connsiteY2" fmla="*/ 23406 h 302607"/>
              <a:gd name="connsiteX3" fmla="*/ 141402 w 141402"/>
              <a:gd name="connsiteY3" fmla="*/ 32833 h 30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402" h="302607">
                <a:moveTo>
                  <a:pt x="0" y="183662"/>
                </a:moveTo>
                <a:cubicBezTo>
                  <a:pt x="45563" y="253577"/>
                  <a:pt x="91126" y="323493"/>
                  <a:pt x="113122" y="296784"/>
                </a:cubicBezTo>
                <a:cubicBezTo>
                  <a:pt x="135118" y="270075"/>
                  <a:pt x="127262" y="67398"/>
                  <a:pt x="131975" y="23406"/>
                </a:cubicBezTo>
                <a:cubicBezTo>
                  <a:pt x="136688" y="-20586"/>
                  <a:pt x="139045" y="6123"/>
                  <a:pt x="141402" y="3283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Formă liberă: formă 17">
            <a:extLst>
              <a:ext uri="{FF2B5EF4-FFF2-40B4-BE49-F238E27FC236}">
                <a16:creationId xmlns="" xmlns:a16="http://schemas.microsoft.com/office/drawing/2014/main" id="{F8344FFE-0869-4DD6-9922-A868236094CE}"/>
              </a:ext>
            </a:extLst>
          </p:cNvPr>
          <p:cNvSpPr/>
          <p:nvPr/>
        </p:nvSpPr>
        <p:spPr>
          <a:xfrm>
            <a:off x="4930047" y="2786275"/>
            <a:ext cx="168800" cy="226705"/>
          </a:xfrm>
          <a:custGeom>
            <a:avLst/>
            <a:gdLst>
              <a:gd name="connsiteX0" fmla="*/ 8545 w 168800"/>
              <a:gd name="connsiteY0" fmla="*/ 0 h 226705"/>
              <a:gd name="connsiteX1" fmla="*/ 17971 w 168800"/>
              <a:gd name="connsiteY1" fmla="*/ 226243 h 226705"/>
              <a:gd name="connsiteX2" fmla="*/ 168800 w 168800"/>
              <a:gd name="connsiteY2" fmla="*/ 47134 h 22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00" h="226705">
                <a:moveTo>
                  <a:pt x="8545" y="0"/>
                </a:moveTo>
                <a:cubicBezTo>
                  <a:pt x="-97" y="109193"/>
                  <a:pt x="-8738" y="218387"/>
                  <a:pt x="17971" y="226243"/>
                </a:cubicBezTo>
                <a:cubicBezTo>
                  <a:pt x="44680" y="234099"/>
                  <a:pt x="106740" y="140616"/>
                  <a:pt x="168800" y="4713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Arc 18">
            <a:extLst>
              <a:ext uri="{FF2B5EF4-FFF2-40B4-BE49-F238E27FC236}">
                <a16:creationId xmlns="" xmlns:a16="http://schemas.microsoft.com/office/drawing/2014/main" id="{817C8F51-E540-4B82-8445-AA41E85283C9}"/>
              </a:ext>
            </a:extLst>
          </p:cNvPr>
          <p:cNvSpPr/>
          <p:nvPr/>
        </p:nvSpPr>
        <p:spPr>
          <a:xfrm rot="15850886">
            <a:off x="2806576" y="3050747"/>
            <a:ext cx="1924638" cy="187796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0" name="Arc 19">
            <a:extLst>
              <a:ext uri="{FF2B5EF4-FFF2-40B4-BE49-F238E27FC236}">
                <a16:creationId xmlns="" xmlns:a16="http://schemas.microsoft.com/office/drawing/2014/main" id="{8F5A8EDB-BAE3-4B1B-8C4C-EE97A7D1BC32}"/>
              </a:ext>
            </a:extLst>
          </p:cNvPr>
          <p:cNvSpPr/>
          <p:nvPr/>
        </p:nvSpPr>
        <p:spPr>
          <a:xfrm rot="1016287">
            <a:off x="3903573" y="2827556"/>
            <a:ext cx="1924638" cy="187796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6" name="Arc 25">
            <a:extLst>
              <a:ext uri="{FF2B5EF4-FFF2-40B4-BE49-F238E27FC236}">
                <a16:creationId xmlns="" xmlns:a16="http://schemas.microsoft.com/office/drawing/2014/main" id="{10BE2ABE-B637-49C8-AC0F-7B3C00806B62}"/>
              </a:ext>
            </a:extLst>
          </p:cNvPr>
          <p:cNvSpPr/>
          <p:nvPr/>
        </p:nvSpPr>
        <p:spPr>
          <a:xfrm rot="7502622">
            <a:off x="3370197" y="2494510"/>
            <a:ext cx="2054421" cy="2126456"/>
          </a:xfrm>
          <a:prstGeom prst="arc">
            <a:avLst>
              <a:gd name="adj1" fmla="val 16200000"/>
              <a:gd name="adj2" fmla="val 116609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9" name="Arc 28">
            <a:extLst>
              <a:ext uri="{FF2B5EF4-FFF2-40B4-BE49-F238E27FC236}">
                <a16:creationId xmlns="" xmlns:a16="http://schemas.microsoft.com/office/drawing/2014/main" id="{025FDE5F-ECFE-4479-B859-B0B149C07874}"/>
              </a:ext>
            </a:extLst>
          </p:cNvPr>
          <p:cNvSpPr/>
          <p:nvPr/>
        </p:nvSpPr>
        <p:spPr>
          <a:xfrm rot="18153667">
            <a:off x="3457413" y="3699864"/>
            <a:ext cx="1987153" cy="2105563"/>
          </a:xfrm>
          <a:prstGeom prst="arc">
            <a:avLst>
              <a:gd name="adj1" fmla="val 16200000"/>
              <a:gd name="adj2" fmla="val 1166094"/>
            </a:avLst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31" name="Conector drept 30">
            <a:extLst>
              <a:ext uri="{FF2B5EF4-FFF2-40B4-BE49-F238E27FC236}">
                <a16:creationId xmlns="" xmlns:a16="http://schemas.microsoft.com/office/drawing/2014/main" id="{BE270771-4C18-40CE-8AA3-8C987071BE37}"/>
              </a:ext>
            </a:extLst>
          </p:cNvPr>
          <p:cNvCxnSpPr>
            <a:cxnSpLocks/>
          </p:cNvCxnSpPr>
          <p:nvPr/>
        </p:nvCxnSpPr>
        <p:spPr>
          <a:xfrm flipH="1">
            <a:off x="3710140" y="3856468"/>
            <a:ext cx="404660" cy="46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drept 36">
            <a:extLst>
              <a:ext uri="{FF2B5EF4-FFF2-40B4-BE49-F238E27FC236}">
                <a16:creationId xmlns="" xmlns:a16="http://schemas.microsoft.com/office/drawing/2014/main" id="{A5015151-3D10-4117-AC9B-4699F24899FC}"/>
              </a:ext>
            </a:extLst>
          </p:cNvPr>
          <p:cNvCxnSpPr>
            <a:cxnSpLocks/>
          </p:cNvCxnSpPr>
          <p:nvPr/>
        </p:nvCxnSpPr>
        <p:spPr>
          <a:xfrm flipH="1">
            <a:off x="3869184" y="3873323"/>
            <a:ext cx="404660" cy="469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drept 38">
            <a:extLst>
              <a:ext uri="{FF2B5EF4-FFF2-40B4-BE49-F238E27FC236}">
                <a16:creationId xmlns="" xmlns:a16="http://schemas.microsoft.com/office/drawing/2014/main" id="{13A952FF-F00F-4EE6-9A01-AEA445C90944}"/>
              </a:ext>
            </a:extLst>
          </p:cNvPr>
          <p:cNvCxnSpPr/>
          <p:nvPr/>
        </p:nvCxnSpPr>
        <p:spPr>
          <a:xfrm flipH="1">
            <a:off x="3962400" y="3856468"/>
            <a:ext cx="609600" cy="63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drept 40">
            <a:extLst>
              <a:ext uri="{FF2B5EF4-FFF2-40B4-BE49-F238E27FC236}">
                <a16:creationId xmlns="" xmlns:a16="http://schemas.microsoft.com/office/drawing/2014/main" id="{8400AF49-F408-4524-B6AD-D498B80465CA}"/>
              </a:ext>
            </a:extLst>
          </p:cNvPr>
          <p:cNvCxnSpPr/>
          <p:nvPr/>
        </p:nvCxnSpPr>
        <p:spPr>
          <a:xfrm flipH="1">
            <a:off x="4147117" y="3856468"/>
            <a:ext cx="685800" cy="703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drept 42">
            <a:extLst>
              <a:ext uri="{FF2B5EF4-FFF2-40B4-BE49-F238E27FC236}">
                <a16:creationId xmlns="" xmlns:a16="http://schemas.microsoft.com/office/drawing/2014/main" id="{9A471CEC-5B22-42A7-B4AA-D8322587ACFC}"/>
              </a:ext>
            </a:extLst>
          </p:cNvPr>
          <p:cNvCxnSpPr/>
          <p:nvPr/>
        </p:nvCxnSpPr>
        <p:spPr>
          <a:xfrm flipH="1">
            <a:off x="4419600" y="3989730"/>
            <a:ext cx="541404" cy="57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drept 44">
            <a:extLst>
              <a:ext uri="{FF2B5EF4-FFF2-40B4-BE49-F238E27FC236}">
                <a16:creationId xmlns="" xmlns:a16="http://schemas.microsoft.com/office/drawing/2014/main" id="{3D2F3EA9-924F-42BF-891E-8BAB65C8772D}"/>
              </a:ext>
            </a:extLst>
          </p:cNvPr>
          <p:cNvCxnSpPr/>
          <p:nvPr/>
        </p:nvCxnSpPr>
        <p:spPr>
          <a:xfrm flipH="1">
            <a:off x="4709772" y="4046968"/>
            <a:ext cx="414899" cy="475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rept 46">
            <a:extLst>
              <a:ext uri="{FF2B5EF4-FFF2-40B4-BE49-F238E27FC236}">
                <a16:creationId xmlns="" xmlns:a16="http://schemas.microsoft.com/office/drawing/2014/main" id="{A27F341A-EA2B-414D-95EB-E167B04F5243}"/>
              </a:ext>
            </a:extLst>
          </p:cNvPr>
          <p:cNvCxnSpPr/>
          <p:nvPr/>
        </p:nvCxnSpPr>
        <p:spPr>
          <a:xfrm>
            <a:off x="3798733" y="3906661"/>
            <a:ext cx="453839" cy="615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drept 48">
            <a:extLst>
              <a:ext uri="{FF2B5EF4-FFF2-40B4-BE49-F238E27FC236}">
                <a16:creationId xmlns="" xmlns:a16="http://schemas.microsoft.com/office/drawing/2014/main" id="{6062BE06-0968-4797-8009-86A23E6E52DE}"/>
              </a:ext>
            </a:extLst>
          </p:cNvPr>
          <p:cNvCxnSpPr/>
          <p:nvPr/>
        </p:nvCxnSpPr>
        <p:spPr>
          <a:xfrm>
            <a:off x="4002181" y="3823420"/>
            <a:ext cx="487836" cy="698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drept 50">
            <a:extLst>
              <a:ext uri="{FF2B5EF4-FFF2-40B4-BE49-F238E27FC236}">
                <a16:creationId xmlns="" xmlns:a16="http://schemas.microsoft.com/office/drawing/2014/main" id="{D087BD25-60B9-4195-B7D1-9700BCB390A2}"/>
              </a:ext>
            </a:extLst>
          </p:cNvPr>
          <p:cNvCxnSpPr/>
          <p:nvPr/>
        </p:nvCxnSpPr>
        <p:spPr>
          <a:xfrm>
            <a:off x="4246099" y="3823420"/>
            <a:ext cx="463673" cy="672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drept 52">
            <a:extLst>
              <a:ext uri="{FF2B5EF4-FFF2-40B4-BE49-F238E27FC236}">
                <a16:creationId xmlns="" xmlns:a16="http://schemas.microsoft.com/office/drawing/2014/main" id="{4C63D071-2494-4882-8E61-AF289B12768E}"/>
              </a:ext>
            </a:extLst>
          </p:cNvPr>
          <p:cNvCxnSpPr/>
          <p:nvPr/>
        </p:nvCxnSpPr>
        <p:spPr>
          <a:xfrm>
            <a:off x="4458561" y="3792382"/>
            <a:ext cx="466198" cy="665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drept 54">
            <a:extLst>
              <a:ext uri="{FF2B5EF4-FFF2-40B4-BE49-F238E27FC236}">
                <a16:creationId xmlns="" xmlns:a16="http://schemas.microsoft.com/office/drawing/2014/main" id="{37C25F6B-9B74-4C4E-9E2B-4E1DCF295FB3}"/>
              </a:ext>
            </a:extLst>
          </p:cNvPr>
          <p:cNvCxnSpPr/>
          <p:nvPr/>
        </p:nvCxnSpPr>
        <p:spPr>
          <a:xfrm>
            <a:off x="4781771" y="3843917"/>
            <a:ext cx="324989" cy="481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drept cu săgeată 56">
            <a:extLst>
              <a:ext uri="{FF2B5EF4-FFF2-40B4-BE49-F238E27FC236}">
                <a16:creationId xmlns="" xmlns:a16="http://schemas.microsoft.com/office/drawing/2014/main" id="{DC2B8979-918A-4F3C-9AF9-A7CC50F538BC}"/>
              </a:ext>
            </a:extLst>
          </p:cNvPr>
          <p:cNvCxnSpPr>
            <a:cxnSpLocks/>
          </p:cNvCxnSpPr>
          <p:nvPr/>
        </p:nvCxnSpPr>
        <p:spPr>
          <a:xfrm flipV="1">
            <a:off x="4397407" y="3348636"/>
            <a:ext cx="0" cy="3089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Arc 58">
            <a:extLst>
              <a:ext uri="{FF2B5EF4-FFF2-40B4-BE49-F238E27FC236}">
                <a16:creationId xmlns="" xmlns:a16="http://schemas.microsoft.com/office/drawing/2014/main" id="{A1E5AF38-1079-4442-BDC8-521276DA0002}"/>
              </a:ext>
            </a:extLst>
          </p:cNvPr>
          <p:cNvSpPr/>
          <p:nvPr/>
        </p:nvSpPr>
        <p:spPr>
          <a:xfrm rot="7016104">
            <a:off x="4360675" y="4049172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Arc 59">
            <a:extLst>
              <a:ext uri="{FF2B5EF4-FFF2-40B4-BE49-F238E27FC236}">
                <a16:creationId xmlns="" xmlns:a16="http://schemas.microsoft.com/office/drawing/2014/main" id="{6A8FF3E4-9B08-4080-AD0C-B43D2F2AADB7}"/>
              </a:ext>
            </a:extLst>
          </p:cNvPr>
          <p:cNvSpPr/>
          <p:nvPr/>
        </p:nvSpPr>
        <p:spPr>
          <a:xfrm rot="7016104">
            <a:off x="4702357" y="3984831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" name="Arc 60">
            <a:extLst>
              <a:ext uri="{FF2B5EF4-FFF2-40B4-BE49-F238E27FC236}">
                <a16:creationId xmlns="" xmlns:a16="http://schemas.microsoft.com/office/drawing/2014/main" id="{6F057BEC-F4D4-47B0-976E-1ECFEFBC3194}"/>
              </a:ext>
            </a:extLst>
          </p:cNvPr>
          <p:cNvSpPr/>
          <p:nvPr/>
        </p:nvSpPr>
        <p:spPr>
          <a:xfrm rot="7016104">
            <a:off x="3918838" y="392696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Arc 61">
            <a:extLst>
              <a:ext uri="{FF2B5EF4-FFF2-40B4-BE49-F238E27FC236}">
                <a16:creationId xmlns="" xmlns:a16="http://schemas.microsoft.com/office/drawing/2014/main" id="{40846FA0-11B8-4DE2-A75F-E764D582E6A8}"/>
              </a:ext>
            </a:extLst>
          </p:cNvPr>
          <p:cNvSpPr/>
          <p:nvPr/>
        </p:nvSpPr>
        <p:spPr>
          <a:xfrm rot="7016104">
            <a:off x="4071238" y="4079365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4" name="Arc 63">
            <a:extLst>
              <a:ext uri="{FF2B5EF4-FFF2-40B4-BE49-F238E27FC236}">
                <a16:creationId xmlns="" xmlns:a16="http://schemas.microsoft.com/office/drawing/2014/main" id="{D5FC8325-D020-437B-BD3A-0AB5DE0371A5}"/>
              </a:ext>
            </a:extLst>
          </p:cNvPr>
          <p:cNvSpPr/>
          <p:nvPr/>
        </p:nvSpPr>
        <p:spPr>
          <a:xfrm rot="17481863">
            <a:off x="3662710" y="2305891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66" name="Conector drept 65">
            <a:extLst>
              <a:ext uri="{FF2B5EF4-FFF2-40B4-BE49-F238E27FC236}">
                <a16:creationId xmlns="" xmlns:a16="http://schemas.microsoft.com/office/drawing/2014/main" id="{9B98F971-2984-48AF-929E-601E615DA67F}"/>
              </a:ext>
            </a:extLst>
          </p:cNvPr>
          <p:cNvCxnSpPr/>
          <p:nvPr/>
        </p:nvCxnSpPr>
        <p:spPr>
          <a:xfrm flipV="1">
            <a:off x="3831211" y="2440868"/>
            <a:ext cx="194441" cy="165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rc 67">
            <a:extLst>
              <a:ext uri="{FF2B5EF4-FFF2-40B4-BE49-F238E27FC236}">
                <a16:creationId xmlns="" xmlns:a16="http://schemas.microsoft.com/office/drawing/2014/main" id="{EEEDE390-C53A-47D3-A2CA-40303C75B810}"/>
              </a:ext>
            </a:extLst>
          </p:cNvPr>
          <p:cNvSpPr/>
          <p:nvPr/>
        </p:nvSpPr>
        <p:spPr>
          <a:xfrm rot="543310">
            <a:off x="4809379" y="2213473"/>
            <a:ext cx="381000" cy="3810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69" name="Conector drept 68">
            <a:extLst>
              <a:ext uri="{FF2B5EF4-FFF2-40B4-BE49-F238E27FC236}">
                <a16:creationId xmlns="" xmlns:a16="http://schemas.microsoft.com/office/drawing/2014/main" id="{1B3E82F4-5257-46AF-AF49-0B9BEA727E5F}"/>
              </a:ext>
            </a:extLst>
          </p:cNvPr>
          <p:cNvCxnSpPr>
            <a:cxnSpLocks/>
          </p:cNvCxnSpPr>
          <p:nvPr/>
        </p:nvCxnSpPr>
        <p:spPr>
          <a:xfrm>
            <a:off x="4724400" y="2438400"/>
            <a:ext cx="256525" cy="1326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458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5CF487B9-AF3C-43A9-B801-F09ADCEAA83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24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C9907568-BD76-4D72-A80D-DDA6EADA985E}"/>
              </a:ext>
            </a:extLst>
          </p:cNvPr>
          <p:cNvSpPr txBox="1"/>
          <p:nvPr/>
        </p:nvSpPr>
        <p:spPr>
          <a:xfrm>
            <a:off x="914400" y="1219200"/>
            <a:ext cx="6934200" cy="4257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concluzie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Investigarea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originării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derivării sindromului psihopatologic al maniei, ar merita să nu ignore varietatea existenței persoanei umane,  incluzând ansamblul manifestărilor sale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externalizate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...ce s-au configurat pe parcursul antropogenezei și istoriei culturale....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...între care se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nscriu: investigarea, munca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realizatorie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confruntarea, euforia succesului și mai ales </a:t>
            </a:r>
            <a:r>
              <a:rPr lang="ro-RO" b="1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petrecerile sărbătorești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...( uitate de DSM-III-5)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02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669FF781-165E-4153-B175-F4BBD8059CB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25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F56FF501-F0F6-4DE1-845A-C49E9D00C1CF}"/>
              </a:ext>
            </a:extLst>
          </p:cNvPr>
          <p:cNvSpPr txBox="1"/>
          <p:nvPr/>
        </p:nvSpPr>
        <p:spPr>
          <a:xfrm>
            <a:off x="685800" y="914400"/>
            <a:ext cx="7391400" cy="47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Studierea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perspectivă psihopatologică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disfuncției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neurotransmițătorilor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perturbării mecanismelor </a:t>
            </a:r>
            <a:r>
              <a:rPr lang="ro-RO" dirty="0" err="1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intrapsihice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inconștiente (psihanalitice) ori a destructurări fenomenologice a spațio-temporalității psihismului conștient..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...rămân utile...atâta vreme cât nu se ignoră perspectiva mai largă...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  a manifestării ansamblului psihismului specific persoanei umane...inserată într-o lume culturală..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..supra căreia operează procesul deficitar al psihopatologiei.</a:t>
            </a: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Bell MT" panose="02020503060305020303" pitchFamily="18" charset="0"/>
                <a:cs typeface="Times New Roman" panose="02020603050405020304" pitchFamily="18" charset="0"/>
              </a:rPr>
              <a:t>				VA MULTUMESC !!!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230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2290" y="1371600"/>
            <a:ext cx="826931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indent="0"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În Europa clasică mania şi melancolia sunt comentate tot polar, dar cu alte argument</a:t>
            </a:r>
            <a:r>
              <a:rPr lang="en-US" dirty="0">
                <a:latin typeface="Bell MT" panose="02020503060305020303" pitchFamily="18" charset="0"/>
              </a:rPr>
              <a:t>e</a:t>
            </a:r>
            <a:r>
              <a:rPr lang="ro-RO" dirty="0">
                <a:latin typeface="Bell MT" panose="02020503060305020303" pitchFamily="18" charset="0"/>
              </a:rPr>
              <a:t>, inițial prin </a:t>
            </a:r>
            <a:r>
              <a:rPr lang="ro-RO" u="sng" dirty="0">
                <a:latin typeface="Bell MT" panose="02020503060305020303" pitchFamily="18" charset="0"/>
              </a:rPr>
              <a:t>modul de manifestare a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b="1" u="sng" dirty="0">
                <a:latin typeface="Bell MT" panose="02020503060305020303" pitchFamily="18" charset="0"/>
              </a:rPr>
              <a:t>spiritelor animale</a:t>
            </a:r>
            <a:r>
              <a:rPr lang="en-US" u="sng" dirty="0">
                <a:latin typeface="Bell MT" panose="02020503060305020303" pitchFamily="18" charset="0"/>
              </a:rPr>
              <a:t>:</a:t>
            </a:r>
          </a:p>
          <a:p>
            <a:r>
              <a:rPr lang="ro-RO" u="sng" dirty="0">
                <a:latin typeface="Bell MT" panose="02020503060305020303" pitchFamily="18" charset="0"/>
              </a:rPr>
              <a:t>        </a:t>
            </a:r>
          </a:p>
          <a:p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ro-RO" u="sng" dirty="0">
                <a:latin typeface="Bell MT" panose="02020503060305020303" pitchFamily="18" charset="0"/>
              </a:rPr>
              <a:t>Melancolie</a:t>
            </a: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en-US" dirty="0">
                <a:latin typeface="Bell MT" panose="02020503060305020303" pitchFamily="18" charset="0"/>
              </a:rPr>
              <a:t>		</a:t>
            </a:r>
            <a:r>
              <a:rPr lang="ro-RO" dirty="0">
                <a:latin typeface="Bell MT" panose="02020503060305020303" pitchFamily="18" charset="0"/>
              </a:rPr>
              <a:t>                          </a:t>
            </a:r>
            <a:r>
              <a:rPr lang="ro-RO" u="sng" dirty="0">
                <a:latin typeface="Bell MT" panose="02020503060305020303" pitchFamily="18" charset="0"/>
              </a:rPr>
              <a:t> Manie</a:t>
            </a:r>
            <a:endParaRPr lang="en-US" u="sng" dirty="0">
              <a:latin typeface="Bell MT" panose="02020503060305020303" pitchFamily="18" charset="0"/>
            </a:endParaRPr>
          </a:p>
          <a:p>
            <a:r>
              <a:rPr lang="ro-RO" i="1" u="sng" dirty="0">
                <a:latin typeface="Bell MT" panose="02020503060305020303" pitchFamily="18" charset="0"/>
              </a:rPr>
              <a:t>Spiritele animale</a:t>
            </a:r>
            <a:r>
              <a:rPr lang="ro-RO" u="sng" dirty="0">
                <a:latin typeface="Bell MT" panose="02020503060305020303" pitchFamily="18" charset="0"/>
              </a:rPr>
              <a:t> sunt obscure, întunecate</a:t>
            </a:r>
            <a:r>
              <a:rPr lang="ro-RO" dirty="0">
                <a:latin typeface="Bell MT" panose="02020503060305020303" pitchFamily="18" charset="0"/>
              </a:rPr>
              <a:t>            </a:t>
            </a:r>
            <a:r>
              <a:rPr lang="ro-RO" u="sng" dirty="0">
                <a:latin typeface="Bell MT" panose="02020503060305020303" pitchFamily="18" charset="0"/>
              </a:rPr>
              <a:t> </a:t>
            </a:r>
            <a:r>
              <a:rPr lang="en-US" i="1" u="sng" dirty="0">
                <a:latin typeface="Bell MT" panose="02020503060305020303" pitchFamily="18" charset="0"/>
              </a:rPr>
              <a:t>S</a:t>
            </a:r>
            <a:r>
              <a:rPr lang="ro-RO" i="1" u="sng" dirty="0">
                <a:latin typeface="Bell MT" panose="02020503060305020303" pitchFamily="18" charset="0"/>
              </a:rPr>
              <a:t>piritele animale</a:t>
            </a:r>
            <a:r>
              <a:rPr lang="ro-RO" u="sng" dirty="0">
                <a:latin typeface="Bell MT" panose="02020503060305020303" pitchFamily="18" charset="0"/>
              </a:rPr>
              <a:t> se mişcă continuu</a:t>
            </a:r>
            <a:r>
              <a:rPr lang="ro-RO" dirty="0">
                <a:latin typeface="Bell MT" panose="02020503060305020303" pitchFamily="18" charset="0"/>
              </a:rPr>
              <a:t>, </a:t>
            </a:r>
            <a:endParaRPr lang="en-US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     ca un fum gros 			</a:t>
            </a:r>
            <a:r>
              <a:rPr lang="en-US" dirty="0">
                <a:latin typeface="Bell MT" panose="02020503060305020303" pitchFamily="18" charset="0"/>
              </a:rPr>
              <a:t>       </a:t>
            </a:r>
            <a:r>
              <a:rPr lang="ro-RO" dirty="0">
                <a:latin typeface="Bell MT" panose="02020503060305020303" pitchFamily="18" charset="0"/>
              </a:rPr>
              <a:t>scânteiază şi iradiază căldură, ca o flacără;</a:t>
            </a:r>
          </a:p>
          <a:p>
            <a:r>
              <a:rPr lang="ro-RO" dirty="0">
                <a:latin typeface="Bell MT" panose="02020503060305020303" pitchFamily="18" charset="0"/>
              </a:rPr>
              <a:t>				</a:t>
            </a:r>
          </a:p>
          <a:p>
            <a:r>
              <a:rPr lang="ro-RO" dirty="0">
                <a:latin typeface="Bell MT" panose="02020503060305020303" pitchFamily="18" charset="0"/>
                <a:cs typeface="Arial"/>
              </a:rPr>
              <a:t>      </a:t>
            </a:r>
            <a:r>
              <a:rPr lang="ro-RO" u="sng" dirty="0">
                <a:latin typeface="Bell MT" panose="02020503060305020303" pitchFamily="18" charset="0"/>
                <a:cs typeface="Arial"/>
              </a:rPr>
              <a:t>În sec XVIII spiritele animale sunt înlocuite cu „</a:t>
            </a:r>
            <a:r>
              <a:rPr lang="ro-RO" b="1" u="sng" dirty="0">
                <a:latin typeface="Bell MT" panose="02020503060305020303" pitchFamily="18" charset="0"/>
                <a:cs typeface="Arial"/>
              </a:rPr>
              <a:t>tensiunea nervilor</a:t>
            </a:r>
            <a:r>
              <a:rPr lang="ro-RO" dirty="0">
                <a:latin typeface="Bell MT" panose="02020503060305020303" pitchFamily="18" charset="0"/>
                <a:cs typeface="Arial"/>
              </a:rPr>
              <a:t>„.</a:t>
            </a:r>
          </a:p>
          <a:p>
            <a:endParaRPr lang="ro-RO" dirty="0">
              <a:latin typeface="Bell MT" panose="02020503060305020303" pitchFamily="18" charset="0"/>
              <a:cs typeface="Arial"/>
            </a:endParaRPr>
          </a:p>
          <a:p>
            <a:pPr marL="114300" indent="0">
              <a:buNone/>
            </a:pPr>
            <a:endParaRPr dirty="0">
              <a:latin typeface="Bell MT" panose="02020503060305020303" pitchFamily="18" charset="0"/>
              <a:cs typeface="Arial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3</a:t>
            </a:fld>
            <a:endParaRPr lang="ro-RO" dirty="0"/>
          </a:p>
        </p:txBody>
      </p:sp>
      <p:sp>
        <p:nvSpPr>
          <p:cNvPr id="2" name="Dreptunghi 1"/>
          <p:cNvSpPr/>
          <p:nvPr/>
        </p:nvSpPr>
        <p:spPr>
          <a:xfrm>
            <a:off x="722290" y="3352800"/>
            <a:ext cx="3124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4" name="Dreptunghi 3"/>
          <p:cNvSpPr/>
          <p:nvPr/>
        </p:nvSpPr>
        <p:spPr>
          <a:xfrm>
            <a:off x="4856945" y="3686401"/>
            <a:ext cx="32368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Bell MT" panose="02020503060305020303" pitchFamily="18" charset="0"/>
              </a:rPr>
              <a:t>În </a:t>
            </a:r>
            <a:r>
              <a:rPr lang="ro-RO" u="sng" dirty="0">
                <a:latin typeface="Bell MT" panose="02020503060305020303" pitchFamily="18" charset="0"/>
              </a:rPr>
              <a:t>manie</a:t>
            </a:r>
            <a:r>
              <a:rPr lang="ro-RO" dirty="0">
                <a:latin typeface="Bell MT" panose="02020503060305020303" pitchFamily="18" charset="0"/>
              </a:rPr>
              <a:t> apare o tensiune care </a:t>
            </a:r>
            <a:endParaRPr lang="en-US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e dusă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la paroxism c</a:t>
            </a:r>
            <a:r>
              <a:rPr lang="en-US" dirty="0">
                <a:latin typeface="Bell MT" panose="02020503060305020303" pitchFamily="18" charset="0"/>
              </a:rPr>
              <a:t>a</a:t>
            </a:r>
            <a:r>
              <a:rPr lang="ro-RO" dirty="0">
                <a:latin typeface="Bell MT" panose="02020503060305020303" pitchFamily="18" charset="0"/>
              </a:rPr>
              <a:t> la</a:t>
            </a: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u="sng" dirty="0">
                <a:latin typeface="Bell MT" panose="02020503060305020303" pitchFamily="18" charset="0"/>
              </a:rPr>
              <a:t>un </a:t>
            </a:r>
          </a:p>
          <a:p>
            <a:r>
              <a:rPr lang="ro-RO" u="sng" dirty="0">
                <a:latin typeface="Bell MT" panose="02020503060305020303" pitchFamily="18" charset="0"/>
              </a:rPr>
              <a:t>instrument a cărui corzi vibrează </a:t>
            </a:r>
            <a:r>
              <a:rPr lang="en-US" u="sng" dirty="0">
                <a:latin typeface="Bell MT" panose="02020503060305020303" pitchFamily="18" charset="0"/>
              </a:rPr>
              <a:t>la </a:t>
            </a:r>
            <a:r>
              <a:rPr lang="ro-RO" u="sng" dirty="0">
                <a:latin typeface="Bell MT" panose="02020503060305020303" pitchFamily="18" charset="0"/>
              </a:rPr>
              <a:t>la cel mai mic zgomot. </a:t>
            </a:r>
          </a:p>
        </p:txBody>
      </p:sp>
      <p:sp>
        <p:nvSpPr>
          <p:cNvPr id="7" name="Dreptunghi 6"/>
          <p:cNvSpPr/>
          <p:nvPr/>
        </p:nvSpPr>
        <p:spPr>
          <a:xfrm>
            <a:off x="609600" y="3772613"/>
            <a:ext cx="32368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o-RO" u="sng" dirty="0">
                <a:latin typeface="Bell MT" panose="02020503060305020303" pitchFamily="18" charset="0"/>
              </a:rPr>
              <a:t>Melancolicul</a:t>
            </a:r>
            <a:r>
              <a:rPr lang="ro-RO" dirty="0">
                <a:latin typeface="Bell MT" panose="02020503060305020303" pitchFamily="18" charset="0"/>
              </a:rPr>
              <a:t> nu e capabil să </a:t>
            </a:r>
            <a:r>
              <a:rPr lang="ro-RO" dirty="0" err="1">
                <a:latin typeface="Bell MT" panose="02020503060305020303" pitchFamily="18" charset="0"/>
              </a:rPr>
              <a:t>int</a:t>
            </a:r>
            <a:r>
              <a:rPr lang="en-US" dirty="0">
                <a:latin typeface="Bell MT" panose="02020503060305020303" pitchFamily="18" charset="0"/>
              </a:rPr>
              <a:t>re </a:t>
            </a:r>
            <a:r>
              <a:rPr lang="ro-RO" dirty="0">
                <a:latin typeface="Bell MT" panose="02020503060305020303" pitchFamily="18" charset="0"/>
              </a:rPr>
              <a:t>î</a:t>
            </a:r>
            <a:r>
              <a:rPr lang="en-US" dirty="0">
                <a:latin typeface="Bell MT" panose="02020503060305020303" pitchFamily="18" charset="0"/>
              </a:rPr>
              <a:t>n </a:t>
            </a:r>
            <a:r>
              <a:rPr lang="ro-RO" dirty="0">
                <a:latin typeface="Bell MT" panose="02020503060305020303" pitchFamily="18" charset="0"/>
              </a:rPr>
              <a:t>vibrație cu lumea exterioară </a:t>
            </a:r>
            <a:r>
              <a:rPr lang="ro-RO" u="sng" dirty="0">
                <a:latin typeface="Bell MT" panose="02020503060305020303" pitchFamily="18" charset="0"/>
              </a:rPr>
              <a:t>deoarece</a:t>
            </a:r>
            <a:r>
              <a:rPr lang="en-US" u="sng" dirty="0">
                <a:latin typeface="Bell MT" panose="02020503060305020303" pitchFamily="18" charset="0"/>
              </a:rPr>
              <a:t> </a:t>
            </a:r>
            <a:r>
              <a:rPr lang="ro-RO" u="sng" dirty="0">
                <a:latin typeface="Bell MT" panose="02020503060305020303" pitchFamily="18" charset="0"/>
              </a:rPr>
              <a:t>fibrele sale sunt destinse,</a:t>
            </a:r>
            <a:r>
              <a:rPr lang="ro-RO" dirty="0">
                <a:latin typeface="Bell MT" panose="02020503060305020303" pitchFamily="18" charset="0"/>
              </a:rPr>
              <a:t> răspund doar </a:t>
            </a:r>
            <a:r>
              <a:rPr lang="en-US" dirty="0">
                <a:latin typeface="Bell MT" panose="02020503060305020303" pitchFamily="18" charset="0"/>
              </a:rPr>
              <a:t>la </a:t>
            </a:r>
            <a:r>
              <a:rPr lang="ro-RO" dirty="0">
                <a:latin typeface="Bell MT" panose="02020503060305020303" pitchFamily="18" charset="0"/>
              </a:rPr>
              <a:t>câteva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433633" y="534658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o-RO" dirty="0">
                <a:latin typeface="Bell MT" panose="02020503060305020303" pitchFamily="18" charset="0"/>
              </a:rPr>
              <a:t>Creierul melancolicului e umed si rece………….  cel al maniacalului e uscat şi arzător.</a:t>
            </a:r>
            <a:endParaRPr lang="en-US" dirty="0">
              <a:latin typeface="Bell MT" panose="02020503060305020303" pitchFamily="18" charset="0"/>
            </a:endParaRPr>
          </a:p>
          <a:p>
            <a:pPr marL="114300" indent="0">
              <a:buNone/>
            </a:pPr>
            <a:r>
              <a:rPr lang="ro-RO" dirty="0">
                <a:latin typeface="Bell MT" panose="020205030603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56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05057F84-7C17-479F-B329-54E5399F42A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59476" y="6324600"/>
            <a:ext cx="2103120" cy="342900"/>
          </a:xfrm>
        </p:spPr>
        <p:txBody>
          <a:bodyPr/>
          <a:lstStyle/>
          <a:p>
            <a:fld id="{B6F15528-21DE-4FAA-801E-634DDDAF4B2B}" type="slidenum">
              <a:rPr lang="ro-RO" smtClean="0"/>
              <a:pPr/>
              <a:t>4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B6D3C6D7-E913-4FD6-A33F-C424CB56DEAD}"/>
              </a:ext>
            </a:extLst>
          </p:cNvPr>
          <p:cNvSpPr txBox="1"/>
          <p:nvPr/>
        </p:nvSpPr>
        <p:spPr>
          <a:xfrm>
            <a:off x="890270" y="1576768"/>
            <a:ext cx="8001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ro-RO" u="sng" dirty="0">
                <a:latin typeface="Bell MT" panose="02020503060305020303" pitchFamily="18" charset="0"/>
              </a:rPr>
              <a:t>Sec XX  </a:t>
            </a:r>
            <a:r>
              <a:rPr lang="ro-RO" dirty="0">
                <a:latin typeface="Bell MT" panose="02020503060305020303" pitchFamily="18" charset="0"/>
              </a:rPr>
              <a:t>a adus în discuție </a:t>
            </a:r>
            <a:r>
              <a:rPr lang="ro-RO" b="1" u="sng" dirty="0">
                <a:latin typeface="Bell MT" panose="02020503060305020303" pitchFamily="18" charset="0"/>
              </a:rPr>
              <a:t>reacțiile anormale comprehensive</a:t>
            </a:r>
            <a:r>
              <a:rPr lang="ro-RO" b="1" dirty="0">
                <a:latin typeface="Bell MT" panose="02020503060305020303" pitchFamily="18" charset="0"/>
              </a:rPr>
              <a:t> </a:t>
            </a:r>
            <a:r>
              <a:rPr lang="ro-RO" dirty="0">
                <a:latin typeface="Bell MT" panose="02020503060305020303" pitchFamily="18" charset="0"/>
              </a:rPr>
              <a:t>(Jaspers).... depresia de doliu aflându-se printre acestea...iar psihanaliza lui Freud a comentat și ea ”travaliul doliului” în termeni </a:t>
            </a:r>
            <a:r>
              <a:rPr lang="ro-RO" dirty="0" err="1">
                <a:latin typeface="Bell MT" panose="02020503060305020303" pitchFamily="18" charset="0"/>
              </a:rPr>
              <a:t>psihodinamici</a:t>
            </a:r>
            <a:r>
              <a:rPr lang="ro-RO" dirty="0">
                <a:latin typeface="Bell MT" panose="02020503060305020303" pitchFamily="18" charset="0"/>
              </a:rPr>
              <a:t>...</a:t>
            </a:r>
            <a:endParaRPr lang="en-US" dirty="0">
              <a:latin typeface="Bell MT" panose="02020503060305020303" pitchFamily="18" charset="0"/>
            </a:endParaRPr>
          </a:p>
          <a:p>
            <a:pPr lvl="3"/>
            <a:endParaRPr lang="en-US" dirty="0">
              <a:latin typeface="Bell MT" panose="02020503060305020303" pitchFamily="18" charset="0"/>
            </a:endParaRPr>
          </a:p>
          <a:p>
            <a:pPr lvl="4"/>
            <a:r>
              <a:rPr lang="ro-RO" dirty="0">
                <a:latin typeface="Bell MT" panose="02020503060305020303" pitchFamily="18" charset="0"/>
              </a:rPr>
              <a:t>       </a:t>
            </a:r>
            <a:r>
              <a:rPr lang="en-US" dirty="0">
                <a:latin typeface="Bell MT" panose="02020503060305020303" pitchFamily="18" charset="0"/>
              </a:rPr>
              <a:t>e</a:t>
            </a:r>
            <a:r>
              <a:rPr lang="ro-RO" dirty="0">
                <a:latin typeface="Bell MT" panose="02020503060305020303" pitchFamily="18" charset="0"/>
              </a:rPr>
              <a:t>ș</a:t>
            </a:r>
            <a:r>
              <a:rPr lang="en-US" dirty="0" err="1">
                <a:latin typeface="Bell MT" panose="02020503060305020303" pitchFamily="18" charset="0"/>
              </a:rPr>
              <a:t>ec</a:t>
            </a:r>
            <a:r>
              <a:rPr lang="en-US" dirty="0">
                <a:latin typeface="Bell MT" panose="02020503060305020303" pitchFamily="18" charset="0"/>
              </a:rPr>
              <a:t>	</a:t>
            </a:r>
            <a:r>
              <a:rPr lang="ro-RO" dirty="0">
                <a:latin typeface="Bell MT" panose="02020503060305020303" pitchFamily="18" charset="0"/>
              </a:rPr>
              <a:t>pierdere, doliu</a:t>
            </a:r>
            <a:r>
              <a:rPr lang="en-US" dirty="0">
                <a:latin typeface="Bell MT" panose="02020503060305020303" pitchFamily="18" charset="0"/>
              </a:rPr>
              <a:t>	</a:t>
            </a:r>
          </a:p>
          <a:p>
            <a:pPr lvl="4"/>
            <a:r>
              <a:rPr lang="ro-RO" dirty="0">
                <a:latin typeface="Bell MT" panose="02020503060305020303" pitchFamily="18" charset="0"/>
              </a:rPr>
              <a:t>      </a:t>
            </a:r>
            <a:r>
              <a:rPr lang="en-US" dirty="0" err="1">
                <a:latin typeface="Bell MT" panose="02020503060305020303" pitchFamily="18" charset="0"/>
              </a:rPr>
              <a:t>înfrângere</a:t>
            </a:r>
            <a:endParaRPr lang="en-US" dirty="0">
              <a:latin typeface="Bell MT" panose="02020503060305020303" pitchFamily="18" charset="0"/>
            </a:endParaRPr>
          </a:p>
          <a:p>
            <a:pPr lvl="4"/>
            <a:endParaRPr lang="en-US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en-US" dirty="0" err="1">
                <a:latin typeface="Bell MT" panose="02020503060305020303" pitchFamily="18" charset="0"/>
              </a:rPr>
              <a:t>depresie</a:t>
            </a:r>
            <a:r>
              <a:rPr lang="en-US" dirty="0">
                <a:latin typeface="Bell MT" panose="02020503060305020303" pitchFamily="18" charset="0"/>
              </a:rPr>
              <a:t> anormal</a:t>
            </a:r>
            <a:r>
              <a:rPr lang="vi-VN" dirty="0"/>
              <a:t>ă</a:t>
            </a:r>
            <a:endParaRPr lang="en-US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en-US" dirty="0">
                <a:latin typeface="Bell MT" panose="02020503060305020303" pitchFamily="18" charset="0"/>
              </a:rPr>
              <a:t>		</a:t>
            </a:r>
          </a:p>
          <a:p>
            <a:pPr marL="3771900" lvl="8" indent="0" algn="just">
              <a:buNone/>
            </a:pPr>
            <a:r>
              <a:rPr lang="en-US" b="1" dirty="0">
                <a:latin typeface="Bell MT" panose="02020503060305020303" pitchFamily="18" charset="0"/>
              </a:rPr>
              <a:t>		</a:t>
            </a:r>
            <a:endParaRPr lang="ro-RO" b="1" dirty="0">
              <a:latin typeface="Bell MT" panose="02020503060305020303" pitchFamily="18" charset="0"/>
            </a:endParaRPr>
          </a:p>
          <a:p>
            <a:pPr marL="3771900" lvl="8" indent="0" algn="just">
              <a:buNone/>
            </a:pPr>
            <a:r>
              <a:rPr lang="ro-RO" dirty="0">
                <a:latin typeface="Bell MT" panose="02020503060305020303" pitchFamily="18" charset="0"/>
              </a:rPr>
              <a:t>                               </a:t>
            </a:r>
            <a:r>
              <a:rPr lang="en-US" dirty="0" err="1">
                <a:latin typeface="Bell MT" panose="02020503060305020303" pitchFamily="18" charset="0"/>
              </a:rPr>
              <a:t>succes</a:t>
            </a:r>
            <a:r>
              <a:rPr lang="en-US" dirty="0">
                <a:latin typeface="Bell MT" panose="02020503060305020303" pitchFamily="18" charset="0"/>
              </a:rPr>
              <a:t>, </a:t>
            </a:r>
          </a:p>
        </p:txBody>
      </p:sp>
      <p:sp>
        <p:nvSpPr>
          <p:cNvPr id="6" name="Formă liberă 6">
            <a:extLst>
              <a:ext uri="{FF2B5EF4-FFF2-40B4-BE49-F238E27FC236}">
                <a16:creationId xmlns="" xmlns:a16="http://schemas.microsoft.com/office/drawing/2014/main" id="{74056CA2-571B-4AA4-9B67-C0B8901550C0}"/>
              </a:ext>
            </a:extLst>
          </p:cNvPr>
          <p:cNvSpPr/>
          <p:nvPr/>
        </p:nvSpPr>
        <p:spPr>
          <a:xfrm>
            <a:off x="1963011" y="3878129"/>
            <a:ext cx="1770788" cy="528192"/>
          </a:xfrm>
          <a:custGeom>
            <a:avLst/>
            <a:gdLst>
              <a:gd name="connsiteX0" fmla="*/ 0 w 1770788"/>
              <a:gd name="connsiteY0" fmla="*/ 528192 h 528192"/>
              <a:gd name="connsiteX1" fmla="*/ 1651518 w 1770788"/>
              <a:gd name="connsiteY1" fmla="*/ 33670 h 528192"/>
              <a:gd name="connsiteX2" fmla="*/ 1642188 w 1770788"/>
              <a:gd name="connsiteY2" fmla="*/ 43000 h 528192"/>
              <a:gd name="connsiteX3" fmla="*/ 1642188 w 1770788"/>
              <a:gd name="connsiteY3" fmla="*/ 43000 h 5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788" h="528192">
                <a:moveTo>
                  <a:pt x="0" y="528192"/>
                </a:moveTo>
                <a:lnTo>
                  <a:pt x="1651518" y="33670"/>
                </a:lnTo>
                <a:cubicBezTo>
                  <a:pt x="1925216" y="-47195"/>
                  <a:pt x="1642188" y="43000"/>
                  <a:pt x="1642188" y="43000"/>
                </a:cubicBezTo>
                <a:lnTo>
                  <a:pt x="1642188" y="4300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bg2"/>
              </a:solidFill>
            </a:endParaRPr>
          </a:p>
        </p:txBody>
      </p:sp>
      <p:sp>
        <p:nvSpPr>
          <p:cNvPr id="8" name="Formă liberă 9">
            <a:extLst>
              <a:ext uri="{FF2B5EF4-FFF2-40B4-BE49-F238E27FC236}">
                <a16:creationId xmlns="" xmlns:a16="http://schemas.microsoft.com/office/drawing/2014/main" id="{7A68133E-D1DC-43C6-A716-BE0227EF01D2}"/>
              </a:ext>
            </a:extLst>
          </p:cNvPr>
          <p:cNvSpPr/>
          <p:nvPr/>
        </p:nvSpPr>
        <p:spPr>
          <a:xfrm rot="956579">
            <a:off x="3782356" y="3623468"/>
            <a:ext cx="1743832" cy="509325"/>
          </a:xfrm>
          <a:custGeom>
            <a:avLst/>
            <a:gdLst>
              <a:gd name="connsiteX0" fmla="*/ 0 w 1770788"/>
              <a:gd name="connsiteY0" fmla="*/ 528192 h 528192"/>
              <a:gd name="connsiteX1" fmla="*/ 1651518 w 1770788"/>
              <a:gd name="connsiteY1" fmla="*/ 33670 h 528192"/>
              <a:gd name="connsiteX2" fmla="*/ 1642188 w 1770788"/>
              <a:gd name="connsiteY2" fmla="*/ 43000 h 528192"/>
              <a:gd name="connsiteX3" fmla="*/ 1642188 w 1770788"/>
              <a:gd name="connsiteY3" fmla="*/ 43000 h 5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788" h="528192">
                <a:moveTo>
                  <a:pt x="0" y="528192"/>
                </a:moveTo>
                <a:lnTo>
                  <a:pt x="1651518" y="33670"/>
                </a:lnTo>
                <a:cubicBezTo>
                  <a:pt x="1925216" y="-47195"/>
                  <a:pt x="1642188" y="43000"/>
                  <a:pt x="1642188" y="43000"/>
                </a:cubicBezTo>
                <a:lnTo>
                  <a:pt x="1642188" y="4300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bg2"/>
              </a:solidFill>
            </a:endParaRPr>
          </a:p>
        </p:txBody>
      </p:sp>
      <p:sp>
        <p:nvSpPr>
          <p:cNvPr id="9" name="Dreptunghi 8">
            <a:extLst>
              <a:ext uri="{FF2B5EF4-FFF2-40B4-BE49-F238E27FC236}">
                <a16:creationId xmlns="" xmlns:a16="http://schemas.microsoft.com/office/drawing/2014/main" id="{70EC7B90-D4F4-4DB4-B81F-6640D3C3C4FE}"/>
              </a:ext>
            </a:extLst>
          </p:cNvPr>
          <p:cNvSpPr/>
          <p:nvPr/>
        </p:nvSpPr>
        <p:spPr>
          <a:xfrm>
            <a:off x="700428" y="4617008"/>
            <a:ext cx="7550664" cy="963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b="1" dirty="0">
              <a:solidFill>
                <a:schemeClr val="tx1"/>
              </a:solidFill>
            </a:endParaRPr>
          </a:p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...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Mania nu a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intrat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îns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ă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orbita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unei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deriv</a:t>
            </a:r>
            <a:r>
              <a:rPr lang="vi-VN" dirty="0">
                <a:solidFill>
                  <a:schemeClr val="tx1"/>
                </a:solidFill>
                <a:latin typeface="+mj-lt"/>
              </a:rPr>
              <a:t>ă</a:t>
            </a:r>
            <a:r>
              <a:rPr lang="en-US" dirty="0" err="1">
                <a:solidFill>
                  <a:schemeClr val="tx1"/>
                </a:solidFill>
                <a:latin typeface="Bell MT" panose="02020503060305020303" pitchFamily="18" charset="0"/>
              </a:rPr>
              <a:t>ri</a:t>
            </a:r>
            <a:r>
              <a:rPr lang="en-US" dirty="0">
                <a:solidFill>
                  <a:schemeClr val="tx1"/>
                </a:solidFill>
                <a:latin typeface="Bell MT" panose="02020503060305020303" pitchFamily="18" charset="0"/>
              </a:rPr>
              <a:t> reactive</a:t>
            </a:r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;.. se comentează doar o reacție euforică circumstanțială</a:t>
            </a:r>
          </a:p>
        </p:txBody>
      </p:sp>
      <p:cxnSp>
        <p:nvCxnSpPr>
          <p:cNvPr id="12" name="Conector drept cu săgeată 11">
            <a:extLst>
              <a:ext uri="{FF2B5EF4-FFF2-40B4-BE49-F238E27FC236}">
                <a16:creationId xmlns="" xmlns:a16="http://schemas.microsoft.com/office/drawing/2014/main" id="{6935371B-3820-4721-8A5D-1103181CEF35}"/>
              </a:ext>
            </a:extLst>
          </p:cNvPr>
          <p:cNvCxnSpPr/>
          <p:nvPr/>
        </p:nvCxnSpPr>
        <p:spPr>
          <a:xfrm>
            <a:off x="3276600" y="3429000"/>
            <a:ext cx="3048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drept cu săgeată 13">
            <a:extLst>
              <a:ext uri="{FF2B5EF4-FFF2-40B4-BE49-F238E27FC236}">
                <a16:creationId xmlns="" xmlns:a16="http://schemas.microsoft.com/office/drawing/2014/main" id="{75D5AE84-1AF9-4C0B-AC8C-6EFD3623443F}"/>
              </a:ext>
            </a:extLst>
          </p:cNvPr>
          <p:cNvCxnSpPr/>
          <p:nvPr/>
        </p:nvCxnSpPr>
        <p:spPr>
          <a:xfrm>
            <a:off x="3991657" y="3393764"/>
            <a:ext cx="0" cy="377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drept cu săgeată 15">
            <a:extLst>
              <a:ext uri="{FF2B5EF4-FFF2-40B4-BE49-F238E27FC236}">
                <a16:creationId xmlns="" xmlns:a16="http://schemas.microsoft.com/office/drawing/2014/main" id="{B178A2F7-A469-44C4-A20C-995E4EB64BAE}"/>
              </a:ext>
            </a:extLst>
          </p:cNvPr>
          <p:cNvCxnSpPr>
            <a:cxnSpLocks/>
          </p:cNvCxnSpPr>
          <p:nvPr/>
        </p:nvCxnSpPr>
        <p:spPr>
          <a:xfrm>
            <a:off x="4358028" y="3581400"/>
            <a:ext cx="9140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cord 20">
            <a:extLst>
              <a:ext uri="{FF2B5EF4-FFF2-40B4-BE49-F238E27FC236}">
                <a16:creationId xmlns="" xmlns:a16="http://schemas.microsoft.com/office/drawing/2014/main" id="{B7C2FBAC-2B61-4681-9265-C67F98153579}"/>
              </a:ext>
            </a:extLst>
          </p:cNvPr>
          <p:cNvSpPr/>
          <p:nvPr/>
        </p:nvSpPr>
        <p:spPr>
          <a:xfrm rot="6741655">
            <a:off x="7013624" y="4776398"/>
            <a:ext cx="244308" cy="261287"/>
          </a:xfrm>
          <a:prstGeom prst="cho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23" name="Conector drept 22">
            <a:extLst>
              <a:ext uri="{FF2B5EF4-FFF2-40B4-BE49-F238E27FC236}">
                <a16:creationId xmlns="" xmlns:a16="http://schemas.microsoft.com/office/drawing/2014/main" id="{506F9416-8C45-49D7-88FA-25032FA9083F}"/>
              </a:ext>
            </a:extLst>
          </p:cNvPr>
          <p:cNvCxnSpPr/>
          <p:nvPr/>
        </p:nvCxnSpPr>
        <p:spPr>
          <a:xfrm>
            <a:off x="6540407" y="4959425"/>
            <a:ext cx="144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Dreptunghi 24">
            <a:extLst>
              <a:ext uri="{FF2B5EF4-FFF2-40B4-BE49-F238E27FC236}">
                <a16:creationId xmlns="" xmlns:a16="http://schemas.microsoft.com/office/drawing/2014/main" id="{421D1D18-044D-4A21-80EE-A0243462DC7E}"/>
              </a:ext>
            </a:extLst>
          </p:cNvPr>
          <p:cNvSpPr/>
          <p:nvPr/>
        </p:nvSpPr>
        <p:spPr>
          <a:xfrm>
            <a:off x="6985477" y="4744370"/>
            <a:ext cx="1265615" cy="21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  <a:latin typeface="Bell MT" panose="02020503060305020303" pitchFamily="18" charset="0"/>
              </a:rPr>
              <a:t>veselie</a:t>
            </a:r>
          </a:p>
        </p:txBody>
      </p:sp>
      <p:cxnSp>
        <p:nvCxnSpPr>
          <p:cNvPr id="27" name="Conector drept cu săgeată 26">
            <a:extLst>
              <a:ext uri="{FF2B5EF4-FFF2-40B4-BE49-F238E27FC236}">
                <a16:creationId xmlns="" xmlns:a16="http://schemas.microsoft.com/office/drawing/2014/main" id="{6E8547F1-BDF3-45D1-9496-9A9D64FCCD91}"/>
              </a:ext>
            </a:extLst>
          </p:cNvPr>
          <p:cNvCxnSpPr/>
          <p:nvPr/>
        </p:nvCxnSpPr>
        <p:spPr>
          <a:xfrm>
            <a:off x="6540407" y="4727318"/>
            <a:ext cx="317593" cy="15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ormă liberă: formă 31">
            <a:extLst>
              <a:ext uri="{FF2B5EF4-FFF2-40B4-BE49-F238E27FC236}">
                <a16:creationId xmlns="" xmlns:a16="http://schemas.microsoft.com/office/drawing/2014/main" id="{D801F0D8-6488-4339-B8F8-520123A382FC}"/>
              </a:ext>
            </a:extLst>
          </p:cNvPr>
          <p:cNvSpPr/>
          <p:nvPr/>
        </p:nvSpPr>
        <p:spPr>
          <a:xfrm>
            <a:off x="3722911" y="3890734"/>
            <a:ext cx="1608310" cy="452048"/>
          </a:xfrm>
          <a:custGeom>
            <a:avLst/>
            <a:gdLst>
              <a:gd name="connsiteX0" fmla="*/ 35059 w 1608310"/>
              <a:gd name="connsiteY0" fmla="*/ 36591 h 452048"/>
              <a:gd name="connsiteX1" fmla="*/ 72766 w 1608310"/>
              <a:gd name="connsiteY1" fmla="*/ 300542 h 452048"/>
              <a:gd name="connsiteX2" fmla="*/ 685508 w 1608310"/>
              <a:gd name="connsiteY2" fmla="*/ 441944 h 452048"/>
              <a:gd name="connsiteX3" fmla="*/ 1543347 w 1608310"/>
              <a:gd name="connsiteY3" fmla="*/ 27164 h 452048"/>
              <a:gd name="connsiteX4" fmla="*/ 1543347 w 1608310"/>
              <a:gd name="connsiteY4" fmla="*/ 36591 h 452048"/>
              <a:gd name="connsiteX5" fmla="*/ 1505640 w 1608310"/>
              <a:gd name="connsiteY5" fmla="*/ 8311 h 45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8310" h="452048">
                <a:moveTo>
                  <a:pt x="35059" y="36591"/>
                </a:moveTo>
                <a:cubicBezTo>
                  <a:pt x="-292" y="134787"/>
                  <a:pt x="-35642" y="232983"/>
                  <a:pt x="72766" y="300542"/>
                </a:cubicBezTo>
                <a:cubicBezTo>
                  <a:pt x="181174" y="368101"/>
                  <a:pt x="440411" y="487507"/>
                  <a:pt x="685508" y="441944"/>
                </a:cubicBezTo>
                <a:cubicBezTo>
                  <a:pt x="930605" y="396381"/>
                  <a:pt x="1543347" y="27164"/>
                  <a:pt x="1543347" y="27164"/>
                </a:cubicBezTo>
                <a:cubicBezTo>
                  <a:pt x="1686320" y="-40395"/>
                  <a:pt x="1549631" y="39733"/>
                  <a:pt x="1543347" y="36591"/>
                </a:cubicBezTo>
                <a:cubicBezTo>
                  <a:pt x="1537063" y="33449"/>
                  <a:pt x="1521351" y="20880"/>
                  <a:pt x="1505640" y="831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82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5E406815-2FC8-4A0E-8ECC-2ADF764A6AB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5</a:t>
            </a:fld>
            <a:endParaRPr lang="ro-RO" dirty="0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AF9BC9FD-AD55-48A3-BB97-91E104160F12}"/>
              </a:ext>
            </a:extLst>
          </p:cNvPr>
          <p:cNvSpPr txBox="1"/>
          <p:nvPr/>
        </p:nvSpPr>
        <p:spPr>
          <a:xfrm>
            <a:off x="685800" y="2000195"/>
            <a:ext cx="7391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dirty="0">
                <a:latin typeface="Bell MT" panose="02020503060305020303" pitchFamily="18" charset="0"/>
              </a:rPr>
              <a:t>        </a:t>
            </a:r>
            <a:r>
              <a:rPr lang="ro-RO" sz="1800" u="sng" dirty="0">
                <a:latin typeface="Bell MT" panose="02020503060305020303" pitchFamily="18" charset="0"/>
              </a:rPr>
              <a:t>Pe </a:t>
            </a:r>
            <a:r>
              <a:rPr lang="ro-RO" sz="1800" u="sng" dirty="0" err="1">
                <a:latin typeface="Bell MT" panose="02020503060305020303" pitchFamily="18" charset="0"/>
              </a:rPr>
              <a:t>parcusul</a:t>
            </a:r>
            <a:r>
              <a:rPr lang="ro-RO" sz="1800" u="sng" dirty="0">
                <a:latin typeface="Bell MT" panose="02020503060305020303" pitchFamily="18" charset="0"/>
              </a:rPr>
              <a:t> sec XX </a:t>
            </a:r>
            <a:r>
              <a:rPr lang="ro-RO" sz="1800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Boala </a:t>
            </a:r>
            <a:r>
              <a:rPr lang="ro-RO" sz="1800" u="sng" dirty="0" err="1">
                <a:latin typeface="Bell MT" panose="02020503060305020303" pitchFamily="18" charset="0"/>
              </a:rPr>
              <a:t>Maniaco</a:t>
            </a:r>
            <a:r>
              <a:rPr lang="ro-RO" sz="1800" u="sng" dirty="0">
                <a:latin typeface="Bell MT" panose="02020503060305020303" pitchFamily="18" charset="0"/>
              </a:rPr>
              <a:t> Depresivă</a:t>
            </a:r>
            <a:r>
              <a:rPr lang="ro-RO" sz="1800" dirty="0">
                <a:latin typeface="Bell MT" panose="02020503060305020303" pitchFamily="18" charset="0"/>
              </a:rPr>
              <a:t> a fost etichetată până la DSM-III (1980) </a:t>
            </a:r>
            <a:r>
              <a:rPr lang="ro-RO" sz="1800" b="1" u="sng" dirty="0">
                <a:latin typeface="Bell MT" panose="02020503060305020303" pitchFamily="18" charset="0"/>
              </a:rPr>
              <a:t>ca psihoză endogenă</a:t>
            </a:r>
            <a:r>
              <a:rPr lang="ro-RO" sz="1800" u="sng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– în cuplu cu schizofrenia – așa cum o etichetase </a:t>
            </a:r>
            <a:r>
              <a:rPr lang="ro-RO" sz="1800" dirty="0" err="1">
                <a:latin typeface="Bell MT" panose="02020503060305020303" pitchFamily="18" charset="0"/>
              </a:rPr>
              <a:t>Kraepelin</a:t>
            </a:r>
            <a:r>
              <a:rPr lang="ro-RO" sz="1800" dirty="0">
                <a:latin typeface="Bell MT" panose="02020503060305020303" pitchFamily="18" charset="0"/>
              </a:rPr>
              <a:t>.</a:t>
            </a:r>
          </a:p>
          <a:p>
            <a:pPr algn="just"/>
            <a:endParaRPr lang="ro-RO" sz="1800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   </a:t>
            </a:r>
            <a:r>
              <a:rPr lang="ro-RO" u="sng" dirty="0">
                <a:latin typeface="Bell MT" panose="02020503060305020303" pitchFamily="18" charset="0"/>
              </a:rPr>
              <a:t>Fenomenologia</a:t>
            </a:r>
            <a:r>
              <a:rPr lang="ro-RO" dirty="0">
                <a:latin typeface="Bell MT" panose="02020503060305020303" pitchFamily="18" charset="0"/>
              </a:rPr>
              <a:t> a considerat că </a:t>
            </a:r>
            <a:r>
              <a:rPr lang="ro-RO" u="sng" dirty="0">
                <a:latin typeface="Bell MT" panose="02020503060305020303" pitchFamily="18" charset="0"/>
              </a:rPr>
              <a:t>episoadele depresive și maniacale </a:t>
            </a:r>
            <a:r>
              <a:rPr lang="ro-RO" dirty="0">
                <a:latin typeface="Bell MT" panose="02020503060305020303" pitchFamily="18" charset="0"/>
              </a:rPr>
              <a:t>se cer privite configuraționist, ca „fenomene„ ce au o </a:t>
            </a:r>
            <a:r>
              <a:rPr lang="ro-RO" u="sng" dirty="0">
                <a:latin typeface="Bell MT" panose="02020503060305020303" pitchFamily="18" charset="0"/>
              </a:rPr>
              <a:t>coherență specifică  -</a:t>
            </a:r>
            <a:r>
              <a:rPr lang="ro-RO" dirty="0">
                <a:latin typeface="Bell MT" panose="02020503060305020303" pitchFamily="18" charset="0"/>
              </a:rPr>
              <a:t> la un pol opus cu ulterioara abordare din DSM-III, prin cumulul unei liste de itemi.</a:t>
            </a:r>
          </a:p>
          <a:p>
            <a:pPr algn="just"/>
            <a:endParaRPr lang="ro-RO" sz="1800" dirty="0">
              <a:latin typeface="Bell MT" panose="02020503060305020303" pitchFamily="18" charset="0"/>
            </a:endParaRPr>
          </a:p>
          <a:p>
            <a:pPr algn="just"/>
            <a:r>
              <a:rPr lang="ro-RO" dirty="0">
                <a:latin typeface="Bell MT" panose="02020503060305020303" pitchFamily="18" charset="0"/>
              </a:rPr>
              <a:t>         M</a:t>
            </a:r>
            <a:r>
              <a:rPr lang="ro-RO" sz="1800" dirty="0">
                <a:latin typeface="Bell MT" panose="02020503060305020303" pitchFamily="18" charset="0"/>
              </a:rPr>
              <a:t>erită reținută și interpretarea fenomenologică a stării maniacale – Binswanger</a:t>
            </a:r>
            <a:r>
              <a:rPr lang="ro-RO" dirty="0">
                <a:latin typeface="Bell MT" panose="02020503060305020303" pitchFamily="18" charset="0"/>
              </a:rPr>
              <a:t> - </a:t>
            </a:r>
            <a:r>
              <a:rPr lang="ro-RO" sz="1800" dirty="0">
                <a:latin typeface="Bell MT" panose="02020503060305020303" pitchFamily="18" charset="0"/>
              </a:rPr>
              <a:t>care face trimitere metaforică la </a:t>
            </a:r>
            <a:r>
              <a:rPr lang="ro-RO" dirty="0">
                <a:latin typeface="Bell MT" panose="02020503060305020303" pitchFamily="18" charset="0"/>
              </a:rPr>
              <a:t>„</a:t>
            </a:r>
            <a:r>
              <a:rPr lang="ro-RO" sz="1800" u="sng" dirty="0">
                <a:latin typeface="Bell MT" panose="02020503060305020303" pitchFamily="18" charset="0"/>
              </a:rPr>
              <a:t>temporalitatea săltăreață a ritmului de dans</a:t>
            </a:r>
            <a:r>
              <a:rPr lang="ro-RO" sz="1800" dirty="0">
                <a:latin typeface="Bell MT" panose="02020503060305020303" pitchFamily="18" charset="0"/>
              </a:rPr>
              <a:t>„</a:t>
            </a:r>
            <a:r>
              <a:rPr lang="ro-RO" dirty="0">
                <a:latin typeface="Bell MT" panose="02020503060305020303" pitchFamily="18" charset="0"/>
              </a:rPr>
              <a:t>...., i</a:t>
            </a:r>
            <a:r>
              <a:rPr lang="ro-RO" sz="1800" dirty="0">
                <a:latin typeface="Bell MT" panose="02020503060305020303" pitchFamily="18" charset="0"/>
              </a:rPr>
              <a:t>dee ce ar putea fi reluată,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dacă am include printre precursoarele  normale ale maniei și euforia </a:t>
            </a:r>
            <a:r>
              <a:rPr lang="ro-RO" dirty="0">
                <a:latin typeface="Bell MT" panose="02020503060305020303" pitchFamily="18" charset="0"/>
              </a:rPr>
              <a:t>sărbătorilor</a:t>
            </a:r>
            <a:r>
              <a:rPr lang="ro-RO" sz="1800" dirty="0">
                <a:latin typeface="Bell MT" panose="02020503060305020303" pitchFamily="18" charset="0"/>
              </a:rPr>
              <a:t> carnavalești.</a:t>
            </a:r>
            <a:br>
              <a:rPr lang="ro-RO" sz="1800" dirty="0">
                <a:latin typeface="Bell MT" panose="02020503060305020303" pitchFamily="18" charset="0"/>
              </a:rPr>
            </a:b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035F8704-178E-469F-8D79-CAD058FAF1D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6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1CE23F64-8B93-49C3-8FAC-B2D0446BFED3}"/>
              </a:ext>
            </a:extLst>
          </p:cNvPr>
          <p:cNvSpPr txBox="1"/>
          <p:nvPr/>
        </p:nvSpPr>
        <p:spPr>
          <a:xfrm>
            <a:off x="800100" y="1143000"/>
            <a:ext cx="7543800" cy="1301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indent="0">
              <a:lnSpc>
                <a:spcPct val="15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	În ultima parte a sec. trecut în psihopatologie s-au impus definițiile operaționale, prin </a:t>
            </a:r>
            <a:r>
              <a:rPr lang="ro-RO" sz="1800" b="1" dirty="0">
                <a:latin typeface="Bell MT" panose="02020503060305020303" pitchFamily="18" charset="0"/>
              </a:rPr>
              <a:t>liste de itemi</a:t>
            </a:r>
            <a:r>
              <a:rPr lang="ro-RO" sz="1800" dirty="0">
                <a:latin typeface="Bell MT" panose="02020503060305020303" pitchFamily="18" charset="0"/>
              </a:rPr>
              <a:t>. Pentru diagnosticul de manie </a:t>
            </a:r>
            <a:r>
              <a:rPr lang="ro-RO" sz="1800" b="1" dirty="0">
                <a:latin typeface="Bell MT" panose="02020503060305020303" pitchFamily="18" charset="0"/>
              </a:rPr>
              <a:t>DSM III-5 </a:t>
            </a:r>
            <a:r>
              <a:rPr lang="ro-RO" sz="1800" dirty="0">
                <a:latin typeface="Bell MT" panose="02020503060305020303" pitchFamily="18" charset="0"/>
              </a:rPr>
              <a:t>pretinde ( </a:t>
            </a:r>
            <a:r>
              <a:rPr lang="ro-RO" sz="1800" b="1" dirty="0">
                <a:latin typeface="Bell MT" panose="02020503060305020303" pitchFamily="18" charset="0"/>
              </a:rPr>
              <a:t>într-o perspectivă </a:t>
            </a:r>
            <a:r>
              <a:rPr lang="ro-RO" sz="1800" b="1" dirty="0" err="1">
                <a:latin typeface="Bell MT" panose="02020503060305020303" pitchFamily="18" charset="0"/>
              </a:rPr>
              <a:t>ateoretică</a:t>
            </a:r>
            <a:r>
              <a:rPr lang="ro-RO" sz="1800" dirty="0">
                <a:latin typeface="Bell MT" panose="02020503060305020303" pitchFamily="18" charset="0"/>
              </a:rPr>
              <a:t>):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="" xmlns:a16="http://schemas.microsoft.com/office/drawing/2014/main" id="{FFD3992E-35D8-4459-BEE5-81B92303FB0F}"/>
              </a:ext>
            </a:extLst>
          </p:cNvPr>
          <p:cNvSpPr/>
          <p:nvPr/>
        </p:nvSpPr>
        <p:spPr>
          <a:xfrm>
            <a:off x="1219200" y="2667000"/>
            <a:ext cx="6629400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6200" indent="0">
              <a:buNone/>
            </a:pPr>
            <a:endParaRPr lang="ro-RO" b="1" dirty="0">
              <a:solidFill>
                <a:schemeClr val="tx1"/>
              </a:solidFill>
              <a:latin typeface="+mj-lt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O perioadă de peste o săptămână în care e prezentă continuu o:</a:t>
            </a: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1/: </a:t>
            </a:r>
            <a:r>
              <a:rPr lang="ro-RO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Dispoziţie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ro-RO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mood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) elevată, expansivă sau iritabilă anormală...și.. 2/ Persistentă activitate orientată spre scop sau energie crescută  + 3 din:</a:t>
            </a:r>
            <a:endParaRPr lang="en-US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lnSpc>
                <a:spcPct val="200000"/>
              </a:lnSpc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Grandiozitate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	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Atenţie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distractibilă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     </a:t>
            </a: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Somn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redus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	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Activitate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cu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scop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Logoree	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        	           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crescut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sa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u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agitaţie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Fuga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de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idei</a:t>
            </a:r>
            <a:r>
              <a:rPr lang="en-US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</a:t>
            </a: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Implicare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în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acţiuni</a:t>
            </a:r>
            <a:r>
              <a:rPr lang="fr-FR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endParaRPr lang="ro-RO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buNone/>
            </a:pPr>
            <a:r>
              <a:rPr lang="ro-RO" sz="1600" b="1" dirty="0">
                <a:solidFill>
                  <a:schemeClr val="tx1"/>
                </a:solidFill>
                <a:latin typeface="Bell MT" panose="02020503060305020303" pitchFamily="18" charset="0"/>
              </a:rPr>
              <a:t>				       </a:t>
            </a:r>
            <a:r>
              <a:rPr lang="fr-FR" sz="1600" b="1" dirty="0" err="1">
                <a:solidFill>
                  <a:schemeClr val="tx1"/>
                </a:solidFill>
                <a:latin typeface="Bell MT" panose="02020503060305020303" pitchFamily="18" charset="0"/>
              </a:rPr>
              <a:t>riscante</a:t>
            </a:r>
            <a:endParaRPr lang="fr-FR" sz="1600" b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6200" indent="0">
              <a:lnSpc>
                <a:spcPct val="200000"/>
              </a:lnSpc>
              <a:buNone/>
            </a:pPr>
            <a:r>
              <a:rPr lang="fr-FR" sz="1600" b="1" dirty="0">
                <a:solidFill>
                  <a:schemeClr val="bg2"/>
                </a:solidFill>
                <a:latin typeface="Bell MT" panose="02020503060305020303" pitchFamily="18" charset="0"/>
              </a:rPr>
              <a:t>	</a:t>
            </a:r>
            <a:endParaRPr lang="ro-RO" sz="1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5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CA76EFBD-CE2A-4FF2-AFDC-C8D17F6BF83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7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7E6C24BF-D274-46B1-9E66-83DD4BEE7301}"/>
              </a:ext>
            </a:extLst>
          </p:cNvPr>
          <p:cNvSpPr txBox="1"/>
          <p:nvPr/>
        </p:nvSpPr>
        <p:spPr>
          <a:xfrm>
            <a:off x="-76200" y="1143000"/>
            <a:ext cx="8686800" cy="1200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indent="0">
              <a:buNone/>
            </a:pPr>
            <a:r>
              <a:rPr lang="ro-RO" sz="1800" dirty="0">
                <a:latin typeface="Bell MT" panose="02020503060305020303" pitchFamily="18" charset="0"/>
              </a:rPr>
              <a:t>	În paralel cu  sistemul DSM III-5 s-a dezvoltat însă și perspectiva     </a:t>
            </a:r>
            <a:r>
              <a:rPr lang="ro-RO" sz="1800" b="1" dirty="0">
                <a:latin typeface="Bell MT" panose="02020503060305020303" pitchFamily="18" charset="0"/>
              </a:rPr>
              <a:t>psihopatologiei </a:t>
            </a:r>
            <a:r>
              <a:rPr lang="ro-RO" sz="1800" b="1" dirty="0" err="1">
                <a:latin typeface="Bell MT" panose="02020503060305020303" pitchFamily="18" charset="0"/>
              </a:rPr>
              <a:t>developmentale</a:t>
            </a:r>
            <a:r>
              <a:rPr lang="ro-RO" sz="1800" b="1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(și a ciclurilor vieții) precum și </a:t>
            </a:r>
            <a:r>
              <a:rPr lang="ro-RO" sz="1800" b="1" dirty="0">
                <a:latin typeface="Bell MT" panose="02020503060305020303" pitchFamily="18" charset="0"/>
              </a:rPr>
              <a:t>doctrina spectrelor maladive</a:t>
            </a:r>
            <a:r>
              <a:rPr lang="ro-RO" sz="1800" dirty="0">
                <a:latin typeface="Bell MT" panose="02020503060305020303" pitchFamily="18" charset="0"/>
              </a:rPr>
              <a:t>... u</a:t>
            </a:r>
            <a:r>
              <a:rPr lang="ro-RO" dirty="0">
                <a:latin typeface="Bell MT" panose="02020503060305020303" pitchFamily="18" charset="0"/>
              </a:rPr>
              <a:t>ltima având</a:t>
            </a:r>
            <a:r>
              <a:rPr lang="ro-RO" sz="1800" dirty="0">
                <a:latin typeface="Bell MT" panose="02020503060305020303" pitchFamily="18" charset="0"/>
              </a:rPr>
              <a:t> în vedere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	</a:t>
            </a:r>
            <a:r>
              <a:rPr lang="ro-RO" sz="1800" dirty="0">
                <a:latin typeface="Bell MT" panose="02020503060305020303" pitchFamily="18" charset="0"/>
              </a:rPr>
              <a:t>           </a:t>
            </a:r>
            <a:r>
              <a:rPr lang="en-US" sz="1800" u="sng" dirty="0">
                <a:latin typeface="Bell MT" panose="02020503060305020303" pitchFamily="18" charset="0"/>
              </a:rPr>
              <a:t>nu </a:t>
            </a:r>
            <a:r>
              <a:rPr lang="en-US" sz="1800" u="sng" dirty="0" err="1">
                <a:latin typeface="Bell MT" panose="02020503060305020303" pitchFamily="18" charset="0"/>
              </a:rPr>
              <a:t>doar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episodul</a:t>
            </a:r>
            <a:r>
              <a:rPr lang="en-US" sz="1800" u="sng" dirty="0">
                <a:latin typeface="Bell MT" panose="02020503060305020303" pitchFamily="18" charset="0"/>
              </a:rPr>
              <a:t> clinic</a:t>
            </a:r>
            <a:r>
              <a:rPr lang="ro-RO" sz="1800" u="sng" dirty="0">
                <a:latin typeface="Bell MT" panose="02020503060305020303" pitchFamily="18" charset="0"/>
              </a:rPr>
              <a:t>,</a:t>
            </a:r>
            <a:r>
              <a:rPr lang="en-US" sz="1800" u="sng" dirty="0">
                <a:latin typeface="Bell MT" panose="02020503060305020303" pitchFamily="18" charset="0"/>
              </a:rPr>
              <a:t> ci </a:t>
            </a:r>
            <a:r>
              <a:rPr lang="en-US" sz="1800" u="sng" dirty="0" err="1">
                <a:latin typeface="Bell MT" panose="02020503060305020303" pitchFamily="18" charset="0"/>
              </a:rPr>
              <a:t>şi</a:t>
            </a:r>
            <a:r>
              <a:rPr lang="ro-RO" sz="1800" dirty="0">
                <a:latin typeface="Bell MT" panose="02020503060305020303" pitchFamily="18" charset="0"/>
              </a:rPr>
              <a:t>: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			</a:t>
            </a:r>
            <a:r>
              <a:rPr lang="ro-RO" sz="1800" dirty="0">
                <a:latin typeface="Bell MT" panose="02020503060305020303" pitchFamily="18" charset="0"/>
              </a:rPr>
              <a:t>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                                          episod clinic	        profesia predilectă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sz="1800" dirty="0">
                <a:latin typeface="Bell MT" panose="02020503060305020303" pitchFamily="18" charset="0"/>
              </a:rPr>
              <a:t>                 </a:t>
            </a:r>
            <a:r>
              <a:rPr lang="en-US" sz="1800" dirty="0" err="1">
                <a:latin typeface="Bell MT" panose="02020503060305020303" pitchFamily="18" charset="0"/>
              </a:rPr>
              <a:t>temperamentul</a:t>
            </a:r>
            <a:r>
              <a:rPr lang="ro-RO" sz="1800" dirty="0">
                <a:latin typeface="Bell MT" panose="02020503060305020303" pitchFamily="18" charset="0"/>
              </a:rPr>
              <a:t>                                                                                                      </a:t>
            </a: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          </a:t>
            </a:r>
            <a:r>
              <a:rPr lang="en-US" sz="1800" dirty="0" err="1">
                <a:latin typeface="Bell MT" panose="02020503060305020303" pitchFamily="18" charset="0"/>
              </a:rPr>
              <a:t>episo</a:t>
            </a:r>
            <a:r>
              <a:rPr lang="ro-RO" sz="1800" dirty="0" err="1">
                <a:latin typeface="Bell MT" panose="02020503060305020303" pitchFamily="18" charset="0"/>
              </a:rPr>
              <a:t>adele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sublinic</a:t>
            </a:r>
            <a:r>
              <a:rPr lang="ro-RO" sz="1800" dirty="0">
                <a:latin typeface="Bell MT" panose="02020503060305020303" pitchFamily="18" charset="0"/>
              </a:rPr>
              <a:t>e</a:t>
            </a: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     </a:t>
            </a:r>
            <a:r>
              <a:rPr lang="en-US" sz="1800" dirty="0">
                <a:latin typeface="Bell MT" panose="02020503060305020303" pitchFamily="18" charset="0"/>
              </a:rPr>
              <a:t>hobby-</a:t>
            </a:r>
            <a:r>
              <a:rPr lang="en-US" sz="1800" dirty="0" err="1">
                <a:latin typeface="Bell MT" panose="02020503060305020303" pitchFamily="18" charset="0"/>
              </a:rPr>
              <a:t>uri</a:t>
            </a: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ro-RO" sz="1800" dirty="0">
                <a:latin typeface="Bell MT" panose="02020503060305020303" pitchFamily="18" charset="0"/>
              </a:rPr>
              <a:t>   </a:t>
            </a:r>
            <a:r>
              <a:rPr lang="en-US" sz="1800" dirty="0" err="1">
                <a:latin typeface="Bell MT" panose="02020503060305020303" pitchFamily="18" charset="0"/>
              </a:rPr>
              <a:t>creativitate</a:t>
            </a:r>
            <a:r>
              <a:rPr lang="ro-RO" sz="1800" dirty="0">
                <a:latin typeface="Bell MT" panose="02020503060305020303" pitchFamily="18" charset="0"/>
              </a:rPr>
              <a:t>a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        </a:t>
            </a:r>
            <a:r>
              <a:rPr lang="ro-RO" sz="1800" dirty="0">
                <a:latin typeface="Bell MT" panose="02020503060305020303" pitchFamily="18" charset="0"/>
              </a:rPr>
              <a:t>                             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...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ro-RO" sz="1800" u="sng" dirty="0">
                <a:latin typeface="Bell MT" panose="02020503060305020303" pitchFamily="18" charset="0"/>
              </a:rPr>
              <a:t>a</a:t>
            </a:r>
            <a:r>
              <a:rPr lang="en-US" sz="1800" u="sng" dirty="0" err="1">
                <a:latin typeface="Bell MT" panose="02020503060305020303" pitchFamily="18" charset="0"/>
              </a:rPr>
              <a:t>tât</a:t>
            </a:r>
            <a:r>
              <a:rPr lang="en-US" sz="1800" u="sng" dirty="0">
                <a:latin typeface="Bell MT" panose="02020503060305020303" pitchFamily="18" charset="0"/>
              </a:rPr>
              <a:t> la </a:t>
            </a:r>
            <a:r>
              <a:rPr lang="en-US" sz="1800" u="sng" dirty="0" err="1">
                <a:latin typeface="Bell MT" panose="02020503060305020303" pitchFamily="18" charset="0"/>
              </a:rPr>
              <a:t>pacient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cât</a:t>
            </a:r>
            <a:r>
              <a:rPr lang="en-US" sz="1800" u="sng" dirty="0">
                <a:latin typeface="Bell MT" panose="02020503060305020303" pitchFamily="18" charset="0"/>
              </a:rPr>
              <a:t> </a:t>
            </a:r>
            <a:r>
              <a:rPr lang="en-US" sz="1800" u="sng" dirty="0" err="1">
                <a:latin typeface="Bell MT" panose="02020503060305020303" pitchFamily="18" charset="0"/>
              </a:rPr>
              <a:t>şi</a:t>
            </a:r>
            <a:r>
              <a:rPr lang="en-US" sz="1800" u="sng" dirty="0">
                <a:latin typeface="Bell MT" panose="02020503060305020303" pitchFamily="18" charset="0"/>
              </a:rPr>
              <a:t> la </a:t>
            </a:r>
            <a:r>
              <a:rPr lang="en-US" sz="1800" u="sng" dirty="0" err="1">
                <a:latin typeface="Bell MT" panose="02020503060305020303" pitchFamily="18" charset="0"/>
              </a:rPr>
              <a:t>rudele</a:t>
            </a:r>
            <a:r>
              <a:rPr lang="en-US" sz="1800" u="sng" dirty="0">
                <a:latin typeface="Bell MT" panose="02020503060305020303" pitchFamily="18" charset="0"/>
              </a:rPr>
              <a:t> de </a:t>
            </a:r>
            <a:r>
              <a:rPr lang="en-US" sz="1800" u="sng" dirty="0" err="1">
                <a:latin typeface="Bell MT" panose="02020503060305020303" pitchFamily="18" charset="0"/>
              </a:rPr>
              <a:t>gr.I</a:t>
            </a:r>
            <a:r>
              <a:rPr lang="ro-RO" sz="1800" u="sng" dirty="0">
                <a:latin typeface="Bell MT" panose="02020503060305020303" pitchFamily="18" charset="0"/>
              </a:rPr>
              <a:t>      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en-US" sz="1800" dirty="0">
                <a:latin typeface="Bell MT" panose="02020503060305020303" pitchFamily="18" charset="0"/>
              </a:rPr>
              <a:t>          </a:t>
            </a:r>
            <a:r>
              <a:rPr lang="ro-RO" sz="1800" dirty="0">
                <a:latin typeface="Bell MT" panose="02020503060305020303" pitchFamily="18" charset="0"/>
              </a:rPr>
              <a:t>     </a:t>
            </a:r>
            <a:r>
              <a:rPr lang="en-US" sz="1800" dirty="0">
                <a:latin typeface="Bell MT" panose="02020503060305020303" pitchFamily="18" charset="0"/>
              </a:rPr>
              <a:t> La </a:t>
            </a:r>
            <a:r>
              <a:rPr lang="en-US" sz="1800" dirty="0" err="1">
                <a:latin typeface="Bell MT" panose="02020503060305020303" pitchFamily="18" charset="0"/>
              </a:rPr>
              <a:t>Bipolari</a:t>
            </a:r>
            <a:r>
              <a:rPr lang="en-US" sz="1800" dirty="0">
                <a:latin typeface="Bell MT" panose="02020503060305020303" pitchFamily="18" charset="0"/>
              </a:rPr>
              <a:t> s-a </a:t>
            </a:r>
            <a:r>
              <a:rPr lang="en-US" sz="1800" dirty="0" err="1">
                <a:latin typeface="Bell MT" panose="02020503060305020303" pitchFamily="18" charset="0"/>
              </a:rPr>
              <a:t>constatat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în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familie</a:t>
            </a:r>
            <a:r>
              <a:rPr lang="en-US" sz="1800" dirty="0">
                <a:latin typeface="Bell MT" panose="02020503060305020303" pitchFamily="18" charset="0"/>
              </a:rPr>
              <a:t> o </a:t>
            </a:r>
            <a:r>
              <a:rPr lang="en-US" sz="1800" dirty="0" err="1">
                <a:latin typeface="Bell MT" panose="02020503060305020303" pitchFamily="18" charset="0"/>
              </a:rPr>
              <a:t>crescut</a:t>
            </a:r>
            <a:r>
              <a:rPr lang="vi-VN" sz="1800" dirty="0">
                <a:latin typeface="+mj-lt"/>
              </a:rPr>
              <a:t>ă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creativitate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în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domeniul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artelor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ro-RO" sz="1800" dirty="0">
                <a:latin typeface="Bell MT" panose="02020503060305020303" pitchFamily="18" charset="0"/>
              </a:rPr>
              <a:t>     </a:t>
            </a:r>
            <a:r>
              <a:rPr lang="en-US" sz="1800" dirty="0" err="1">
                <a:latin typeface="Bell MT" panose="02020503060305020303" pitchFamily="18" charset="0"/>
              </a:rPr>
              <a:t>literare</a:t>
            </a:r>
            <a:r>
              <a:rPr lang="en-US" sz="1800" dirty="0">
                <a:latin typeface="Bell MT" panose="02020503060305020303" pitchFamily="18" charset="0"/>
              </a:rPr>
              <a:t> (Jamison, Andreasen)</a:t>
            </a: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r>
              <a:rPr lang="ro-RO" dirty="0">
                <a:latin typeface="Bell MT" panose="02020503060305020303" pitchFamily="18" charset="0"/>
              </a:rPr>
              <a:t>         </a:t>
            </a: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  <a:p>
            <a:pPr marL="76200" indent="0">
              <a:lnSpc>
                <a:spcPct val="100000"/>
              </a:lnSpc>
              <a:buNone/>
            </a:pPr>
            <a:endParaRPr lang="ro-RO" sz="1800" dirty="0">
              <a:latin typeface="Bell MT" panose="02020503060305020303" pitchFamily="18" charset="0"/>
            </a:endParaRPr>
          </a:p>
        </p:txBody>
      </p:sp>
      <p:cxnSp>
        <p:nvCxnSpPr>
          <p:cNvPr id="5" name="Conector drept 4">
            <a:extLst>
              <a:ext uri="{FF2B5EF4-FFF2-40B4-BE49-F238E27FC236}">
                <a16:creationId xmlns="" xmlns:a16="http://schemas.microsoft.com/office/drawing/2014/main" id="{3253DBDE-7D19-455F-8270-00A164B4A868}"/>
              </a:ext>
            </a:extLst>
          </p:cNvPr>
          <p:cNvCxnSpPr>
            <a:cxnSpLocks/>
          </p:cNvCxnSpPr>
          <p:nvPr/>
        </p:nvCxnSpPr>
        <p:spPr>
          <a:xfrm>
            <a:off x="1181296" y="3505200"/>
            <a:ext cx="624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reptunghi 5">
            <a:extLst>
              <a:ext uri="{FF2B5EF4-FFF2-40B4-BE49-F238E27FC236}">
                <a16:creationId xmlns="" xmlns:a16="http://schemas.microsoft.com/office/drawing/2014/main" id="{EB6F9DCF-051C-44D2-A779-7AA5995832DD}"/>
              </a:ext>
            </a:extLst>
          </p:cNvPr>
          <p:cNvSpPr/>
          <p:nvPr/>
        </p:nvSpPr>
        <p:spPr>
          <a:xfrm>
            <a:off x="3790950" y="3124200"/>
            <a:ext cx="6096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7" name="Trapez 6">
            <a:extLst>
              <a:ext uri="{FF2B5EF4-FFF2-40B4-BE49-F238E27FC236}">
                <a16:creationId xmlns="" xmlns:a16="http://schemas.microsoft.com/office/drawing/2014/main" id="{D9A102BF-BC23-47A9-B80B-E44134C5A709}"/>
              </a:ext>
            </a:extLst>
          </p:cNvPr>
          <p:cNvSpPr/>
          <p:nvPr/>
        </p:nvSpPr>
        <p:spPr>
          <a:xfrm>
            <a:off x="2800350" y="3376624"/>
            <a:ext cx="114300" cy="128576"/>
          </a:xfrm>
          <a:prstGeom prst="trapezoi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Trapez 9">
            <a:extLst>
              <a:ext uri="{FF2B5EF4-FFF2-40B4-BE49-F238E27FC236}">
                <a16:creationId xmlns="" xmlns:a16="http://schemas.microsoft.com/office/drawing/2014/main" id="{29CF17EE-F91B-45FF-87E4-7952A48A367F}"/>
              </a:ext>
            </a:extLst>
          </p:cNvPr>
          <p:cNvSpPr/>
          <p:nvPr/>
        </p:nvSpPr>
        <p:spPr>
          <a:xfrm>
            <a:off x="2971800" y="3376624"/>
            <a:ext cx="114300" cy="128576"/>
          </a:xfrm>
          <a:custGeom>
            <a:avLst/>
            <a:gdLst>
              <a:gd name="connsiteX0" fmla="*/ 0 w 114300"/>
              <a:gd name="connsiteY0" fmla="*/ 128576 h 128576"/>
              <a:gd name="connsiteX1" fmla="*/ 28575 w 114300"/>
              <a:gd name="connsiteY1" fmla="*/ 0 h 128576"/>
              <a:gd name="connsiteX2" fmla="*/ 85725 w 114300"/>
              <a:gd name="connsiteY2" fmla="*/ 0 h 128576"/>
              <a:gd name="connsiteX3" fmla="*/ 114300 w 114300"/>
              <a:gd name="connsiteY3" fmla="*/ 128576 h 128576"/>
              <a:gd name="connsiteX4" fmla="*/ 0 w 114300"/>
              <a:gd name="connsiteY4" fmla="*/ 128576 h 12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128576" fill="none" extrusionOk="0">
                <a:moveTo>
                  <a:pt x="0" y="128576"/>
                </a:moveTo>
                <a:cubicBezTo>
                  <a:pt x="7618" y="89405"/>
                  <a:pt x="29927" y="42572"/>
                  <a:pt x="28575" y="0"/>
                </a:cubicBezTo>
                <a:cubicBezTo>
                  <a:pt x="53172" y="-5432"/>
                  <a:pt x="58274" y="2800"/>
                  <a:pt x="85725" y="0"/>
                </a:cubicBezTo>
                <a:cubicBezTo>
                  <a:pt x="111058" y="59293"/>
                  <a:pt x="94325" y="68911"/>
                  <a:pt x="114300" y="128576"/>
                </a:cubicBezTo>
                <a:cubicBezTo>
                  <a:pt x="82361" y="140934"/>
                  <a:pt x="27135" y="121714"/>
                  <a:pt x="0" y="128576"/>
                </a:cubicBezTo>
                <a:close/>
              </a:path>
              <a:path w="114300" h="128576" stroke="0" extrusionOk="0">
                <a:moveTo>
                  <a:pt x="0" y="128576"/>
                </a:moveTo>
                <a:cubicBezTo>
                  <a:pt x="-1608" y="91109"/>
                  <a:pt x="28582" y="62560"/>
                  <a:pt x="28575" y="0"/>
                </a:cubicBezTo>
                <a:cubicBezTo>
                  <a:pt x="56370" y="-3326"/>
                  <a:pt x="58529" y="4823"/>
                  <a:pt x="85725" y="0"/>
                </a:cubicBezTo>
                <a:cubicBezTo>
                  <a:pt x="100016" y="50557"/>
                  <a:pt x="96015" y="98391"/>
                  <a:pt x="114300" y="128576"/>
                </a:cubicBezTo>
                <a:cubicBezTo>
                  <a:pt x="80963" y="136663"/>
                  <a:pt x="49481" y="126983"/>
                  <a:pt x="0" y="12857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>
            <a:extLst>
              <a:ext uri="{C807C97D-BFC1-408E-A445-0C87EB9F89A2}">
                <ask:lineSketchStyleProps xmlns="" xmlns:ask="http://schemas.microsoft.com/office/drawing/2018/sketchyshapes" sd="981765707">
                  <a:prstGeom prst="trapezoid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3" name="Conector drept 12">
            <a:extLst>
              <a:ext uri="{FF2B5EF4-FFF2-40B4-BE49-F238E27FC236}">
                <a16:creationId xmlns="" xmlns:a16="http://schemas.microsoft.com/office/drawing/2014/main" id="{769A0349-0EEB-436F-B114-5A00316B3CEA}"/>
              </a:ext>
            </a:extLst>
          </p:cNvPr>
          <p:cNvCxnSpPr/>
          <p:nvPr/>
        </p:nvCxnSpPr>
        <p:spPr>
          <a:xfrm>
            <a:off x="1447800" y="3504411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reptunghi 14">
            <a:extLst>
              <a:ext uri="{FF2B5EF4-FFF2-40B4-BE49-F238E27FC236}">
                <a16:creationId xmlns="" xmlns:a16="http://schemas.microsoft.com/office/drawing/2014/main" id="{BD0430D0-BD9E-4203-A1E4-FBED7058860E}"/>
              </a:ext>
            </a:extLst>
          </p:cNvPr>
          <p:cNvSpPr/>
          <p:nvPr/>
        </p:nvSpPr>
        <p:spPr>
          <a:xfrm>
            <a:off x="5168638" y="3250413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6" name="Dreptunghi 15">
            <a:extLst>
              <a:ext uri="{FF2B5EF4-FFF2-40B4-BE49-F238E27FC236}">
                <a16:creationId xmlns="" xmlns:a16="http://schemas.microsoft.com/office/drawing/2014/main" id="{18EE9EFD-B242-4BFB-AA02-44B4D2A6329A}"/>
              </a:ext>
            </a:extLst>
          </p:cNvPr>
          <p:cNvSpPr/>
          <p:nvPr/>
        </p:nvSpPr>
        <p:spPr>
          <a:xfrm>
            <a:off x="6038850" y="3259445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7" name="Dreptunghi 16">
            <a:extLst>
              <a:ext uri="{FF2B5EF4-FFF2-40B4-BE49-F238E27FC236}">
                <a16:creationId xmlns="" xmlns:a16="http://schemas.microsoft.com/office/drawing/2014/main" id="{AF31E444-C5AB-4D98-8997-9F86576F3E5F}"/>
              </a:ext>
            </a:extLst>
          </p:cNvPr>
          <p:cNvSpPr/>
          <p:nvPr/>
        </p:nvSpPr>
        <p:spPr>
          <a:xfrm>
            <a:off x="6838754" y="3259445"/>
            <a:ext cx="342900" cy="2285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cxnSp>
        <p:nvCxnSpPr>
          <p:cNvPr id="19" name="Conector drept cu săgeată 18">
            <a:extLst>
              <a:ext uri="{FF2B5EF4-FFF2-40B4-BE49-F238E27FC236}">
                <a16:creationId xmlns="" xmlns:a16="http://schemas.microsoft.com/office/drawing/2014/main" id="{195EA5BE-DF36-49F0-B40F-412E06352B5D}"/>
              </a:ext>
            </a:extLst>
          </p:cNvPr>
          <p:cNvCxnSpPr/>
          <p:nvPr/>
        </p:nvCxnSpPr>
        <p:spPr>
          <a:xfrm flipV="1">
            <a:off x="7025915" y="3573543"/>
            <a:ext cx="0" cy="13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rept cu săgeată 20">
            <a:extLst>
              <a:ext uri="{FF2B5EF4-FFF2-40B4-BE49-F238E27FC236}">
                <a16:creationId xmlns="" xmlns:a16="http://schemas.microsoft.com/office/drawing/2014/main" id="{8E8B467F-6BDF-4649-9171-58CA07335DF9}"/>
              </a:ext>
            </a:extLst>
          </p:cNvPr>
          <p:cNvCxnSpPr/>
          <p:nvPr/>
        </p:nvCxnSpPr>
        <p:spPr>
          <a:xfrm flipV="1">
            <a:off x="5354032" y="3581400"/>
            <a:ext cx="0" cy="13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rept cu săgeată 22">
            <a:extLst>
              <a:ext uri="{FF2B5EF4-FFF2-40B4-BE49-F238E27FC236}">
                <a16:creationId xmlns="" xmlns:a16="http://schemas.microsoft.com/office/drawing/2014/main" id="{6C75408A-D209-49D2-8FE5-356570F6A516}"/>
              </a:ext>
            </a:extLst>
          </p:cNvPr>
          <p:cNvCxnSpPr/>
          <p:nvPr/>
        </p:nvCxnSpPr>
        <p:spPr>
          <a:xfrm>
            <a:off x="6210300" y="3086101"/>
            <a:ext cx="0" cy="16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6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701C35B8-3304-447E-B875-B1A320EBC8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8</a:t>
            </a:fld>
            <a:endParaRPr lang="ro-RO"/>
          </a:p>
        </p:txBody>
      </p:sp>
      <p:sp>
        <p:nvSpPr>
          <p:cNvPr id="4" name="CasetăText 3">
            <a:extLst>
              <a:ext uri="{FF2B5EF4-FFF2-40B4-BE49-F238E27FC236}">
                <a16:creationId xmlns="" xmlns:a16="http://schemas.microsoft.com/office/drawing/2014/main" id="{806C12C7-8867-419A-AE89-6F697AD9FD87}"/>
              </a:ext>
            </a:extLst>
          </p:cNvPr>
          <p:cNvSpPr txBox="1"/>
          <p:nvPr/>
        </p:nvSpPr>
        <p:spPr>
          <a:xfrm>
            <a:off x="762000" y="1985335"/>
            <a:ext cx="7620000" cy="2887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 două doctrine menționate mai sus susțin ideea </a:t>
            </a:r>
            <a:r>
              <a:rPr lang="ro-RO" u="sng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continuumului dintre normalitate și psihopatologie.</a:t>
            </a:r>
            <a:r>
              <a:rPr lang="ro-RO" dirty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..și au ca presupoziție derivarea lor din structuri psihice funcționale normale (anxioase, depresive, expansive, agresiv-conflictuale).. ce au coerența fenomenelor psihice bazale..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025" algn="just"/>
            <a:r>
              <a:rPr lang="ro-RO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      E vorba de </a:t>
            </a:r>
            <a:r>
              <a:rPr lang="ro-RO" u="sng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structuri </a:t>
            </a:r>
            <a:r>
              <a:rPr lang="ro-RO" u="sng" dirty="0" err="1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neuro</a:t>
            </a:r>
            <a:r>
              <a:rPr lang="ro-RO" u="sng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psihice de tip modular,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 sus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ț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atât  manifest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ă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rile </a:t>
            </a:r>
            <a:r>
              <a:rPr lang="ro-RO" u="sng" kern="1200" dirty="0" err="1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adaptative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creative,... cât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sindroamele </a:t>
            </a:r>
            <a:r>
              <a:rPr lang="ro-RO" u="sng" kern="1200" dirty="0" err="1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psihopatologice,..în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variatele lor grade 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ș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forme de manifestare clinic</a:t>
            </a:r>
            <a:r>
              <a:rPr lang="ro-RO" u="sng" kern="1200" dirty="0">
                <a:solidFill>
                  <a:srgbClr val="000000"/>
                </a:solidFill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ă.</a:t>
            </a:r>
            <a:endParaRPr lang="ro-RO" dirty="0">
              <a:effectLst/>
              <a:latin typeface="Bell MT" panose="02020503060305020303" pitchFamily="18" charset="0"/>
              <a:ea typeface="Times New Roman" panose="02020603050405020304" pitchFamily="18" charset="0"/>
            </a:endParaRPr>
          </a:p>
          <a:p>
            <a:pPr marL="73025" algn="just"/>
            <a:r>
              <a:rPr lang="ro-RO" dirty="0">
                <a:effectLst/>
                <a:latin typeface="Bell MT" panose="02020503060305020303" pitchFamily="18" charset="0"/>
                <a:ea typeface="Times New Roman" panose="02020603050405020304" pitchFamily="18" charset="0"/>
              </a:rPr>
              <a:t> </a:t>
            </a:r>
            <a:endParaRPr lang="ro-RO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1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>
            <a:extLst>
              <a:ext uri="{FF2B5EF4-FFF2-40B4-BE49-F238E27FC236}">
                <a16:creationId xmlns="" xmlns:a16="http://schemas.microsoft.com/office/drawing/2014/main" id="{34D13FE1-52E6-47A4-A31A-056EE30E0C9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9</a:t>
            </a:fld>
            <a:endParaRPr lang="ro-RO"/>
          </a:p>
        </p:txBody>
      </p:sp>
      <p:sp>
        <p:nvSpPr>
          <p:cNvPr id="6" name="CasetăText 5">
            <a:extLst>
              <a:ext uri="{FF2B5EF4-FFF2-40B4-BE49-F238E27FC236}">
                <a16:creationId xmlns="" xmlns:a16="http://schemas.microsoft.com/office/drawing/2014/main" id="{7495287A-71FB-402F-B7B4-8B1F6929401B}"/>
              </a:ext>
            </a:extLst>
          </p:cNvPr>
          <p:cNvSpPr txBox="1"/>
          <p:nvPr/>
        </p:nvSpPr>
        <p:spPr>
          <a:xfrm>
            <a:off x="457200" y="1066800"/>
            <a:ext cx="8001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1" indent="0">
              <a:buNone/>
            </a:pPr>
            <a:r>
              <a:rPr lang="ro-RO" dirty="0">
                <a:latin typeface="Bell MT" panose="02020503060305020303" pitchFamily="18" charset="0"/>
              </a:rPr>
              <a:t>	</a:t>
            </a:r>
            <a:r>
              <a:rPr lang="ro-RO" dirty="0" err="1">
                <a:latin typeface="Bell MT" panose="02020503060305020303" pitchFamily="18" charset="0"/>
              </a:rPr>
              <a:t>Acealeși</a:t>
            </a:r>
            <a:r>
              <a:rPr lang="ro-RO" dirty="0">
                <a:latin typeface="Bell MT" panose="02020503060305020303" pitchFamily="18" charset="0"/>
              </a:rPr>
              <a:t> presupoziții le cultivă și </a:t>
            </a:r>
            <a:r>
              <a:rPr lang="ro-RO" b="1" dirty="0">
                <a:latin typeface="Bell MT" panose="02020503060305020303" pitchFamily="18" charset="0"/>
              </a:rPr>
              <a:t>doctrina psihopatologiei evoluționiste (și culturale) ce</a:t>
            </a:r>
            <a:r>
              <a:rPr lang="ro-RO" dirty="0">
                <a:latin typeface="Bell MT" panose="02020503060305020303" pitchFamily="18" charset="0"/>
              </a:rPr>
              <a:t> e interesată în plus de:</a:t>
            </a:r>
          </a:p>
          <a:p>
            <a:pPr marL="571500" lvl="1" indent="0">
              <a:buNone/>
            </a:pPr>
            <a:endParaRPr lang="ro-RO" dirty="0">
              <a:latin typeface="Bell MT" panose="02020503060305020303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ro-RO" u="sng" dirty="0">
                <a:latin typeface="Bell MT" panose="02020503060305020303" pitchFamily="18" charset="0"/>
              </a:rPr>
              <a:t>similitudini între modele comportamentale </a:t>
            </a:r>
            <a:r>
              <a:rPr lang="ro-RO" u="sng" dirty="0" err="1">
                <a:latin typeface="Bell MT" panose="02020503060305020303" pitchFamily="18" charset="0"/>
              </a:rPr>
              <a:t>adaptative</a:t>
            </a:r>
            <a:r>
              <a:rPr lang="ro-RO" u="sng" dirty="0">
                <a:latin typeface="Bell MT" panose="02020503060305020303" pitchFamily="18" charset="0"/>
              </a:rPr>
              <a:t> ale animalelor </a:t>
            </a:r>
            <a:r>
              <a:rPr lang="ro-RO" dirty="0">
                <a:latin typeface="Bell MT" panose="02020503060305020303" pitchFamily="18" charset="0"/>
              </a:rPr>
              <a:t> și   .... </a:t>
            </a:r>
            <a:r>
              <a:rPr lang="ro-RO" u="sng" dirty="0">
                <a:latin typeface="Bell MT" panose="02020503060305020303" pitchFamily="18" charset="0"/>
              </a:rPr>
              <a:t>profilul sindroamelor psihopatologice umane</a:t>
            </a:r>
            <a:r>
              <a:rPr lang="ro-RO" dirty="0">
                <a:latin typeface="Bell MT" panose="02020503060305020303" pitchFamily="18" charset="0"/>
              </a:rPr>
              <a:t> (e.g. hibernare-depresie,... rut – manie..)</a:t>
            </a:r>
          </a:p>
          <a:p>
            <a:pPr marL="742950" lvl="1" indent="-285750">
              <a:buFontTx/>
              <a:buChar char="-"/>
            </a:pPr>
            <a:endParaRPr lang="ro-RO" dirty="0">
              <a:latin typeface="Bell MT" panose="02020503060305020303" pitchFamily="18" charset="0"/>
            </a:endParaRPr>
          </a:p>
          <a:p>
            <a:r>
              <a:rPr lang="ro-RO" dirty="0">
                <a:latin typeface="Bell MT" panose="02020503060305020303" pitchFamily="18" charset="0"/>
              </a:rPr>
              <a:t>             </a:t>
            </a:r>
            <a:r>
              <a:rPr lang="ro-RO" dirty="0" err="1">
                <a:latin typeface="Bell MT" panose="02020503060305020303" pitchFamily="18" charset="0"/>
              </a:rPr>
              <a:t>Acestă</a:t>
            </a:r>
            <a:r>
              <a:rPr lang="ro-RO" dirty="0">
                <a:latin typeface="Bell MT" panose="02020503060305020303" pitchFamily="18" charset="0"/>
              </a:rPr>
              <a:t> doctrină consideră boala psihică ca un „experiment natural”.. care </a:t>
            </a:r>
            <a:r>
              <a:rPr lang="ro-RO" dirty="0" err="1">
                <a:latin typeface="Bell MT" panose="02020503060305020303" pitchFamily="18" charset="0"/>
              </a:rPr>
              <a:t>evidenţiază</a:t>
            </a:r>
            <a:r>
              <a:rPr lang="ro-RO" dirty="0">
                <a:latin typeface="Bell MT" panose="02020503060305020303" pitchFamily="18" charset="0"/>
              </a:rPr>
              <a:t> tocmai infrastructura unor astfel de </a:t>
            </a:r>
            <a:r>
              <a:rPr lang="ro-RO" dirty="0" err="1">
                <a:latin typeface="Bell MT" panose="02020503060305020303" pitchFamily="18" charset="0"/>
              </a:rPr>
              <a:t>modúle</a:t>
            </a:r>
            <a:r>
              <a:rPr lang="ro-RO" dirty="0">
                <a:latin typeface="Bell MT" panose="02020503060305020303" pitchFamily="18" charset="0"/>
              </a:rPr>
              <a:t> </a:t>
            </a:r>
            <a:r>
              <a:rPr lang="ro-RO" dirty="0" err="1">
                <a:latin typeface="Bell MT" panose="02020503060305020303" pitchFamily="18" charset="0"/>
              </a:rPr>
              <a:t>psihoantropologice</a:t>
            </a:r>
            <a:r>
              <a:rPr lang="ro-RO" dirty="0">
                <a:latin typeface="Bell MT" panose="02020503060305020303" pitchFamily="18" charset="0"/>
              </a:rPr>
              <a:t> utile (e.g. anxietatea, depresia, suspiciunea, gelozia, etc.).</a:t>
            </a:r>
          </a:p>
          <a:p>
            <a:pPr marL="742950" lvl="1" indent="-285750">
              <a:buFontTx/>
              <a:buChar char="-"/>
            </a:pPr>
            <a:endParaRPr lang="ro-RO" dirty="0">
              <a:latin typeface="Bell MT" panose="02020503060305020303" pitchFamily="18" charset="0"/>
            </a:endParaRPr>
          </a:p>
          <a:p>
            <a:pPr marL="571500" lvl="1" indent="0">
              <a:buNone/>
            </a:pPr>
            <a:r>
              <a:rPr lang="ro-RO" dirty="0">
                <a:latin typeface="Bell MT" panose="02020503060305020303" pitchFamily="18" charset="0"/>
              </a:rPr>
              <a:t>	Psihopatologia devine astfel sugestivă pentru studierea psihismului specific al omului normal ( a structurilor psihice ce fac posibile sindroamele psihopatologice)</a:t>
            </a:r>
          </a:p>
        </p:txBody>
      </p:sp>
    </p:spTree>
    <p:extLst>
      <p:ext uri="{BB962C8B-B14F-4D97-AF65-F5344CB8AC3E}">
        <p14:creationId xmlns:p14="http://schemas.microsoft.com/office/powerpoint/2010/main" val="158126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B525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995</Words>
  <Application>Microsoft Office PowerPoint</Application>
  <PresentationFormat>Expunere pe ecran (4:3)</PresentationFormat>
  <Paragraphs>293</Paragraphs>
  <Slides>25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25</vt:i4>
      </vt:variant>
    </vt:vector>
  </HeadingPairs>
  <TitlesOfParts>
    <vt:vector size="26" baseType="lpstr"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Jeni</dc:creator>
  <cp:lastModifiedBy>Jeni</cp:lastModifiedBy>
  <cp:revision>279</cp:revision>
  <dcterms:created xsi:type="dcterms:W3CDTF">2022-12-05T14:04:16Z</dcterms:created>
  <dcterms:modified xsi:type="dcterms:W3CDTF">2023-12-22T13:51:11Z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2016-11-25T00:00:00Z</vt:filetime>
  </property>
  <property fmtid="{D5CDD505-2E9C-101B-9397-08002B2CF9AE}" pid="3" name="Creator">
    <vt:lpwstr>convertonlinefree.com</vt:lpwstr>
  </property>
  <property fmtid="{D5CDD505-2E9C-101B-9397-08002B2CF9AE}" pid="4" name="LastSaved">
    <vt:filetime>2022-12-05T00:00:00Z</vt:filetime>
  </property>
</Properties>
</file>