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372" r:id="rId4"/>
    <p:sldId id="373" r:id="rId5"/>
    <p:sldId id="374" r:id="rId6"/>
    <p:sldId id="375" r:id="rId7"/>
    <p:sldId id="376" r:id="rId8"/>
    <p:sldId id="377" r:id="rId9"/>
    <p:sldId id="378" r:id="rId10"/>
    <p:sldId id="379" r:id="rId11"/>
    <p:sldId id="380" r:id="rId12"/>
    <p:sldId id="381" r:id="rId13"/>
    <p:sldId id="382" r:id="rId14"/>
    <p:sldId id="383" r:id="rId15"/>
    <p:sldId id="384" r:id="rId16"/>
    <p:sldId id="385" r:id="rId17"/>
    <p:sldId id="386" r:id="rId18"/>
    <p:sldId id="387" r:id="rId19"/>
    <p:sldId id="388" r:id="rId20"/>
    <p:sldId id="389" r:id="rId21"/>
    <p:sldId id="390" r:id="rId22"/>
    <p:sldId id="369" r:id="rId23"/>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0B488D-CCB6-4413-8A1C-842D0A3C12DC}" type="datetimeFigureOut">
              <a:rPr lang="ro-RO" smtClean="0"/>
              <a:pPr/>
              <a:t>22.12.2023</a:t>
            </a:fld>
            <a:endParaRPr lang="ro-RO"/>
          </a:p>
        </p:txBody>
      </p:sp>
      <p:sp>
        <p:nvSpPr>
          <p:cNvPr id="4" name="Substituent imagine diapozitiv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125C639-95E9-4B34-904E-3232AAE0A21D}" type="slidenum">
              <a:rPr lang="ro-RO" smtClean="0"/>
              <a:pPr/>
              <a:t>‹#›</a:t>
            </a:fld>
            <a:endParaRPr lang="ro-RO"/>
          </a:p>
        </p:txBody>
      </p:sp>
    </p:spTree>
    <p:extLst>
      <p:ext uri="{BB962C8B-B14F-4D97-AF65-F5344CB8AC3E}">
        <p14:creationId xmlns:p14="http://schemas.microsoft.com/office/powerpoint/2010/main" val="20948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4CD5CEF-6514-4867-A9B1-CD801CB38CB9}" type="datetime1">
              <a:rPr lang="en-US" smtClean="0"/>
              <a:pPr/>
              <a:t>22-Dec-23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41C5CE1-5B6D-4222-961E-C9852C53C382}" type="datetime1">
              <a:rPr lang="en-US" smtClean="0"/>
              <a:pPr/>
              <a:t>22-Dec-23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B9F346B-4B3F-4B9C-B3C5-3B462CBD7B87}" type="datetime1">
              <a:rPr lang="en-US" smtClean="0"/>
              <a:pPr/>
              <a:t>22-Dec-23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2"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3" cstate="print"/>
            <a:stretch>
              <a:fillRect/>
            </a:stretch>
          </a:blipFill>
        </p:spPr>
        <p:txBody>
          <a:bodyPr wrap="square" lIns="0" tIns="0" rIns="0" bIns="0" rtlCol="0"/>
          <a:lstStyle/>
          <a:p>
            <a:endParaRPr/>
          </a:p>
        </p:txBody>
      </p:sp>
      <p:sp>
        <p:nvSpPr>
          <p:cNvPr id="20" name="bg object 20"/>
          <p:cNvSpPr/>
          <p:nvPr/>
        </p:nvSpPr>
        <p:spPr>
          <a:xfrm>
            <a:off x="1141475" y="1293875"/>
            <a:ext cx="3355848" cy="4561332"/>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0753ACD-8C07-4C1E-BE5C-382CF4CC2D67}" type="datetime1">
              <a:rPr lang="en-US" smtClean="0"/>
              <a:pPr/>
              <a:t>22-Dec-23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C95A063-B9DA-4776-873A-BD3876D4810C}" type="datetime1">
              <a:rPr lang="en-US" smtClean="0"/>
              <a:pPr/>
              <a:t>22-Dec-23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7"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896996" y="883665"/>
            <a:ext cx="3350006" cy="330834"/>
          </a:xfrm>
          <a:prstGeom prst="rect">
            <a:avLst/>
          </a:prstGeom>
        </p:spPr>
        <p:txBody>
          <a:bodyPr wrap="square" lIns="0" tIns="0" rIns="0" bIns="0">
            <a:spAutoFit/>
          </a:bodyPr>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a:xfrm>
            <a:off x="992632" y="3331216"/>
            <a:ext cx="7158735" cy="22205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9E477CEC-3E90-45D5-925A-DE3035B55E33}" type="datetime1">
              <a:rPr lang="en-US" smtClean="0"/>
              <a:pPr/>
              <a:t>22-Dec-23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953000"/>
            <a:ext cx="9144000" cy="1066800"/>
            <a:chOff x="0" y="4953000"/>
            <a:chExt cx="9144000" cy="1905000"/>
          </a:xfrm>
        </p:grpSpPr>
        <p:sp>
          <p:nvSpPr>
            <p:cNvPr id="3" name="object 3"/>
            <p:cNvSpPr/>
            <p:nvPr/>
          </p:nvSpPr>
          <p:spPr>
            <a:xfrm>
              <a:off x="1687576" y="4953000"/>
              <a:ext cx="7456805" cy="487680"/>
            </a:xfrm>
            <a:custGeom>
              <a:avLst/>
              <a:gdLst/>
              <a:ahLst/>
              <a:cxnLst/>
              <a:rect l="l" t="t" r="r" b="b"/>
              <a:pathLst>
                <a:path w="7456805" h="487679">
                  <a:moveTo>
                    <a:pt x="7456424" y="0"/>
                  </a:moveTo>
                  <a:lnTo>
                    <a:pt x="0" y="289433"/>
                  </a:lnTo>
                  <a:lnTo>
                    <a:pt x="7456424" y="487425"/>
                  </a:lnTo>
                  <a:lnTo>
                    <a:pt x="7456424" y="0"/>
                  </a:lnTo>
                  <a:close/>
                </a:path>
              </a:pathLst>
            </a:custGeom>
            <a:solidFill>
              <a:srgbClr val="B3CAB5">
                <a:alpha val="39999"/>
              </a:srgbClr>
            </a:solidFill>
          </p:spPr>
          <p:txBody>
            <a:bodyPr wrap="square" lIns="0" tIns="0" rIns="0" bIns="0" rtlCol="0"/>
            <a:lstStyle/>
            <a:p>
              <a:endParaRPr/>
            </a:p>
          </p:txBody>
        </p:sp>
        <p:sp>
          <p:nvSpPr>
            <p:cNvPr id="4" name="object 4"/>
            <p:cNvSpPr/>
            <p:nvPr/>
          </p:nvSpPr>
          <p:spPr>
            <a:xfrm>
              <a:off x="112408" y="5237225"/>
              <a:ext cx="9031605" cy="789305"/>
            </a:xfrm>
            <a:custGeom>
              <a:avLst/>
              <a:gdLst/>
              <a:ahLst/>
              <a:cxnLst/>
              <a:rect l="l" t="t" r="r" b="b"/>
              <a:pathLst>
                <a:path w="9031605" h="789304">
                  <a:moveTo>
                    <a:pt x="9031591" y="0"/>
                  </a:moveTo>
                  <a:lnTo>
                    <a:pt x="0" y="0"/>
                  </a:lnTo>
                  <a:lnTo>
                    <a:pt x="9031591" y="788924"/>
                  </a:lnTo>
                  <a:lnTo>
                    <a:pt x="9031591" y="0"/>
                  </a:lnTo>
                  <a:close/>
                </a:path>
              </a:pathLst>
            </a:custGeom>
            <a:solidFill>
              <a:srgbClr val="000000"/>
            </a:solidFill>
          </p:spPr>
          <p:txBody>
            <a:bodyPr wrap="square" lIns="0" tIns="0" rIns="0" bIns="0" rtlCol="0"/>
            <a:lstStyle/>
            <a:p>
              <a:endParaRPr/>
            </a:p>
          </p:txBody>
        </p:sp>
        <p:sp>
          <p:nvSpPr>
            <p:cNvPr id="5" name="object 5"/>
            <p:cNvSpPr/>
            <p:nvPr/>
          </p:nvSpPr>
          <p:spPr>
            <a:xfrm>
              <a:off x="0" y="4998718"/>
              <a:ext cx="9144000" cy="185928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4991581"/>
              <a:ext cx="9144000" cy="802400"/>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914400" y="304800"/>
            <a:ext cx="1238250" cy="1487551"/>
          </a:xfrm>
          <a:prstGeom prst="rect">
            <a:avLst/>
          </a:prstGeom>
          <a:blipFill>
            <a:blip r:embed="rId4" cstate="print"/>
            <a:stretch>
              <a:fillRect/>
            </a:stretch>
          </a:blipFill>
        </p:spPr>
        <p:txBody>
          <a:bodyPr wrap="square" lIns="0" tIns="0" rIns="0" bIns="0" rtlCol="0"/>
          <a:lstStyle/>
          <a:p>
            <a:endParaRPr/>
          </a:p>
        </p:txBody>
      </p:sp>
      <p:sp>
        <p:nvSpPr>
          <p:cNvPr id="11" name="Dreptunghi 10"/>
          <p:cNvSpPr/>
          <p:nvPr/>
        </p:nvSpPr>
        <p:spPr>
          <a:xfrm>
            <a:off x="990600" y="1219200"/>
            <a:ext cx="7315200" cy="1908215"/>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ctr"/>
            <a:r>
              <a:rPr lang="en-US" sz="3200" b="1" dirty="0"/>
              <a:t>                </a:t>
            </a:r>
            <a:r>
              <a:rPr lang="ro-RO" sz="3200" b="1" dirty="0"/>
              <a:t>Anxietatea socială și rușinea</a:t>
            </a:r>
            <a:r>
              <a:rPr lang="en-US" sz="3200" b="1" dirty="0"/>
              <a:t>.</a:t>
            </a:r>
          </a:p>
          <a:p>
            <a:pPr algn="ctr"/>
            <a:r>
              <a:rPr lang="ro-RO" sz="3200" b="1" dirty="0"/>
              <a:t>                 Abordare evoluționist culturală</a:t>
            </a:r>
            <a:endParaRPr lang="en-US" sz="3200" b="1" dirty="0"/>
          </a:p>
        </p:txBody>
      </p:sp>
      <p:sp>
        <p:nvSpPr>
          <p:cNvPr id="10" name="Substituent număr diapozitiv 9"/>
          <p:cNvSpPr>
            <a:spLocks noGrp="1"/>
          </p:cNvSpPr>
          <p:nvPr>
            <p:ph type="sldNum" sz="quarter" idx="7"/>
          </p:nvPr>
        </p:nvSpPr>
        <p:spPr/>
        <p:txBody>
          <a:bodyPr/>
          <a:lstStyle/>
          <a:p>
            <a:fld id="{B6F15528-21DE-4FAA-801E-634DDDAF4B2B}" type="slidenum">
              <a:rPr lang="ro-RO" smtClean="0"/>
              <a:pPr/>
              <a:t>1</a:t>
            </a:fld>
            <a:endParaRPr lang="ro-RO"/>
          </a:p>
        </p:txBody>
      </p:sp>
      <p:sp>
        <p:nvSpPr>
          <p:cNvPr id="12" name="Dreptunghi 10"/>
          <p:cNvSpPr/>
          <p:nvPr/>
        </p:nvSpPr>
        <p:spPr>
          <a:xfrm>
            <a:off x="1219200" y="3048000"/>
            <a:ext cx="7315200" cy="1231106"/>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r"/>
            <a:r>
              <a:rPr lang="en-US" sz="2000" dirty="0" err="1"/>
              <a:t>Prof.Mircea</a:t>
            </a:r>
            <a:r>
              <a:rPr lang="en-US" sz="2000" dirty="0"/>
              <a:t> </a:t>
            </a:r>
            <a:r>
              <a:rPr lang="en-US" sz="2000" dirty="0" err="1"/>
              <a:t>Lazarescu</a:t>
            </a:r>
            <a:r>
              <a:rPr lang="en-US" sz="2000" dirty="0"/>
              <a:t>, </a:t>
            </a:r>
            <a:r>
              <a:rPr lang="en-US" sz="2000" dirty="0" err="1"/>
              <a:t>Miercurea</a:t>
            </a:r>
            <a:r>
              <a:rPr lang="en-US" sz="2000" dirty="0"/>
              <a:t> </a:t>
            </a:r>
            <a:r>
              <a:rPr lang="en-US" sz="2000" dirty="0" err="1"/>
              <a:t>Ciuc</a:t>
            </a:r>
            <a:r>
              <a:rPr lang="en-US" sz="2000" dirty="0"/>
              <a:t> </a:t>
            </a:r>
            <a:r>
              <a:rPr lang="en-US" sz="2000" dirty="0" err="1"/>
              <a:t>Iulie</a:t>
            </a:r>
            <a:r>
              <a:rPr lang="en-US" sz="2000" dirty="0"/>
              <a:t> 2023</a:t>
            </a:r>
            <a:r>
              <a:rPr lang="ro-RO" sz="2000" dirty="0"/>
              <a:t>.</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95400"/>
            <a:ext cx="7430134" cy="4321696"/>
          </a:xfrm>
          <a:prstGeom prst="rect">
            <a:avLst/>
          </a:prstGeom>
        </p:spPr>
        <p:txBody>
          <a:bodyPr vert="horz" wrap="square" lIns="0" tIns="12700" rIns="0" bIns="0" rtlCol="0">
            <a:spAutoFit/>
          </a:bodyPr>
          <a:lstStyle/>
          <a:p>
            <a:pPr algn="just"/>
            <a:r>
              <a:rPr lang="en-US" sz="2000" dirty="0"/>
              <a:t>	</a:t>
            </a:r>
            <a:r>
              <a:rPr lang="ro-RO" sz="2000" dirty="0"/>
              <a:t>Desigur, istoria mitologică  prezentată în Biblie a fost redactată</a:t>
            </a:r>
            <a:r>
              <a:rPr lang="en-US" sz="2000" dirty="0"/>
              <a:t> </a:t>
            </a:r>
            <a:r>
              <a:rPr lang="ro-RO" sz="2000" dirty="0"/>
              <a:t>într-o perioadă mai recentă a lui homo sapi</a:t>
            </a:r>
            <a:r>
              <a:rPr lang="en-US" sz="2000" dirty="0"/>
              <a:t>e</a:t>
            </a:r>
            <a:r>
              <a:rPr lang="ro-RO" sz="2000" dirty="0"/>
              <a:t>ns, cea sedentar  agricolă.... căci Abraham pleacă din Urr...oraș</a:t>
            </a:r>
            <a:r>
              <a:rPr lang="en-US" sz="2000" dirty="0"/>
              <a:t> </a:t>
            </a:r>
            <a:r>
              <a:rPr lang="ro-RO" sz="2000" dirty="0"/>
              <a:t>mesopota</a:t>
            </a:r>
            <a:r>
              <a:rPr lang="en-US" sz="2000" dirty="0"/>
              <a:t>m</a:t>
            </a:r>
            <a:r>
              <a:rPr lang="ro-RO" sz="2000" dirty="0"/>
              <a:t>ian de vârf a vremii culturilor agricole</a:t>
            </a:r>
            <a:r>
              <a:rPr lang="en-US" sz="2000" dirty="0"/>
              <a:t> </a:t>
            </a:r>
            <a:r>
              <a:rPr lang="ro-RO" sz="2000" dirty="0"/>
              <a:t>incipiente.</a:t>
            </a:r>
            <a:endParaRPr lang="en-US" sz="2000" dirty="0"/>
          </a:p>
          <a:p>
            <a:pPr algn="just"/>
            <a:r>
              <a:rPr lang="en-US" sz="2000" dirty="0"/>
              <a:t>	</a:t>
            </a:r>
            <a:r>
              <a:rPr lang="ro-RO" sz="2000" dirty="0"/>
              <a:t>.....iar existența în  astfel localități,  polariza explicit viața indivizilor</a:t>
            </a:r>
            <a:r>
              <a:rPr lang="en-US" sz="2000" dirty="0"/>
              <a:t> </a:t>
            </a:r>
            <a:r>
              <a:rPr lang="ro-RO" sz="2000" dirty="0"/>
              <a:t>din zona</a:t>
            </a:r>
            <a:r>
              <a:rPr lang="en-US" sz="2000" dirty="0"/>
              <a:t> </a:t>
            </a:r>
            <a:r>
              <a:rPr lang="ro-RO" sz="2000" dirty="0"/>
              <a:t>intim-familiară, cu cea din spațiile comunitare....în care se muncea, se desfășura administrația ierarhică și cultul sacral....</a:t>
            </a:r>
            <a:endParaRPr lang="en-US" sz="2000" dirty="0"/>
          </a:p>
          <a:p>
            <a:pPr algn="just"/>
            <a:r>
              <a:rPr lang="en-US" sz="2000" dirty="0"/>
              <a:t>	</a:t>
            </a:r>
            <a:r>
              <a:rPr lang="ro-RO" sz="2000" dirty="0"/>
              <a:t>În această nouă lume a localităților de tip urban,</a:t>
            </a:r>
            <a:r>
              <a:rPr lang="en-US" sz="2000" dirty="0"/>
              <a:t> </a:t>
            </a:r>
            <a:r>
              <a:rPr lang="ro-RO" sz="2000" dirty="0"/>
              <a:t>reglementată prin norme, oamenii se diferențiază  public</a:t>
            </a:r>
            <a:r>
              <a:rPr lang="en-US" sz="2000" dirty="0"/>
              <a:t> </a:t>
            </a:r>
            <a:r>
              <a:rPr lang="ro-RO" sz="2000" dirty="0"/>
              <a:t>în primul rând prin îmbrăcăminte și podoabe, ce le indică poziția și rangul social</a:t>
            </a:r>
            <a:r>
              <a:rPr lang="en-US" sz="2000" dirty="0"/>
              <a:t>.</a:t>
            </a:r>
          </a:p>
          <a:p>
            <a:pPr algn="just"/>
            <a:r>
              <a:rPr lang="en-US" sz="2000" dirty="0"/>
              <a:t>	</a:t>
            </a:r>
            <a:r>
              <a:rPr lang="ro-RO" sz="2000" dirty="0"/>
              <a:t>Astfel încât,.. apariția unui om gol în spațiul public, -</a:t>
            </a:r>
            <a:r>
              <a:rPr lang="en-US" sz="2000" dirty="0"/>
              <a:t> </a:t>
            </a:r>
            <a:r>
              <a:rPr lang="ro-RO" sz="2000" dirty="0"/>
              <a:t>care astfel nu mai poate fi diferențiat prin haine și însemne sociale -poate stârni nu doar curiozitatea, ci și surpriza,..dezaprobarea critică față de o condiție anomică....</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10</a:t>
            </a:fld>
            <a:endParaRPr lang="ro-RO"/>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066800"/>
            <a:ext cx="7430134" cy="4321696"/>
          </a:xfrm>
          <a:prstGeom prst="rect">
            <a:avLst/>
          </a:prstGeom>
        </p:spPr>
        <p:txBody>
          <a:bodyPr vert="horz" wrap="square" lIns="0" tIns="12700" rIns="0" bIns="0" rtlCol="0">
            <a:spAutoFit/>
          </a:bodyPr>
          <a:lstStyle/>
          <a:p>
            <a:pPr algn="just"/>
            <a:r>
              <a:rPr lang="en-US" sz="2000" dirty="0"/>
              <a:t>	</a:t>
            </a:r>
            <a:r>
              <a:rPr lang="ro-RO" sz="2000" dirty="0"/>
              <a:t>Diferențierea intim/ public ce se instituie la</a:t>
            </a:r>
            <a:r>
              <a:rPr lang="en-US" sz="2000" dirty="0"/>
              <a:t> </a:t>
            </a:r>
            <a:r>
              <a:rPr lang="ro-RO" sz="2000" dirty="0"/>
              <a:t>omul societăților agrare, marchează psihismul persoanei în ansamblul</a:t>
            </a:r>
            <a:r>
              <a:rPr lang="en-US" sz="2000" dirty="0"/>
              <a:t> </a:t>
            </a:r>
            <a:r>
              <a:rPr lang="ro-RO" sz="2000" dirty="0"/>
              <a:t>său..</a:t>
            </a:r>
            <a:endParaRPr lang="en-US" sz="2000" dirty="0"/>
          </a:p>
          <a:p>
            <a:pPr algn="just"/>
            <a:r>
              <a:rPr lang="en-US" sz="2000" dirty="0"/>
              <a:t>	</a:t>
            </a:r>
            <a:r>
              <a:rPr lang="ro-RO" sz="2000" dirty="0"/>
              <a:t>De ex. în aria agenției,</a:t>
            </a:r>
            <a:r>
              <a:rPr lang="en-US" sz="2000" dirty="0"/>
              <a:t> </a:t>
            </a:r>
            <a:r>
              <a:rPr lang="ro-RO" sz="2000" dirty="0"/>
              <a:t>orice subiect împărtășește cu cei apropiați preferințe, intenții, cunoștințe, decizii, acțiuni...  pe când în zona publică,  argumentarea acțiunilor și stilul de exprimare se cer elaborate cu grijă, în raportcu normele și situația relațională concretă</a:t>
            </a:r>
            <a:r>
              <a:rPr lang="en-US" sz="2000" dirty="0"/>
              <a:t>.</a:t>
            </a:r>
          </a:p>
          <a:p>
            <a:pPr algn="just"/>
            <a:r>
              <a:rPr lang="en-US" sz="2000" dirty="0"/>
              <a:t>	</a:t>
            </a:r>
            <a:r>
              <a:rPr lang="ro-RO" sz="2000" dirty="0"/>
              <a:t>Îmbrăcămintea, podoabele,  și accesoriile ce le poartă cu el un om, îl diferențiază și individualizează într-o comunitate, la fel ca și stilul său de</a:t>
            </a:r>
            <a:r>
              <a:rPr lang="en-US" sz="2000" dirty="0"/>
              <a:t> </a:t>
            </a:r>
            <a:r>
              <a:rPr lang="ro-RO" sz="2000" dirty="0"/>
              <a:t>vorbire și comportament....</a:t>
            </a:r>
            <a:endParaRPr lang="en-US" sz="2000" dirty="0"/>
          </a:p>
          <a:p>
            <a:pPr algn="just"/>
            <a:r>
              <a:rPr lang="en-US" sz="2000" dirty="0"/>
              <a:t>	</a:t>
            </a:r>
            <a:r>
              <a:rPr lang="ro-RO" sz="2000" dirty="0"/>
              <a:t>De aceea, nuditatea publică, care e firească</a:t>
            </a:r>
            <a:r>
              <a:rPr lang="en-US" sz="2000" dirty="0"/>
              <a:t> </a:t>
            </a:r>
            <a:r>
              <a:rPr lang="ro-RO" sz="2000" dirty="0"/>
              <a:t>în spațiile intime,  echivalează în zonele civilizației publice cu o anomie  depersonalizantă inedită</a:t>
            </a:r>
            <a:endParaRPr lang="en-US" sz="2000" dirty="0"/>
          </a:p>
          <a:p>
            <a:pPr algn="just"/>
            <a:r>
              <a:rPr lang="ro-RO" sz="2000" dirty="0"/>
              <a:t>........ la fel ca</a:t>
            </a:r>
            <a:r>
              <a:rPr lang="en-US" sz="2000" dirty="0"/>
              <a:t> </a:t>
            </a:r>
            <a:r>
              <a:rPr lang="ro-RO" sz="2000" dirty="0"/>
              <a:t>și comportamentele neuzuale,.. ce se manifestă prin „gafe„.</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11</a:t>
            </a:fld>
            <a:endParaRPr lang="ro-R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90600" y="1371600"/>
            <a:ext cx="7430134" cy="4629472"/>
          </a:xfrm>
          <a:prstGeom prst="rect">
            <a:avLst/>
          </a:prstGeom>
        </p:spPr>
        <p:txBody>
          <a:bodyPr vert="horz" wrap="square" lIns="0" tIns="12700" rIns="0" bIns="0" rtlCol="0">
            <a:spAutoFit/>
          </a:bodyPr>
          <a:lstStyle/>
          <a:p>
            <a:pPr algn="just"/>
            <a:r>
              <a:rPr lang="en-US" sz="2000" dirty="0"/>
              <a:t>	</a:t>
            </a:r>
            <a:r>
              <a:rPr lang="ro-RO" sz="2000" dirty="0"/>
              <a:t>Ceva asemănător se petrece în cazul omului „marcat„ corporal prin particularități de aspect.</a:t>
            </a:r>
            <a:endParaRPr lang="en-US" sz="2000" dirty="0"/>
          </a:p>
          <a:p>
            <a:pPr algn="just"/>
            <a:r>
              <a:rPr lang="en-US" sz="2000" dirty="0"/>
              <a:t>	</a:t>
            </a:r>
            <a:r>
              <a:rPr lang="ro-RO" sz="2000" dirty="0"/>
              <a:t>În lumea modernității, persoanele cu stigmă corporală (cocoșat, spân, cu anomalii cutanate, pitic etc.) atrag spontan atenția,  și pot ajunge  obiectul unei stigmatizări sociale izolante, uneori standardizată într-o cultură dată...</a:t>
            </a:r>
            <a:endParaRPr lang="en-US" sz="2000" dirty="0"/>
          </a:p>
          <a:p>
            <a:pPr algn="just"/>
            <a:r>
              <a:rPr lang="ro-RO" sz="2000" dirty="0"/>
              <a:t>      Ei sunt priviți cu reticență, putând fi fiind comentați negativ,  ca o curiozitate...care-i menține însă la distanță.....</a:t>
            </a:r>
            <a:endParaRPr lang="en-US" sz="2000" dirty="0"/>
          </a:p>
          <a:p>
            <a:pPr algn="just"/>
            <a:r>
              <a:rPr lang="en-US" sz="2000" dirty="0"/>
              <a:t>	</a:t>
            </a:r>
            <a:r>
              <a:rPr lang="ro-RO" sz="2000" dirty="0"/>
              <a:t>În lumea modernității actuale, cei cu dismorfism corporal trăiesc deobicei un sentiment subiectiv special de tipul</a:t>
            </a:r>
            <a:r>
              <a:rPr lang="en-US" sz="2000" dirty="0"/>
              <a:t> </a:t>
            </a:r>
            <a:r>
              <a:rPr lang="ro-RO" sz="2000" dirty="0"/>
              <a:t>rușinii, care  fost descris în psihopatologie ca  </a:t>
            </a:r>
            <a:r>
              <a:rPr lang="ro-RO" sz="2000" b="1" dirty="0"/>
              <a:t>sindrom senzitiv de relație</a:t>
            </a:r>
            <a:r>
              <a:rPr lang="ro-RO" sz="2000" dirty="0"/>
              <a:t>:</a:t>
            </a:r>
            <a:endParaRPr lang="en-US" sz="2000" dirty="0"/>
          </a:p>
          <a:p>
            <a:pPr algn="just"/>
            <a:r>
              <a:rPr lang="ro-RO" sz="2000" i="1" dirty="0"/>
              <a:t>       Subiectul are sentimentul că este privit în mod special de către ceilalți, cu o curiozitate disprețuitoare, fiind comentat negativ, batjocoritor</a:t>
            </a:r>
            <a:r>
              <a:rPr lang="ro-RO" sz="2000" dirty="0"/>
              <a:t>.</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12</a:t>
            </a:fld>
            <a:endParaRPr lang="ro-R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143000"/>
            <a:ext cx="7430134" cy="4013919"/>
          </a:xfrm>
          <a:prstGeom prst="rect">
            <a:avLst/>
          </a:prstGeom>
        </p:spPr>
        <p:txBody>
          <a:bodyPr vert="horz" wrap="square" lIns="0" tIns="12700" rIns="0" bIns="0" rtlCol="0">
            <a:spAutoFit/>
          </a:bodyPr>
          <a:lstStyle/>
          <a:p>
            <a:pPr algn="just"/>
            <a:r>
              <a:rPr lang="en-US" sz="2000" dirty="0"/>
              <a:t>	</a:t>
            </a:r>
            <a:r>
              <a:rPr lang="ro-RO" sz="2000" dirty="0"/>
              <a:t>Sd. senzitiv de relație se întâlnește</a:t>
            </a:r>
            <a:r>
              <a:rPr lang="en-US" sz="2000" dirty="0"/>
              <a:t> </a:t>
            </a:r>
            <a:r>
              <a:rPr lang="ro-RO" sz="2000" dirty="0"/>
              <a:t>frecvent în unele tb psihopatologice precum : Tb dismorfic corporală, Tb osmotic senzitivă, unele stări de anorexie mentală, obezitate și bulimie cu obezitate, în boli cutanate, leziuni faciale etc.</a:t>
            </a:r>
            <a:endParaRPr lang="en-US" sz="2000" dirty="0"/>
          </a:p>
          <a:p>
            <a:pPr algn="just"/>
            <a:r>
              <a:rPr lang="en-US" sz="2000" dirty="0"/>
              <a:t>	</a:t>
            </a:r>
            <a:r>
              <a:rPr lang="ro-RO" sz="2000" dirty="0"/>
              <a:t>În plus, acest sindrom se regăsește în psihopatologia psihotică, unde a și fost descris inițial de către Kretschmer, la limita dintre persoanele anormale (evitante, timide) reacții comprehensive umilitoare (e.g violul) și patologia delirantă paranoidă...</a:t>
            </a:r>
            <a:endParaRPr lang="en-US" sz="2000" dirty="0"/>
          </a:p>
          <a:p>
            <a:pPr algn="just"/>
            <a:r>
              <a:rPr lang="en-US" sz="2000" dirty="0"/>
              <a:t>	</a:t>
            </a:r>
            <a:r>
              <a:rPr lang="ro-RO" sz="2000" dirty="0"/>
              <a:t>În cadrul paranoidiei, el se poate continua cu simptomul de „urmărire paranoidă„ – inclusiv de la distanță, în zone intime, prin mijloace speciale (tehnice,</a:t>
            </a:r>
            <a:r>
              <a:rPr lang="en-US" sz="2000" dirty="0"/>
              <a:t> </a:t>
            </a:r>
            <a:r>
              <a:rPr lang="ro-RO" sz="2000" dirty="0"/>
              <a:t>psihologice și</a:t>
            </a:r>
            <a:r>
              <a:rPr lang="en-US" sz="2000" dirty="0"/>
              <a:t> </a:t>
            </a:r>
            <a:r>
              <a:rPr lang="ro-RO" sz="2000" dirty="0"/>
              <a:t>supranaturale)....iar pe a</a:t>
            </a:r>
            <a:r>
              <a:rPr lang="en-US" sz="2000" dirty="0"/>
              <a:t>c</a:t>
            </a:r>
            <a:r>
              <a:rPr lang="ro-RO" sz="2000" dirty="0"/>
              <a:t>e</a:t>
            </a:r>
            <a:r>
              <a:rPr lang="en-US" sz="2000" dirty="0"/>
              <a:t>e</a:t>
            </a:r>
            <a:r>
              <a:rPr lang="ro-RO" sz="2000" dirty="0"/>
              <a:t>ași tra</a:t>
            </a:r>
            <a:r>
              <a:rPr lang="en-US" sz="2000" dirty="0" err="1"/>
              <a:t>i</a:t>
            </a:r>
            <a:r>
              <a:rPr lang="ro-RO" sz="2000" dirty="0"/>
              <a:t>ectorie.,,se plasează sd, de „transparență psihică„ din cadrul simptomelor  de prim rang ale lui Schneider.</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13</a:t>
            </a:fld>
            <a:endParaRPr lang="ro-R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524000"/>
            <a:ext cx="7430134" cy="4013919"/>
          </a:xfrm>
          <a:prstGeom prst="rect">
            <a:avLst/>
          </a:prstGeom>
        </p:spPr>
        <p:txBody>
          <a:bodyPr vert="horz" wrap="square" lIns="0" tIns="12700" rIns="0" bIns="0" rtlCol="0">
            <a:spAutoFit/>
          </a:bodyPr>
          <a:lstStyle/>
          <a:p>
            <a:pPr algn="just"/>
            <a:r>
              <a:rPr lang="en-US" sz="2000" dirty="0"/>
              <a:t>	</a:t>
            </a:r>
            <a:r>
              <a:rPr lang="ro-RO" sz="2000" dirty="0"/>
              <a:t>O altă conj</a:t>
            </a:r>
            <a:r>
              <a:rPr lang="en-US" sz="2000" dirty="0"/>
              <a:t>un</a:t>
            </a:r>
            <a:r>
              <a:rPr lang="ro-RO" sz="2000" dirty="0"/>
              <a:t>ctură în care poate fi indusă și se manifesta rușinea, e cea a „oprobiului public„, ce a funcționat în istoria culturilor ca pedeapsă.</a:t>
            </a:r>
            <a:endParaRPr lang="en-US" sz="2000" dirty="0"/>
          </a:p>
          <a:p>
            <a:pPr algn="just"/>
            <a:r>
              <a:rPr lang="ro-RO" sz="2000" dirty="0"/>
              <a:t>         Această</a:t>
            </a:r>
            <a:r>
              <a:rPr lang="en-US" sz="2000" dirty="0"/>
              <a:t> </a:t>
            </a:r>
            <a:r>
              <a:rPr lang="ro-RO" sz="2000" dirty="0"/>
              <a:t>sancțiune psiho-socială era practicată alături și împreună cu alte pedepse fizice, precum arderea pe rug, spânzurarea, tragerea în țeapă și pe roată, îngroparea, jupuirea etc.</a:t>
            </a:r>
            <a:r>
              <a:rPr lang="en-US" sz="2000" dirty="0"/>
              <a:t> </a:t>
            </a:r>
            <a:r>
              <a:rPr lang="ro-RO" sz="2000" dirty="0"/>
              <a:t>Dar și distinct,</a:t>
            </a:r>
            <a:r>
              <a:rPr lang="en-US" sz="2000" dirty="0"/>
              <a:t> </a:t>
            </a:r>
            <a:r>
              <a:rPr lang="ro-RO" sz="2000" dirty="0"/>
              <a:t>prin</a:t>
            </a:r>
            <a:r>
              <a:rPr lang="ro-RO" sz="2000" b="1" dirty="0"/>
              <a:t>„punerea la stâlpul infamiei”</a:t>
            </a:r>
            <a:r>
              <a:rPr lang="ro-RO" sz="2000" dirty="0"/>
              <a:t>.</a:t>
            </a:r>
            <a:endParaRPr lang="en-US" sz="2000" dirty="0"/>
          </a:p>
          <a:p>
            <a:pPr algn="just"/>
            <a:r>
              <a:rPr lang="ro-RO" sz="2000" dirty="0"/>
              <a:t>      Condamnatul era expus într-un loc public central,</a:t>
            </a:r>
            <a:r>
              <a:rPr lang="en-US" sz="2000" dirty="0"/>
              <a:t> </a:t>
            </a:r>
            <a:r>
              <a:rPr lang="ro-RO" sz="2000" dirty="0"/>
              <a:t>intens circulat, uneori fiind legat de un stâlp....unde rămânea la discreția privirilor, disprețului și injuriilor comunității.</a:t>
            </a:r>
            <a:endParaRPr lang="en-US" sz="2000" dirty="0"/>
          </a:p>
          <a:p>
            <a:pPr algn="just"/>
            <a:r>
              <a:rPr lang="ro-RO" sz="2000" dirty="0"/>
              <a:t>       Cetățenii puteau să-l batjocorească, să-l scuipe, să arunce în el cu diverse lucruri, să râdă batjocoritor pe seama sa.</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14</a:t>
            </a:fld>
            <a:endParaRPr lang="ro-R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143000"/>
            <a:ext cx="7430134" cy="5245026"/>
          </a:xfrm>
          <a:prstGeom prst="rect">
            <a:avLst/>
          </a:prstGeom>
        </p:spPr>
        <p:txBody>
          <a:bodyPr vert="horz" wrap="square" lIns="0" tIns="12700" rIns="0" bIns="0" rtlCol="0">
            <a:spAutoFit/>
          </a:bodyPr>
          <a:lstStyle/>
          <a:p>
            <a:pPr algn="just"/>
            <a:r>
              <a:rPr lang="en-US" sz="2000" dirty="0"/>
              <a:t>	</a:t>
            </a:r>
            <a:r>
              <a:rPr lang="ro-RO" sz="2000" dirty="0"/>
              <a:t>Cel condamnat la oprobiul public era expus uneori dezbrăcat...iar deseori i se punea o mască caracterizantă  (de porc, măgar etc)... se scriau pe o tăbliță vinovățiile sale..injurii... era menționat ca exemplu („așa pățește cel care....”) toate, spre umilirea sa...</a:t>
            </a:r>
            <a:endParaRPr lang="en-US" sz="2000" dirty="0"/>
          </a:p>
          <a:p>
            <a:pPr algn="just"/>
            <a:r>
              <a:rPr lang="en-US" sz="2000" dirty="0"/>
              <a:t>	</a:t>
            </a:r>
            <a:r>
              <a:rPr lang="ro-RO" sz="2000" dirty="0"/>
              <a:t>Multe alte pedepse corporale ce se aplicau în public – tragerea pe roată, răstignirea - includeau această componentă de oprobiu și blam comunitar,... la care contribuia și destatutarea socială prin nuditate.</a:t>
            </a:r>
            <a:endParaRPr lang="en-US" sz="2000" dirty="0"/>
          </a:p>
          <a:p>
            <a:pPr algn="just"/>
            <a:r>
              <a:rPr lang="en-US" sz="2000" dirty="0"/>
              <a:t>	</a:t>
            </a:r>
            <a:r>
              <a:rPr lang="ro-RO" sz="2000" dirty="0"/>
              <a:t>În cadrul triumfurilor ce se organizau la Roma, regii națiunilor învinse erau purtați în trăsuri simple, despuiați de toate însemnele puterii lor, umiliți, la discreția huiduielilor și satirelor publice.</a:t>
            </a:r>
            <a:endParaRPr lang="en-US" sz="2000" dirty="0"/>
          </a:p>
          <a:p>
            <a:pPr algn="just"/>
            <a:r>
              <a:rPr lang="en-US" sz="2000" dirty="0"/>
              <a:t>	</a:t>
            </a:r>
            <a:r>
              <a:rPr lang="ro-RO" sz="2000" dirty="0"/>
              <a:t>Se poate însă semnala și variantele mai blânde ale acestei sancțiuni, prezenteîn viața cotidiană...  de ex pedepsirea școlarului din clasele primare de a „sta la colț cu nasul la perete„... colegii putându-l astfel comenta negativ.</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15</a:t>
            </a:fld>
            <a:endParaRPr lang="ro-RO"/>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600200"/>
            <a:ext cx="7430134" cy="3706143"/>
          </a:xfrm>
          <a:prstGeom prst="rect">
            <a:avLst/>
          </a:prstGeom>
        </p:spPr>
        <p:txBody>
          <a:bodyPr vert="horz" wrap="square" lIns="0" tIns="12700" rIns="0" bIns="0" rtlCol="0">
            <a:spAutoFit/>
          </a:bodyPr>
          <a:lstStyle/>
          <a:p>
            <a:pPr algn="just"/>
            <a:r>
              <a:rPr lang="en-US" sz="2000" dirty="0"/>
              <a:t>	</a:t>
            </a:r>
            <a:r>
              <a:rPr lang="ro-RO" sz="2000" dirty="0"/>
              <a:t>Cu această ocazie merită subliniată valența agresivă a râsului batjocoritor, care o dublează pe cea a râsuluide voie bună și veselie comunitară, petrecăreață.</a:t>
            </a:r>
            <a:endParaRPr lang="en-US" sz="2000" dirty="0"/>
          </a:p>
          <a:p>
            <a:pPr algn="just"/>
            <a:r>
              <a:rPr lang="en-US" sz="2000" dirty="0"/>
              <a:t>	</a:t>
            </a:r>
            <a:r>
              <a:rPr lang="ro-RO" sz="2000" dirty="0"/>
              <a:t>În acest sens, faptul „de a râde de cineva„ exprimă o atitudine de distanțare, cu tentă de superioritate disprețuitoare, inferiorizantă. Deseori un grup se încheagă în jurul acestei atitudini de „a lua în râs ceva sau pe cineva„</a:t>
            </a:r>
            <a:r>
              <a:rPr lang="en-US" sz="2000" dirty="0"/>
              <a:t>.</a:t>
            </a:r>
          </a:p>
          <a:p>
            <a:pPr algn="just"/>
            <a:r>
              <a:rPr lang="en-US" sz="2000" dirty="0"/>
              <a:t>	</a:t>
            </a:r>
            <a:r>
              <a:rPr lang="ro-RO" sz="2000" dirty="0"/>
              <a:t>Această tentă agresivă se regăsește  și în teatrul de satiră și în glumele comediei de caractere, indirect în unele forme de umor.</a:t>
            </a:r>
            <a:endParaRPr lang="en-US" sz="2000" dirty="0"/>
          </a:p>
          <a:p>
            <a:pPr algn="just"/>
            <a:r>
              <a:rPr lang="en-US" sz="2000" dirty="0"/>
              <a:t>	</a:t>
            </a:r>
            <a:r>
              <a:rPr lang="ro-RO" sz="2000" dirty="0"/>
              <a:t>Iar expresiile populare consemnează faptul că „cineva a ajuns de râsul altora„ ca un fapt degrada</a:t>
            </a:r>
            <a:r>
              <a:rPr lang="en-US" sz="2000" dirty="0" err="1"/>
              <a:t>nt</a:t>
            </a:r>
            <a:r>
              <a:rPr lang="ro-RO" sz="2000" dirty="0"/>
              <a:t>, umilitor,</a:t>
            </a:r>
            <a:r>
              <a:rPr lang="en-US" sz="2000" dirty="0"/>
              <a:t> </a:t>
            </a:r>
            <a:r>
              <a:rPr lang="ro-RO" sz="2000" dirty="0"/>
              <a:t>rușinos.</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16</a:t>
            </a:fld>
            <a:endParaRPr lang="ro-R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95400"/>
            <a:ext cx="7430134" cy="4321696"/>
          </a:xfrm>
          <a:prstGeom prst="rect">
            <a:avLst/>
          </a:prstGeom>
        </p:spPr>
        <p:txBody>
          <a:bodyPr vert="horz" wrap="square" lIns="0" tIns="12700" rIns="0" bIns="0" rtlCol="0">
            <a:spAutoFit/>
          </a:bodyPr>
          <a:lstStyle/>
          <a:p>
            <a:pPr algn="just"/>
            <a:r>
              <a:rPr lang="en-US" sz="2000" dirty="0"/>
              <a:t>	</a:t>
            </a:r>
            <a:r>
              <a:rPr lang="ro-RO" sz="2000" dirty="0"/>
              <a:t>O situație jenantă, în care subiectul se poate resimți rușinat, e și</a:t>
            </a:r>
            <a:r>
              <a:rPr lang="en-US" sz="2000" dirty="0"/>
              <a:t> </a:t>
            </a:r>
            <a:r>
              <a:rPr lang="ro-RO" sz="2000" dirty="0"/>
              <a:t>cea de eșec public în exercitarea performativă a unei funcții sau în susținerea unui examen.</a:t>
            </a:r>
            <a:endParaRPr lang="en-US" sz="2000" dirty="0"/>
          </a:p>
          <a:p>
            <a:pPr algn="just"/>
            <a:r>
              <a:rPr lang="en-US" sz="2000" dirty="0"/>
              <a:t>	</a:t>
            </a:r>
            <a:r>
              <a:rPr lang="ro-RO" sz="2000" dirty="0"/>
              <a:t>Atunci când cineva se prezintă la un examen public, aspectul pragmatic principal e dovedirea posesiei unor cunoștințe sau abilități, în urma cărora comisia îi atribuie o competență oficială....</a:t>
            </a:r>
            <a:endParaRPr lang="en-US" sz="2000" dirty="0"/>
          </a:p>
          <a:p>
            <a:pPr algn="just"/>
            <a:r>
              <a:rPr lang="ro-RO" sz="2000" dirty="0"/>
              <a:t>      </a:t>
            </a:r>
            <a:r>
              <a:rPr lang="en-US" sz="2000" dirty="0"/>
              <a:t>         </a:t>
            </a:r>
            <a:r>
              <a:rPr lang="ro-RO" sz="2000" dirty="0"/>
              <a:t>Dar, pe lângă examinatori mai sunt prezenți si spectatorii, care pot în final admira performanțele, aplaudând candidatul....sau, pot constata eșecul său lamentabil prin greșeli elementare  - gafe -, fapt sancționat prin râs disprețuitor,  comentarii și glume usturătoare, prin care-l blamează ca ridicol.</a:t>
            </a:r>
            <a:endParaRPr lang="en-US" sz="2000" dirty="0"/>
          </a:p>
          <a:p>
            <a:pPr algn="just"/>
            <a:r>
              <a:rPr lang="ro-RO" sz="2000" dirty="0"/>
              <a:t>       </a:t>
            </a:r>
            <a:r>
              <a:rPr lang="en-US" sz="2000" dirty="0"/>
              <a:t>       </a:t>
            </a:r>
            <a:r>
              <a:rPr lang="ro-RO" sz="2000" dirty="0"/>
              <a:t>Tb AS are în vedere în mare măsură eventualitatea unor astfel de eșecuri și comportamente publice, de „luare în râs„ batjocoritor</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17</a:t>
            </a:fld>
            <a:endParaRPr lang="ro-RO"/>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371600"/>
            <a:ext cx="7430134" cy="4321696"/>
          </a:xfrm>
          <a:prstGeom prst="rect">
            <a:avLst/>
          </a:prstGeom>
        </p:spPr>
        <p:txBody>
          <a:bodyPr vert="horz" wrap="square" lIns="0" tIns="12700" rIns="0" bIns="0" rtlCol="0">
            <a:spAutoFit/>
          </a:bodyPr>
          <a:lstStyle/>
          <a:p>
            <a:pPr algn="just"/>
            <a:r>
              <a:rPr lang="en-US" sz="2000" dirty="0"/>
              <a:t>	</a:t>
            </a:r>
            <a:r>
              <a:rPr lang="ro-RO" sz="2000" dirty="0"/>
              <a:t>Eșecul public performativ poate avea în vedere, uneori, activitatea globală într-o funcție a unei persoane publice,  fapt cu consecințe juridice si morale...</a:t>
            </a:r>
            <a:endParaRPr lang="en-US" sz="2000" dirty="0"/>
          </a:p>
          <a:p>
            <a:pPr algn="just"/>
            <a:r>
              <a:rPr lang="ro-RO" sz="2000" dirty="0"/>
              <a:t>       ...iar sancțiunile în această direcțiepot conduce la „ decăderea din drepturi publice„...„ostracizare„...blam public generalizat.... </a:t>
            </a:r>
            <a:endParaRPr lang="en-US" sz="2000" dirty="0"/>
          </a:p>
          <a:p>
            <a:pPr algn="just"/>
            <a:r>
              <a:rPr lang="ro-RO" sz="2000" dirty="0"/>
              <a:t>Subiectiv,</a:t>
            </a:r>
            <a:r>
              <a:rPr lang="en-US" sz="2000" dirty="0"/>
              <a:t> </a:t>
            </a:r>
            <a:r>
              <a:rPr lang="ro-RO" sz="2000" dirty="0"/>
              <a:t>persoana poate trăi „dezonoare...iar corelată ei, sinuciderea ( comportament chiar ritualizat în unele culturi)</a:t>
            </a:r>
            <a:endParaRPr lang="en-US" sz="2000" dirty="0"/>
          </a:p>
          <a:p>
            <a:pPr algn="just"/>
            <a:r>
              <a:rPr lang="ro-RO" sz="2000" dirty="0"/>
              <a:t>      Sentimentul rușinii – ce stă</a:t>
            </a:r>
            <a:r>
              <a:rPr lang="en-US" sz="2000" dirty="0"/>
              <a:t> </a:t>
            </a:r>
            <a:r>
              <a:rPr lang="ro-RO" sz="2000" dirty="0"/>
              <a:t>în spatele tb AS -se plasează deci la intersecția unor multiple linii de trăire a eșecului, specific existenței socio culturale a omului, pe care indivizii le cunosc şi le experimentează, mai mult sau mai puțin, de-a-lungul vieții lor...</a:t>
            </a:r>
            <a:endParaRPr lang="en-US" sz="2000" dirty="0"/>
          </a:p>
          <a:p>
            <a:pPr algn="just"/>
            <a:r>
              <a:rPr lang="ro-RO" sz="2000" dirty="0"/>
              <a:t>și care intrețin modúlul psihoantropologic din care poate deriva, deficitul disfuncțional al  AS</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18</a:t>
            </a:fld>
            <a:endParaRPr lang="ro-RO"/>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5245026"/>
          </a:xfrm>
          <a:prstGeom prst="rect">
            <a:avLst/>
          </a:prstGeom>
        </p:spPr>
        <p:txBody>
          <a:bodyPr vert="horz" wrap="square" lIns="0" tIns="12700" rIns="0" bIns="0" rtlCol="0">
            <a:spAutoFit/>
          </a:bodyPr>
          <a:lstStyle/>
          <a:p>
            <a:pPr algn="just"/>
            <a:r>
              <a:rPr lang="en-US" sz="2000" dirty="0"/>
              <a:t>           </a:t>
            </a:r>
            <a:r>
              <a:rPr lang="ro-RO" sz="2000" dirty="0"/>
              <a:t>Se poate reveni acum, sprefinal,  la trimiterea</a:t>
            </a:r>
            <a:r>
              <a:rPr lang="en-US" sz="2000" dirty="0"/>
              <a:t> </a:t>
            </a:r>
            <a:r>
              <a:rPr lang="ro-RO" sz="2000" dirty="0"/>
              <a:t>pe care o face Biblia privitor la corelația dintre rușinea vinovată</a:t>
            </a:r>
            <a:r>
              <a:rPr lang="en-US" sz="2000" dirty="0"/>
              <a:t> </a:t>
            </a:r>
            <a:r>
              <a:rPr lang="ro-RO" sz="2000" dirty="0"/>
              <a:t>și sexualitate... </a:t>
            </a:r>
            <a:endParaRPr lang="en-US" sz="2000" dirty="0"/>
          </a:p>
          <a:p>
            <a:pPr algn="just"/>
            <a:r>
              <a:rPr lang="en-US" sz="2000" dirty="0"/>
              <a:t>           </a:t>
            </a:r>
            <a:r>
              <a:rPr lang="ro-RO" sz="2000" dirty="0"/>
              <a:t>Sexualitateaa jucat un rol important în psiho-sociologia specifică omului,  așa cum studiile psihanalizei lui Freud au demonstrat-o.    Iar normativitatea care reglementează relațiile sexuale în societate a fost, de-a-lungul istoriei culturale, una dintre cele mai importante..(Levy-Straus sugera ca prohibiția incestului, introducând normativitatea în istoria culturii, se cere considerată la fel de semnificativă ca și dimensiunea de homo faber)</a:t>
            </a:r>
            <a:endParaRPr lang="en-US" sz="2000" dirty="0"/>
          </a:p>
          <a:p>
            <a:pPr algn="just"/>
            <a:r>
              <a:rPr lang="ro-RO" sz="2000" dirty="0"/>
              <a:t>      </a:t>
            </a:r>
            <a:r>
              <a:rPr lang="en-US" sz="2000" dirty="0"/>
              <a:t>   </a:t>
            </a:r>
            <a:r>
              <a:rPr lang="ro-RO" sz="2000" dirty="0"/>
              <a:t> Reglementarea căsătoriilor și importanța virginității in societățile agrare a funcționat multe mii de ani.......astfel încât nu e de mirare că,</a:t>
            </a:r>
            <a:r>
              <a:rPr lang="en-US" sz="2000" dirty="0"/>
              <a:t> </a:t>
            </a:r>
            <a:r>
              <a:rPr lang="ro-RO" sz="2000" dirty="0"/>
              <a:t>condiția violului trimite major spre trăirea rușinii – și a condiției sale conexe prepsihotice, senzitivitatea relațională....</a:t>
            </a:r>
            <a:endParaRPr lang="en-US" sz="2000" dirty="0"/>
          </a:p>
          <a:p>
            <a:pPr algn="just"/>
            <a:r>
              <a:rPr lang="en-US" sz="2000" dirty="0"/>
              <a:t>        </a:t>
            </a:r>
            <a:r>
              <a:rPr lang="ro-RO" sz="2000" dirty="0"/>
              <a:t>Iar relaxarea reticenței față de nuditate si virginitate din ultimii 100 ani,   la finalul modernității, nu poate fi semnificativă față de depozitul istoric.</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19</a:t>
            </a:fld>
            <a:endParaRPr lang="ro-R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2362200"/>
            <a:ext cx="7430134" cy="3580980"/>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Psihopatologia s-a impus în sec XIX, ca semiologie pentru noua disciplină medicală a clinicii psihiatrice.</a:t>
            </a:r>
            <a:endParaRPr lang="en-US" sz="2000" dirty="0"/>
          </a:p>
          <a:p>
            <a:pPr algn="just"/>
            <a:r>
              <a:rPr lang="ro-RO" sz="2000" dirty="0"/>
              <a:t>       </a:t>
            </a:r>
            <a:r>
              <a:rPr lang="en-US" sz="2000" dirty="0"/>
              <a:t>	</a:t>
            </a:r>
            <a:r>
              <a:rPr lang="ro-RO" sz="2000" dirty="0"/>
              <a:t>La începutul sec XX, prin Freud și Jaspers, psihopatologia s-a diferențiat și ca un aspect problematic al însăși psihismului existenței cotidiene a persoanei.</a:t>
            </a:r>
            <a:endParaRPr lang="en-US" sz="2000" dirty="0"/>
          </a:p>
          <a:p>
            <a:pPr algn="just"/>
            <a:r>
              <a:rPr lang="en-US" sz="2000" dirty="0"/>
              <a:t>	</a:t>
            </a:r>
            <a:r>
              <a:rPr lang="ro-RO" sz="2000" dirty="0"/>
              <a:t>La începutul sec XXI, psihopatologia evoluționist culturală - abordând tb psihice ca un „experiment natural care ne relevă infrastructura psihismului personal” - devine provocatoare pentru edificarea unei psihologii antropologice generale.</a:t>
            </a:r>
            <a:endParaRPr lang="en-US" sz="2000" dirty="0"/>
          </a:p>
          <a:p>
            <a:pPr algn="just">
              <a:lnSpc>
                <a:spcPct val="150000"/>
              </a:lnSpc>
            </a:pPr>
            <a:endParaRPr lang="ro-RO" sz="2000" dirty="0">
              <a:latin typeface="Times New Roman" panose="02020603050405020304" pitchFamily="18" charset="0"/>
              <a:cs typeface="Times New Roman" panose="02020603050405020304" pitchFamily="18" charset="0"/>
            </a:endParaRPr>
          </a:p>
          <a:p>
            <a:pPr marL="268605" marR="5080" indent="-256540" algn="just">
              <a:lnSpc>
                <a:spcPct val="150000"/>
              </a:lnSpc>
              <a:spcBef>
                <a:spcPts val="100"/>
              </a:spcBef>
            </a:pPr>
            <a:endParaRPr sz="1600" dirty="0">
              <a:latin typeface="Arial"/>
              <a:cs typeface="Arial"/>
            </a:endParaRPr>
          </a:p>
        </p:txBody>
      </p:sp>
      <p:sp>
        <p:nvSpPr>
          <p:cNvPr id="6" name="Substituent număr diapozitiv 5"/>
          <p:cNvSpPr>
            <a:spLocks noGrp="1"/>
          </p:cNvSpPr>
          <p:nvPr>
            <p:ph type="sldNum" sz="quarter" idx="7"/>
          </p:nvPr>
        </p:nvSpPr>
        <p:spPr/>
        <p:txBody>
          <a:bodyPr/>
          <a:lstStyle/>
          <a:p>
            <a:fld id="{B6F15528-21DE-4FAA-801E-634DDDAF4B2B}" type="slidenum">
              <a:rPr lang="ro-RO" smtClean="0"/>
              <a:pPr/>
              <a:t>2</a:t>
            </a:fld>
            <a:endParaRPr lang="ro-R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4629472"/>
          </a:xfrm>
          <a:prstGeom prst="rect">
            <a:avLst/>
          </a:prstGeom>
        </p:spPr>
        <p:txBody>
          <a:bodyPr vert="horz" wrap="square" lIns="0" tIns="12700" rIns="0" bIns="0" rtlCol="0">
            <a:spAutoFit/>
          </a:bodyPr>
          <a:lstStyle/>
          <a:p>
            <a:pPr algn="just"/>
            <a:r>
              <a:rPr lang="en-US" sz="2000" dirty="0"/>
              <a:t>	</a:t>
            </a:r>
            <a:r>
              <a:rPr lang="ro-RO" sz="2000" dirty="0"/>
              <a:t>Omul poate trăi stări psihopatologice de anxietate socială, deoarece psihismul său e dotat cu capacitatea de a se rușina, de a reacționa prin trăiri neplăcute la eșec și oprobiu social, de a se comporta uneori retractil și nu asertiv</a:t>
            </a:r>
            <a:endParaRPr lang="en-US" sz="2000" dirty="0"/>
          </a:p>
          <a:p>
            <a:pPr algn="just"/>
            <a:r>
              <a:rPr lang="ro-RO" sz="2000" dirty="0"/>
              <a:t>   </a:t>
            </a:r>
            <a:r>
              <a:rPr lang="en-US" sz="2000" dirty="0"/>
              <a:t>	</a:t>
            </a:r>
            <a:r>
              <a:rPr lang="ro-RO" sz="2000" dirty="0"/>
              <a:t>Desigur, unele persoane sunt mai sensibile la eșecuri si trăirea rușinii decât altele, circumscriindu-se  și un pol tipologic al timidului (dependentului evitant)</a:t>
            </a:r>
            <a:endParaRPr lang="en-US" sz="2000" dirty="0"/>
          </a:p>
          <a:p>
            <a:pPr algn="just"/>
            <a:r>
              <a:rPr lang="ro-RO" sz="2000" dirty="0"/>
              <a:t>La alt pol, simetricacestuia, se distribuie</a:t>
            </a:r>
            <a:r>
              <a:rPr lang="en-US" sz="2000" dirty="0"/>
              <a:t> </a:t>
            </a:r>
            <a:r>
              <a:rPr lang="ro-RO" sz="2000" dirty="0"/>
              <a:t>persoanele care sunt puțin emotive la evaluarea negativă a altora,..cei ce nu sunt în stare de a trăi rușinea : nerușinații ,obraznicii,  asertivii,  manipulatorii, exploatatorii altora.</a:t>
            </a:r>
            <a:endParaRPr lang="en-US" sz="2000" dirty="0"/>
          </a:p>
          <a:p>
            <a:pPr algn="just"/>
            <a:r>
              <a:rPr lang="en-US" sz="2000" dirty="0"/>
              <a:t>	</a:t>
            </a:r>
            <a:r>
              <a:rPr lang="ro-RO" sz="2000" dirty="0"/>
              <a:t>Comentariul psihopatologic se poate dezvoltapornind de la astfel dedotări psihice și distribuții ale caracteristicilor de relaționare socială, pe care cazuistica tb AS le relevă</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20</a:t>
            </a:fld>
            <a:endParaRPr lang="ro-R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219200"/>
            <a:ext cx="7430134" cy="3706143"/>
          </a:xfrm>
          <a:prstGeom prst="rect">
            <a:avLst/>
          </a:prstGeom>
        </p:spPr>
        <p:txBody>
          <a:bodyPr vert="horz" wrap="square" lIns="0" tIns="12700" rIns="0" bIns="0" rtlCol="0">
            <a:spAutoFit/>
          </a:bodyPr>
          <a:lstStyle/>
          <a:p>
            <a:pPr algn="just"/>
            <a:r>
              <a:rPr lang="en-US" sz="2000" dirty="0"/>
              <a:t>	</a:t>
            </a:r>
            <a:r>
              <a:rPr lang="ro-RO" sz="2000" dirty="0"/>
              <a:t>Psihopatologia actuala, departe de a rămâne în domeniul descriptiv al semiologiei utile nosologiei - și dincolo de a-și căuta doar echivalentele din normalitate, spre care se pot evidenția zone de continuum-,devine provocatoare pentru edificarea unei psihologii antropologice, care să o includă.</a:t>
            </a:r>
            <a:endParaRPr lang="en-US" sz="2000" dirty="0"/>
          </a:p>
          <a:p>
            <a:pPr algn="just"/>
            <a:r>
              <a:rPr lang="ro-RO" sz="2000" dirty="0"/>
              <a:t>      Și care</a:t>
            </a:r>
            <a:r>
              <a:rPr lang="en-US" sz="2000" dirty="0"/>
              <a:t> </a:t>
            </a:r>
            <a:r>
              <a:rPr lang="ro-RO" sz="2000" dirty="0"/>
              <a:t>să încerce a descifra, intr-o manieră coerentă, constituția de ansamblu   apsihismului persoanei actuale - așa cum și-o dorea și Jaspers..</a:t>
            </a:r>
            <a:endParaRPr lang="en-US" sz="2000" dirty="0"/>
          </a:p>
          <a:p>
            <a:pPr algn="just"/>
            <a:r>
              <a:rPr lang="en-US" sz="2000" dirty="0"/>
              <a:t>	</a:t>
            </a:r>
            <a:r>
              <a:rPr lang="ro-RO" sz="2000" dirty="0"/>
              <a:t>Dar privind prin optica genezei acestuia,  atât în fundalul său biologic, cât și</a:t>
            </a:r>
            <a:r>
              <a:rPr lang="en-US" sz="2000" dirty="0"/>
              <a:t> </a:t>
            </a:r>
            <a:r>
              <a:rPr lang="ro-RO" sz="2000" dirty="0"/>
              <a:t>în antropogenezăși istoria culturală</a:t>
            </a:r>
            <a:r>
              <a:rPr lang="en-US" sz="2000" dirty="0"/>
              <a:t> </a:t>
            </a:r>
            <a:r>
              <a:rPr lang="ro-RO" sz="2000" dirty="0"/>
              <a:t>a uma</a:t>
            </a:r>
            <a:r>
              <a:rPr lang="en-US" sz="2000" dirty="0"/>
              <a:t>n</a:t>
            </a:r>
            <a:r>
              <a:rPr lang="ro-RO" sz="2000" dirty="0"/>
              <a:t>ității</a:t>
            </a:r>
            <a:r>
              <a:rPr lang="en-US" sz="2000"/>
              <a:t>.</a:t>
            </a:r>
            <a:endParaRPr lang="en-US" sz="2000" dirty="0"/>
          </a:p>
          <a:p>
            <a:pPr algn="just"/>
            <a:r>
              <a:rPr lang="ro-RO" sz="2000" dirty="0"/>
              <a:t> </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21</a:t>
            </a:fld>
            <a:endParaRPr lang="ro-RO"/>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număr diapozitiv 1"/>
          <p:cNvSpPr>
            <a:spLocks noGrp="1"/>
          </p:cNvSpPr>
          <p:nvPr>
            <p:ph type="sldNum" sz="quarter" idx="7"/>
          </p:nvPr>
        </p:nvSpPr>
        <p:spPr/>
        <p:txBody>
          <a:bodyPr/>
          <a:lstStyle/>
          <a:p>
            <a:fld id="{B6F15528-21DE-4FAA-801E-634DDDAF4B2B}" type="slidenum">
              <a:rPr lang="ro-RO" smtClean="0"/>
              <a:pPr/>
              <a:t>22</a:t>
            </a:fld>
            <a:endParaRPr lang="ro-RO" dirty="0"/>
          </a:p>
        </p:txBody>
      </p:sp>
      <p:sp>
        <p:nvSpPr>
          <p:cNvPr id="3" name="Dreptunghi 2"/>
          <p:cNvSpPr/>
          <p:nvPr/>
        </p:nvSpPr>
        <p:spPr>
          <a:xfrm>
            <a:off x="516313" y="3352800"/>
            <a:ext cx="7086600" cy="707886"/>
          </a:xfrm>
          <a:prstGeom prst="rect">
            <a:avLst/>
          </a:prstGeom>
        </p:spPr>
        <p:txBody>
          <a:bodyPr wrap="square">
            <a:spAutoFit/>
          </a:bodyPr>
          <a:lstStyle/>
          <a:p>
            <a:pPr algn="ctr"/>
            <a:r>
              <a:rPr lang="ro-RO"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4000" dirty="0">
                <a:latin typeface="Times New Roman" pitchFamily="18" charset="0"/>
                <a:cs typeface="Times New Roman" pitchFamily="18" charset="0"/>
              </a:rPr>
              <a:t>MULTUMESC</a:t>
            </a:r>
            <a:endParaRPr lang="ro-RO" sz="4000" dirty="0"/>
          </a:p>
        </p:txBody>
      </p:sp>
      <p:pic>
        <p:nvPicPr>
          <p:cNvPr id="5" name="Picture 4">
            <a:extLst>
              <a:ext uri="{FF2B5EF4-FFF2-40B4-BE49-F238E27FC236}">
                <a16:creationId xmlns="" xmlns:a16="http://schemas.microsoft.com/office/drawing/2014/main" id="{E333B895-EAE8-80D9-7BBF-1B386D8FD1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762000"/>
            <a:ext cx="1386840" cy="1667256"/>
          </a:xfrm>
          <a:prstGeom prst="rect">
            <a:avLst/>
          </a:prstGeom>
        </p:spPr>
      </p:pic>
    </p:spTree>
    <p:extLst>
      <p:ext uri="{BB962C8B-B14F-4D97-AF65-F5344CB8AC3E}">
        <p14:creationId xmlns:p14="http://schemas.microsoft.com/office/powerpoint/2010/main" val="121558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371600"/>
            <a:ext cx="7430134" cy="3815853"/>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dirty="0"/>
              <a:t>  </a:t>
            </a:r>
            <a:r>
              <a:rPr lang="ro-RO" sz="2000" dirty="0"/>
              <a:t>De fapt se ridică problema:</a:t>
            </a:r>
            <a:endParaRPr lang="en-US" sz="2000" dirty="0"/>
          </a:p>
          <a:p>
            <a:pPr algn="just"/>
            <a:r>
              <a:rPr lang="en-US" sz="2000" dirty="0"/>
              <a:t>	</a:t>
            </a:r>
            <a:r>
              <a:rPr lang="ro-RO" sz="2000" dirty="0"/>
              <a:t>„Cum ar urma să fie înțeleasă structura funcțională bio-psiho-spirituală a psihismului persoanei...</a:t>
            </a:r>
            <a:endParaRPr lang="en-US" sz="2000" dirty="0"/>
          </a:p>
          <a:p>
            <a:pPr algn="just"/>
            <a:r>
              <a:rPr lang="ro-RO" sz="2000" dirty="0"/>
              <a:t>...pentru</a:t>
            </a:r>
            <a:r>
              <a:rPr lang="en-US" sz="2000" dirty="0"/>
              <a:t> </a:t>
            </a:r>
            <a:r>
              <a:rPr lang="ro-RO" sz="2000" dirty="0"/>
              <a:t>ca...diverse tulburări să fie înțelese ca un deficit disfuncțional al acestora ?„...adică, </a:t>
            </a:r>
            <a:endParaRPr lang="en-US" sz="2000" dirty="0"/>
          </a:p>
          <a:p>
            <a:pPr algn="just"/>
            <a:r>
              <a:rPr lang="ro-RO" sz="2000" dirty="0"/>
              <a:t>         ...ce aspect structural normal și adaptativ al psihismului global, stă în spatele posibilității apariției unor tb psihice</a:t>
            </a:r>
            <a:r>
              <a:rPr lang="en-US" sz="2000" dirty="0"/>
              <a:t> </a:t>
            </a:r>
            <a:r>
              <a:rPr lang="ro-RO" sz="2000" dirty="0"/>
              <a:t>precum cele: anxios-fobice,depresive,...maniacale.....obsesiv/compulsive...disociative... delirante ... a depersonalizării...a  dezorganizării  psihice  etc...? Și</a:t>
            </a:r>
            <a:endParaRPr lang="en-US" sz="2000" dirty="0"/>
          </a:p>
          <a:p>
            <a:pPr algn="just"/>
            <a:r>
              <a:rPr lang="ro-RO" sz="2000" dirty="0"/>
              <a:t>........ cum s-a realizat acest edificiu  psihic al</a:t>
            </a:r>
            <a:r>
              <a:rPr lang="en-US" sz="2000" dirty="0"/>
              <a:t> </a:t>
            </a:r>
            <a:r>
              <a:rPr lang="ro-RO" sz="2000" dirty="0"/>
              <a:t>persoanei de-a-lungul timpului?....</a:t>
            </a:r>
            <a:endParaRPr lang="en-US" sz="2000" dirty="0"/>
          </a:p>
          <a:p>
            <a:pPr marL="268605" marR="5080" indent="-256540" algn="just">
              <a:lnSpc>
                <a:spcPct val="150000"/>
              </a:lnSpc>
              <a:spcBef>
                <a:spcPts val="100"/>
              </a:spcBef>
            </a:pPr>
            <a:endParaRPr sz="2000" dirty="0">
              <a:latin typeface="Arial"/>
              <a:cs typeface="Arial"/>
            </a:endParaRPr>
          </a:p>
        </p:txBody>
      </p:sp>
      <p:sp>
        <p:nvSpPr>
          <p:cNvPr id="6" name="Substituent număr diapozitiv 5"/>
          <p:cNvSpPr>
            <a:spLocks noGrp="1"/>
          </p:cNvSpPr>
          <p:nvPr>
            <p:ph type="sldNum" sz="quarter" idx="7"/>
          </p:nvPr>
        </p:nvSpPr>
        <p:spPr/>
        <p:txBody>
          <a:bodyPr/>
          <a:lstStyle/>
          <a:p>
            <a:fld id="{B6F15528-21DE-4FAA-801E-634DDDAF4B2B}" type="slidenum">
              <a:rPr lang="ro-RO" smtClean="0"/>
              <a:pPr/>
              <a:t>3</a:t>
            </a:fld>
            <a:endParaRPr lang="ro-R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1295400"/>
            <a:ext cx="7430134" cy="4013919"/>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Un asemenea set de întrebări nu-și mai poate găsi răspunsul prin apel la o simplă psihologie experimentală de laborator... ci presupune o perspectivă evoluționist culturală asupra  edificării istorice a</a:t>
            </a:r>
            <a:r>
              <a:rPr lang="en-US" sz="2000" dirty="0"/>
              <a:t> </a:t>
            </a:r>
            <a:r>
              <a:rPr lang="ro-RO" sz="2000" dirty="0"/>
              <a:t>psihismului persoanei umane.</a:t>
            </a:r>
            <a:endParaRPr lang="en-US" sz="2000" dirty="0"/>
          </a:p>
          <a:p>
            <a:pPr algn="just"/>
            <a:r>
              <a:rPr lang="en-US" sz="2000" dirty="0"/>
              <a:t>	</a:t>
            </a:r>
            <a:r>
              <a:rPr lang="ro-RO" sz="2000" dirty="0"/>
              <a:t>Căci dacă d.p.d.v. intuitiv noi putem accepta că: </a:t>
            </a:r>
            <a:endParaRPr lang="en-US" sz="2000" dirty="0"/>
          </a:p>
          <a:p>
            <a:pPr algn="just"/>
            <a:r>
              <a:rPr lang="ro-RO" sz="2000" dirty="0"/>
              <a:t>   - depresia psihopatologică derivă din capacitatea umană a tristeții doliului</a:t>
            </a:r>
            <a:endParaRPr lang="en-US" sz="2000" dirty="0"/>
          </a:p>
          <a:p>
            <a:pPr algn="just"/>
            <a:r>
              <a:rPr lang="ro-RO" sz="2000" dirty="0"/>
              <a:t>   - mania are multe similitudini cu elația creației și cu euforia carnavalului</a:t>
            </a:r>
            <a:endParaRPr lang="en-US" sz="2000" dirty="0"/>
          </a:p>
          <a:p>
            <a:pPr algn="just"/>
            <a:r>
              <a:rPr lang="ro-RO" sz="2000" dirty="0"/>
              <a:t>    - anxietatea socială seamănă foarte mult cu o rușine patologică.....</a:t>
            </a:r>
            <a:endParaRPr lang="en-US" sz="2000" dirty="0"/>
          </a:p>
          <a:p>
            <a:pPr algn="just"/>
            <a:r>
              <a:rPr lang="ro-RO" sz="2000" dirty="0"/>
              <a:t>..... provocarea psihopatologiei constă acum, în solicitarea de a descifra cum s-a constituit ansamblul acestor module psiho-antropologice adaptative, din care tulburările psihice derivă.</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4</a:t>
            </a:fld>
            <a:endParaRPr lang="ro-R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219200"/>
            <a:ext cx="7430134" cy="4321696"/>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Aristotel comenta în antichitate psihismul ca fiind</a:t>
            </a:r>
            <a:r>
              <a:rPr lang="en-US" sz="2000" dirty="0"/>
              <a:t> </a:t>
            </a:r>
            <a:r>
              <a:rPr lang="ro-RO" sz="2000" dirty="0"/>
              <a:t>comun omului și animalului, primul diferențiindu-se prin prezența intelectului (</a:t>
            </a:r>
            <a:r>
              <a:rPr lang="ro-RO" sz="2000" i="1" dirty="0"/>
              <a:t>nous</a:t>
            </a:r>
            <a:r>
              <a:rPr lang="ro-RO" sz="2000" dirty="0"/>
              <a:t>)...</a:t>
            </a:r>
            <a:endParaRPr lang="en-US" sz="2000" dirty="0"/>
          </a:p>
          <a:p>
            <a:pPr algn="just"/>
            <a:r>
              <a:rPr lang="ro-RO" sz="2000" dirty="0"/>
              <a:t>     ...În prezent însă, psihismul omului se cere înțeles evolutiv.... nu doar ca și constituit pe fundalul celui biologic..... și nici doar ca rezultând din parametrii generali induși de antropogeneza de peste unmilion de ani...</a:t>
            </a:r>
            <a:endParaRPr lang="en-US" sz="2000" dirty="0"/>
          </a:p>
          <a:p>
            <a:pPr algn="just"/>
            <a:r>
              <a:rPr lang="ro-RO" sz="2000" dirty="0"/>
              <a:t>    .. ci,</a:t>
            </a:r>
            <a:r>
              <a:rPr lang="en-US" sz="2000" dirty="0"/>
              <a:t> </a:t>
            </a:r>
            <a:r>
              <a:rPr lang="ro-RO" sz="2000" dirty="0"/>
              <a:t>în plus,</a:t>
            </a:r>
            <a:r>
              <a:rPr lang="en-US" sz="2000" dirty="0"/>
              <a:t> </a:t>
            </a:r>
            <a:r>
              <a:rPr lang="ro-RO" sz="2000" dirty="0"/>
              <a:t>și prin câștigurile psihice ale lui homo sapiens de după     perioada în care, în urmă cu aprox 70.000 ani, a început să opereze cu entități fictive  - ca spiritele totemice sau banii pentru comerț -..stabilindu-se apoi de peste 10.000 ani în așezări organizate ierarhic, lucrând în grupuri pământul și contemplând zei poleiți cu aur.</a:t>
            </a:r>
            <a:endParaRPr lang="en-US" sz="2000" dirty="0"/>
          </a:p>
          <a:p>
            <a:pPr algn="just"/>
            <a:r>
              <a:rPr lang="ro-RO" sz="2000" dirty="0"/>
              <a:t>  ..Context în care s-a produs o diferențiere între zona intimă a vieții personale și cea publică, cu important impact asupra structurării psihismului său.</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5</a:t>
            </a:fld>
            <a:endParaRPr lang="ro-R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38200" y="1066800"/>
            <a:ext cx="7430134" cy="3706143"/>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Plasându-ne pe o astfel de perspectivă, vom aborda o tulburare destul de frecventă și relativ simplu de circumscris:</a:t>
            </a:r>
            <a:r>
              <a:rPr lang="en-US" sz="2000" dirty="0"/>
              <a:t> </a:t>
            </a:r>
            <a:r>
              <a:rPr lang="ro-RO" sz="2000" dirty="0"/>
              <a:t>anxietatea socială (AS).</a:t>
            </a:r>
            <a:endParaRPr lang="en-US" sz="2000" dirty="0"/>
          </a:p>
          <a:p>
            <a:pPr algn="just"/>
            <a:r>
              <a:rPr lang="ro-RO" sz="2000" i="1" dirty="0"/>
              <a:t>       În AS subiectul trăiește o emoție negativă – disvegetoză, roșeața feței, elemente de Atac de Panică - la expuneri performative publice în fața unor necunoscuți (poențiali sau reali examinatori), resimțind că e privit atent, critic evaluativ, depreciator, cu un comentariu negativ...cu sentimentul scăderii stimei de sine.</a:t>
            </a:r>
            <a:endParaRPr lang="en-US" sz="2000" dirty="0"/>
          </a:p>
          <a:p>
            <a:pPr algn="just"/>
            <a:r>
              <a:rPr lang="ro-RO" sz="2000" dirty="0"/>
              <a:t>        Datorită acestei experiențe el evită expunerile publice, trăind o anxietate anticipativă la apropierea lor.....fapt invalidant, mai ales pentru profesiile sociale.</a:t>
            </a:r>
            <a:endParaRPr lang="en-US" sz="2000" dirty="0"/>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6</a:t>
            </a:fld>
            <a:endParaRPr lang="ro-R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1143000"/>
            <a:ext cx="7430134" cy="4013919"/>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sz="2000" dirty="0"/>
              <a:t>În perspectiva unei psihologii antropologice, condiția AS e intuitiv similară cu trăirea</a:t>
            </a:r>
            <a:r>
              <a:rPr lang="en-US" sz="2000" dirty="0"/>
              <a:t> </a:t>
            </a:r>
            <a:r>
              <a:rPr lang="ro-RO" sz="2000" b="1" dirty="0"/>
              <a:t>rușinii</a:t>
            </a:r>
            <a:r>
              <a:rPr lang="ro-RO" sz="2000" dirty="0"/>
              <a:t>, care e o emoție socială firească</a:t>
            </a:r>
            <a:r>
              <a:rPr lang="en-US" sz="2000" dirty="0"/>
              <a:t> </a:t>
            </a:r>
            <a:r>
              <a:rPr lang="ro-RO" sz="2000" dirty="0"/>
              <a:t>și adaptativă, ce apare deobicei la eșecuri publice inferiorizante sau în situații inedite, socialmente reprobabile...</a:t>
            </a:r>
            <a:endParaRPr lang="en-US" sz="2000" dirty="0"/>
          </a:p>
          <a:p>
            <a:pPr algn="just"/>
            <a:r>
              <a:rPr lang="ro-RO" sz="2000" dirty="0"/>
              <a:t>     ...ce conduc la o desolidarizare</a:t>
            </a:r>
            <a:r>
              <a:rPr lang="en-US" sz="2000" dirty="0"/>
              <a:t> </a:t>
            </a:r>
            <a:r>
              <a:rPr lang="ro-RO" sz="2000" dirty="0"/>
              <a:t>a celorlalți de subiect... însoțită de sancțiuni prin priviri, atitudini ș</a:t>
            </a:r>
            <a:r>
              <a:rPr lang="en-US" sz="2000" dirty="0" err="1"/>
              <a:t>i</a:t>
            </a:r>
            <a:r>
              <a:rPr lang="ro-RO" sz="2000" dirty="0"/>
              <a:t> comentarii dezaprobatoare, critice..</a:t>
            </a:r>
            <a:endParaRPr lang="en-US" sz="2000" dirty="0"/>
          </a:p>
          <a:p>
            <a:pPr algn="just"/>
            <a:r>
              <a:rPr lang="en-US" sz="2000" dirty="0"/>
              <a:t>      </a:t>
            </a:r>
            <a:r>
              <a:rPr lang="ro-RO" sz="2000" dirty="0"/>
              <a:t>... în funcție de conjuncturi, atitudinea celorlalți poate fi chiar disprețuitoare, umilitoare,</a:t>
            </a:r>
            <a:r>
              <a:rPr lang="en-US" sz="2000" dirty="0"/>
              <a:t> </a:t>
            </a:r>
            <a:r>
              <a:rPr lang="ro-RO" sz="2000" dirty="0"/>
              <a:t>batjocoritoare...prin râs inferiorizant („ a ajuns de râsul</a:t>
            </a:r>
            <a:r>
              <a:rPr lang="en-US" sz="2000" dirty="0"/>
              <a:t> </a:t>
            </a:r>
            <a:r>
              <a:rPr lang="ro-RO" sz="2000" dirty="0"/>
              <a:t>lumii„)</a:t>
            </a:r>
            <a:endParaRPr lang="en-US" sz="2000" dirty="0"/>
          </a:p>
          <a:p>
            <a:pPr algn="just"/>
            <a:r>
              <a:rPr lang="en-US" sz="2000" dirty="0"/>
              <a:t>       </a:t>
            </a:r>
            <a:r>
              <a:rPr lang="ro-RO" sz="2000" dirty="0"/>
              <a:t>Subiectul resimte o stimă de</a:t>
            </a:r>
            <a:r>
              <a:rPr lang="en-US" sz="2000" dirty="0"/>
              <a:t> </a:t>
            </a:r>
            <a:r>
              <a:rPr lang="ro-RO" sz="2000" dirty="0"/>
              <a:t>sine scăzută.. uneori o „dezonoare„..trăirea rușinii fiind însă</a:t>
            </a:r>
            <a:r>
              <a:rPr lang="en-US" sz="2000" dirty="0"/>
              <a:t> </a:t>
            </a:r>
            <a:r>
              <a:rPr lang="ro-RO" sz="2000" dirty="0"/>
              <a:t>diferită de sentimentul vinovăției sau cel al persecuției</a:t>
            </a:r>
            <a:r>
              <a:rPr lang="en-US" sz="2000" dirty="0"/>
              <a:t>.</a:t>
            </a:r>
          </a:p>
          <a:p>
            <a:pPr algn="just"/>
            <a:r>
              <a:rPr lang="ro-RO" sz="2000" dirty="0"/>
              <a:t> </a:t>
            </a:r>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7</a:t>
            </a:fld>
            <a:endParaRPr lang="ro-R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676400"/>
            <a:ext cx="7430134" cy="3398366"/>
          </a:xfrm>
          <a:prstGeom prst="rect">
            <a:avLst/>
          </a:prstGeom>
        </p:spPr>
        <p:txBody>
          <a:bodyPr vert="horz" wrap="square" lIns="0" tIns="12700" rIns="0" bIns="0" rtlCol="0">
            <a:spAutoFit/>
          </a:bodyPr>
          <a:lstStyle/>
          <a:p>
            <a:pPr algn="just"/>
            <a:r>
              <a:rPr lang="en-US" sz="2000" dirty="0"/>
              <a:t>        </a:t>
            </a:r>
            <a:r>
              <a:rPr lang="ro-RO" sz="2000" dirty="0"/>
              <a:t>Omul poate deci</a:t>
            </a:r>
            <a:r>
              <a:rPr lang="en-US" sz="2000" dirty="0"/>
              <a:t> </a:t>
            </a:r>
            <a:r>
              <a:rPr lang="ro-RO" sz="2000" dirty="0"/>
              <a:t>dezvolta sindromul psihopatologic al AS deoarece e capabil, firesc și adaptativ,   de emoția rușinii publice.</a:t>
            </a:r>
            <a:endParaRPr lang="en-US" sz="2000" dirty="0"/>
          </a:p>
          <a:p>
            <a:pPr algn="just"/>
            <a:r>
              <a:rPr lang="ro-RO" sz="2000" dirty="0"/>
              <a:t>        Dar oare, cum apare „ capacitatea omului de a se rușina ?„  printre modalitățile de reacție</a:t>
            </a:r>
            <a:r>
              <a:rPr lang="en-US" sz="2000" dirty="0"/>
              <a:t> </a:t>
            </a:r>
            <a:r>
              <a:rPr lang="ro-RO" sz="2000" dirty="0"/>
              <a:t>emotiv socială adaptative ale psihismului său  ?</a:t>
            </a:r>
            <a:endParaRPr lang="en-US" sz="2000" dirty="0"/>
          </a:p>
          <a:p>
            <a:pPr algn="just"/>
            <a:r>
              <a:rPr lang="ro-RO" sz="2000" dirty="0"/>
              <a:t>       </a:t>
            </a:r>
            <a:r>
              <a:rPr lang="en-US" sz="2000" dirty="0"/>
              <a:t> </a:t>
            </a:r>
            <a:r>
              <a:rPr lang="ro-RO" sz="2000" dirty="0"/>
              <a:t>O abordare arheologică a istoriei culturale ne trimite spre</a:t>
            </a:r>
            <a:r>
              <a:rPr lang="en-US" sz="2000" dirty="0"/>
              <a:t>:</a:t>
            </a:r>
            <a:r>
              <a:rPr lang="ro-RO" sz="2000" dirty="0"/>
              <a:t> </a:t>
            </a:r>
            <a:endParaRPr lang="en-US" sz="2000" dirty="0"/>
          </a:p>
          <a:p>
            <a:pPr algn="just"/>
            <a:endParaRPr lang="en-US" sz="2000" dirty="0"/>
          </a:p>
          <a:p>
            <a:pPr lvl="0" algn="just"/>
            <a:r>
              <a:rPr lang="en-US" sz="2000" dirty="0"/>
              <a:t>	- </a:t>
            </a:r>
            <a:r>
              <a:rPr lang="ro-RO" sz="2000" dirty="0"/>
              <a:t>rușinea din mitul biblic, cu Adam și Eva</a:t>
            </a:r>
            <a:endParaRPr lang="en-US" sz="2000" dirty="0"/>
          </a:p>
          <a:p>
            <a:pPr lvl="0" algn="just"/>
            <a:r>
              <a:rPr lang="en-US" sz="2000" dirty="0"/>
              <a:t>	- </a:t>
            </a:r>
            <a:r>
              <a:rPr lang="ro-RO" sz="2000" dirty="0"/>
              <a:t>rușinea omului stigmatizat</a:t>
            </a:r>
            <a:endParaRPr lang="en-US" sz="2000" dirty="0"/>
          </a:p>
          <a:p>
            <a:pPr lvl="0" algn="just"/>
            <a:r>
              <a:rPr lang="en-US" sz="2000" dirty="0"/>
              <a:t>	- </a:t>
            </a:r>
            <a:r>
              <a:rPr lang="ro-RO" sz="2000" dirty="0"/>
              <a:t>rușinea oprobiului public</a:t>
            </a:r>
            <a:endParaRPr lang="en-US" sz="2000" dirty="0"/>
          </a:p>
          <a:p>
            <a:pPr lvl="0" algn="just"/>
            <a:r>
              <a:rPr lang="en-US" sz="2000" dirty="0"/>
              <a:t>	- </a:t>
            </a:r>
            <a:r>
              <a:rPr lang="ro-RO" sz="2000" dirty="0"/>
              <a:t>rușinea</a:t>
            </a:r>
            <a:r>
              <a:rPr lang="en-US" sz="2000" dirty="0"/>
              <a:t> </a:t>
            </a:r>
            <a:r>
              <a:rPr lang="ro-RO" sz="2000" dirty="0"/>
              <a:t>consecutivă eşecului</a:t>
            </a:r>
            <a:endParaRPr lang="en-US" sz="2000" dirty="0"/>
          </a:p>
          <a:p>
            <a:pPr lvl="0"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8</a:t>
            </a:fld>
            <a:endParaRPr lang="ro-R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2000" y="1371600"/>
            <a:ext cx="7430134" cy="4321696"/>
          </a:xfrm>
          <a:prstGeom prst="rect">
            <a:avLst/>
          </a:prstGeom>
        </p:spPr>
        <p:txBody>
          <a:bodyPr vert="horz" wrap="square" lIns="0" tIns="12700" rIns="0" bIns="0" rtlCol="0">
            <a:spAutoFit/>
          </a:bodyPr>
          <a:lstStyle/>
          <a:p>
            <a:pPr algn="just"/>
            <a:r>
              <a:rPr lang="en-US" sz="2000" dirty="0"/>
              <a:t>	</a:t>
            </a:r>
            <a:r>
              <a:rPr lang="ro-RO" sz="2000" dirty="0"/>
              <a:t>Creștinii sunt familiarizați cu situația narativă din Biblie în care</a:t>
            </a:r>
            <a:r>
              <a:rPr lang="en-US" sz="2000" dirty="0"/>
              <a:t> </a:t>
            </a:r>
            <a:r>
              <a:rPr lang="ro-RO" sz="2000" dirty="0"/>
              <a:t>Adam și Eva s-au rușinat de faptul că</a:t>
            </a:r>
            <a:r>
              <a:rPr lang="en-US" sz="2000" dirty="0"/>
              <a:t> </a:t>
            </a:r>
            <a:r>
              <a:rPr lang="ro-RO" sz="2000" dirty="0"/>
              <a:t>erau goi, ca animalele ce se reproduceau sexual. .... Iar câștigarea conștiinței acestei stări de „necivilitate„.. figurează printre principalele argumente ale izgonirii lor din Rai.</a:t>
            </a:r>
            <a:endParaRPr lang="en-US" sz="2000" dirty="0"/>
          </a:p>
          <a:p>
            <a:pPr algn="just"/>
            <a:r>
              <a:rPr lang="ro-RO" sz="2000" dirty="0"/>
              <a:t>      </a:t>
            </a:r>
            <a:r>
              <a:rPr lang="en-US" sz="2000" dirty="0"/>
              <a:t>	</a:t>
            </a:r>
            <a:r>
              <a:rPr lang="ro-RO" sz="2000" dirty="0"/>
              <a:t>Dar, această „rușine biblică„ are multiple straturi de semnificație....</a:t>
            </a:r>
            <a:endParaRPr lang="en-US" sz="2000" dirty="0"/>
          </a:p>
          <a:p>
            <a:pPr algn="just"/>
            <a:r>
              <a:rPr lang="en-US" sz="2000" dirty="0"/>
              <a:t>	</a:t>
            </a:r>
            <a:r>
              <a:rPr lang="ro-RO" sz="2000" dirty="0"/>
              <a:t>Astfel, datele de antropologie culturală semnalează faptul că, protecția (acoperirea) zonei sexuale, ce apare la populațiile de culegători vânători, precede</a:t>
            </a:r>
            <a:r>
              <a:rPr lang="en-US" sz="2000" dirty="0"/>
              <a:t> </a:t>
            </a:r>
            <a:r>
              <a:rPr lang="ro-RO" sz="2000" dirty="0"/>
              <a:t>chiar folosirea îmbrăcăminții pentru protecție calorică</a:t>
            </a:r>
            <a:endParaRPr lang="en-US" sz="2000" dirty="0"/>
          </a:p>
          <a:p>
            <a:pPr algn="just"/>
            <a:r>
              <a:rPr lang="ro-RO" sz="2000" dirty="0"/>
              <a:t>      </a:t>
            </a:r>
            <a:r>
              <a:rPr lang="en-US" sz="2000" dirty="0"/>
              <a:t>	</a:t>
            </a:r>
            <a:r>
              <a:rPr lang="ro-RO" sz="2000" dirty="0"/>
              <a:t>Căci stațiunea bipedă a omului expune această arie corporală la frecvente lezări, putând compromite reproducerea.</a:t>
            </a:r>
            <a:endParaRPr lang="en-US" sz="2000" dirty="0"/>
          </a:p>
          <a:p>
            <a:pPr algn="just"/>
            <a:endParaRPr lang="en-US" sz="2000"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9</a:t>
            </a:fld>
            <a:endParaRPr lang="ro-RO"/>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B525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240</Words>
  <Application>Microsoft Office PowerPoint</Application>
  <PresentationFormat>Expunere pe ecran (4:3)</PresentationFormat>
  <Paragraphs>124</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Jeni</dc:creator>
  <cp:lastModifiedBy>Jeni</cp:lastModifiedBy>
  <cp:revision>156</cp:revision>
  <dcterms:created xsi:type="dcterms:W3CDTF">2022-12-05T14:04:16Z</dcterms:created>
  <dcterms:modified xsi:type="dcterms:W3CDTF">2023-12-22T13:52:37Z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2016-11-25T00:00:00Z</vt:filetime>
  </property>
  <property fmtid="{D5CDD505-2E9C-101B-9397-08002B2CF9AE}" pid="3" name="Creator">
    <vt:lpwstr>convertonlinefree.com</vt:lpwstr>
  </property>
  <property fmtid="{D5CDD505-2E9C-101B-9397-08002B2CF9AE}" pid="4" name="LastSaved">
    <vt:filetime>2022-12-05T00:00:00Z</vt:filetime>
  </property>
</Properties>
</file>