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0" r:id="rId23"/>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o-RO"/>
              <a:t>Clic pentru editare stil titlu</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a:t>Clic pentru a edita stilul de subtitlu</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2837B32-A9DC-4AA2-B3F9-3CE06BF5ED38}" type="datetimeFigureOut">
              <a:rPr lang="ro-RO" smtClean="0"/>
              <a:t>24.01.2022</a:t>
            </a:fld>
            <a:endParaRPr lang="ro-RO"/>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o-RO"/>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C8D8AC8-FC5D-483F-99D2-509CA5A0556A}" type="slidenum">
              <a:rPr lang="ro-RO" smtClean="0"/>
              <a:t>‹#›</a:t>
            </a:fld>
            <a:endParaRPr lang="ro-RO"/>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Clic pentru editare stil titlu</a:t>
            </a:r>
            <a:endParaRPr lang="en-US"/>
          </a:p>
        </p:txBody>
      </p:sp>
      <p:sp>
        <p:nvSpPr>
          <p:cNvPr id="3" name="Vertical Text Placeholder 2"/>
          <p:cNvSpPr>
            <a:spLocks noGrp="1"/>
          </p:cNvSpPr>
          <p:nvPr>
            <p:ph type="body" orient="vert" idx="1"/>
          </p:nvPr>
        </p:nvSpPr>
        <p:spPr/>
        <p:txBody>
          <a:bodyPr vert="eaVert"/>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Date Placeholder 3"/>
          <p:cNvSpPr>
            <a:spLocks noGrp="1"/>
          </p:cNvSpPr>
          <p:nvPr>
            <p:ph type="dt" sz="half" idx="10"/>
          </p:nvPr>
        </p:nvSpPr>
        <p:spPr/>
        <p:txBody>
          <a:bodyPr/>
          <a:lstStyle/>
          <a:p>
            <a:fld id="{D2837B32-A9DC-4AA2-B3F9-3CE06BF5ED38}" type="datetimeFigureOut">
              <a:rPr lang="ro-RO" smtClean="0"/>
              <a:t>24.01.2022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o-RO"/>
              <a:t>Clic pentru editare stil titlu</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Date Placeholder 3"/>
          <p:cNvSpPr>
            <a:spLocks noGrp="1"/>
          </p:cNvSpPr>
          <p:nvPr>
            <p:ph type="dt" sz="half" idx="10"/>
          </p:nvPr>
        </p:nvSpPr>
        <p:spPr/>
        <p:txBody>
          <a:bodyPr/>
          <a:lstStyle/>
          <a:p>
            <a:fld id="{D2837B32-A9DC-4AA2-B3F9-3CE06BF5ED38}" type="datetimeFigureOut">
              <a:rPr lang="ro-RO" smtClean="0"/>
              <a:t>24.01.2022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Clic pentru editare stil titlu</a:t>
            </a:r>
            <a:endParaRPr lang="en-US"/>
          </a:p>
        </p:txBody>
      </p:sp>
      <p:sp>
        <p:nvSpPr>
          <p:cNvPr id="3" name="Content Placeholder 2"/>
          <p:cNvSpPr>
            <a:spLocks noGrp="1"/>
          </p:cNvSpPr>
          <p:nvPr>
            <p:ph idx="1"/>
          </p:nvPr>
        </p:nvSpPr>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D2837B32-A9DC-4AA2-B3F9-3CE06BF5ED38}" type="datetimeFigureOut">
              <a:rPr lang="ro-RO" smtClean="0"/>
              <a:t>24.01.2022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o-RO"/>
              <a:t>Clic pentru editare stil titlu</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Clic pentru editare stiluri text Coordonator</a:t>
            </a:r>
          </a:p>
        </p:txBody>
      </p:sp>
      <p:sp>
        <p:nvSpPr>
          <p:cNvPr id="4" name="Date Placeholder 3"/>
          <p:cNvSpPr>
            <a:spLocks noGrp="1"/>
          </p:cNvSpPr>
          <p:nvPr>
            <p:ph type="dt" sz="half" idx="10"/>
          </p:nvPr>
        </p:nvSpPr>
        <p:spPr/>
        <p:txBody>
          <a:bodyPr/>
          <a:lstStyle/>
          <a:p>
            <a:fld id="{D2837B32-A9DC-4AA2-B3F9-3CE06BF5ED38}" type="datetimeFigureOut">
              <a:rPr lang="ro-RO" smtClean="0"/>
              <a:t>24.01.2022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Clic pentru editare stil titlu</a:t>
            </a:r>
            <a:endParaRPr lang="en-US"/>
          </a:p>
        </p:txBody>
      </p:sp>
      <p:sp>
        <p:nvSpPr>
          <p:cNvPr id="5" name="Date Placeholder 4"/>
          <p:cNvSpPr>
            <a:spLocks noGrp="1"/>
          </p:cNvSpPr>
          <p:nvPr>
            <p:ph type="dt" sz="half" idx="10"/>
          </p:nvPr>
        </p:nvSpPr>
        <p:spPr/>
        <p:txBody>
          <a:bodyPr/>
          <a:lstStyle/>
          <a:p>
            <a:fld id="{D2837B32-A9DC-4AA2-B3F9-3CE06BF5ED38}" type="datetimeFigureOut">
              <a:rPr lang="ro-RO" smtClean="0"/>
              <a:t>24.01.2022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C8D8AC8-FC5D-483F-99D2-509CA5A0556A}" type="slidenum">
              <a:rPr lang="ro-RO" smtClean="0"/>
              <a:t>‹#›</a:t>
            </a:fld>
            <a:endParaRPr lang="ro-RO"/>
          </a:p>
        </p:txBody>
      </p:sp>
      <p:sp>
        <p:nvSpPr>
          <p:cNvPr id="9" name="Content Placeholder 8"/>
          <p:cNvSpPr>
            <a:spLocks noGrp="1"/>
          </p:cNvSpPr>
          <p:nvPr>
            <p:ph sz="quarter" idx="13"/>
          </p:nvPr>
        </p:nvSpPr>
        <p:spPr>
          <a:xfrm>
            <a:off x="1042416" y="2313432"/>
            <a:ext cx="3419856" cy="349300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o-RO"/>
              <a:t>Clic pentru editare stil titlu</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Clic pentru editare stiluri text Coordonator</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Clic pentru editare stiluri text Coordonator</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D2837B32-A9DC-4AA2-B3F9-3CE06BF5ED38}" type="datetimeFigureOut">
              <a:rPr lang="ro-RO" smtClean="0"/>
              <a:t>24.01.2022</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Clic pentru editare stil titlu</a:t>
            </a:r>
            <a:endParaRPr lang="en-US"/>
          </a:p>
        </p:txBody>
      </p:sp>
      <p:sp>
        <p:nvSpPr>
          <p:cNvPr id="3" name="Date Placeholder 2"/>
          <p:cNvSpPr>
            <a:spLocks noGrp="1"/>
          </p:cNvSpPr>
          <p:nvPr>
            <p:ph type="dt" sz="half" idx="10"/>
          </p:nvPr>
        </p:nvSpPr>
        <p:spPr/>
        <p:txBody>
          <a:bodyPr/>
          <a:lstStyle/>
          <a:p>
            <a:fld id="{D2837B32-A9DC-4AA2-B3F9-3CE06BF5ED38}" type="datetimeFigureOut">
              <a:rPr lang="ro-RO" smtClean="0"/>
              <a:t>24.01.2022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37B32-A9DC-4AA2-B3F9-3CE06BF5ED38}" type="datetimeFigureOut">
              <a:rPr lang="ro-RO" smtClean="0"/>
              <a:t>24.01.2022</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2837B32-A9DC-4AA2-B3F9-3CE06BF5ED38}" type="datetimeFigureOut">
              <a:rPr lang="ro-RO" smtClean="0"/>
              <a:t>24.01.2022</a:t>
            </a:fld>
            <a:endParaRPr lang="ro-RO"/>
          </a:p>
        </p:txBody>
      </p:sp>
      <p:sp>
        <p:nvSpPr>
          <p:cNvPr id="7" name="Slide Number Placeholder 6"/>
          <p:cNvSpPr>
            <a:spLocks noGrp="1"/>
          </p:cNvSpPr>
          <p:nvPr>
            <p:ph type="sldNum" sz="quarter" idx="12"/>
          </p:nvPr>
        </p:nvSpPr>
        <p:spPr/>
        <p:txBody>
          <a:bodyPr/>
          <a:lstStyle/>
          <a:p>
            <a:fld id="{FC8D8AC8-FC5D-483F-99D2-509CA5A0556A}" type="slidenum">
              <a:rPr lang="ro-RO" smtClean="0"/>
              <a:t>‹#›</a:t>
            </a:fld>
            <a:endParaRPr lang="ro-RO"/>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o-RO"/>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o-RO"/>
              <a:t>Clic pentru editare stil titlu</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Clic pentru editare stiluri text Coordonator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o-RO"/>
              <a:t>Clic pentru editare stil titlu</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Clic pentru editare stiluri text Coordonator</a:t>
            </a:r>
          </a:p>
        </p:txBody>
      </p:sp>
      <p:sp>
        <p:nvSpPr>
          <p:cNvPr id="5" name="Date Placeholder 4"/>
          <p:cNvSpPr>
            <a:spLocks noGrp="1"/>
          </p:cNvSpPr>
          <p:nvPr>
            <p:ph type="dt" sz="half" idx="10"/>
          </p:nvPr>
        </p:nvSpPr>
        <p:spPr/>
        <p:txBody>
          <a:bodyPr/>
          <a:lstStyle/>
          <a:p>
            <a:fld id="{D2837B32-A9DC-4AA2-B3F9-3CE06BF5ED38}" type="datetimeFigureOut">
              <a:rPr lang="ro-RO" smtClean="0"/>
              <a:t>24.01.2022</a:t>
            </a:fld>
            <a:endParaRPr lang="ro-RO"/>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o-RO"/>
          </a:p>
        </p:txBody>
      </p:sp>
      <p:sp>
        <p:nvSpPr>
          <p:cNvPr id="7" name="Slide Number Placeholder 6"/>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o-RO"/>
              <a:t>Clic pentru editare stil titlu</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2837B32-A9DC-4AA2-B3F9-3CE06BF5ED38}" type="datetimeFigureOut">
              <a:rPr lang="ro-RO" smtClean="0"/>
              <a:t>24.01.2022</a:t>
            </a:fld>
            <a:endParaRPr lang="ro-RO"/>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o-RO"/>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C8D8AC8-FC5D-483F-99D2-509CA5A0556A}" type="slidenum">
              <a:rPr lang="ro-RO" smtClean="0"/>
              <a:t>‹#›</a:t>
            </a:fld>
            <a:endParaRPr lang="ro-R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4733365" y="1752600"/>
            <a:ext cx="3313355" cy="2658036"/>
          </a:xfrm>
        </p:spPr>
        <p:txBody>
          <a:bodyPr>
            <a:normAutofit fontScale="90000"/>
          </a:bodyPr>
          <a:lstStyle/>
          <a:p>
            <a:pPr algn="ctr"/>
            <a:r>
              <a:rPr lang="ro-RO" b="1" dirty="0"/>
              <a:t>Scurtă privire panoramică în psihopatologie</a:t>
            </a:r>
            <a:endParaRPr lang="en-US" b="1" dirty="0"/>
          </a:p>
        </p:txBody>
      </p:sp>
      <p:sp>
        <p:nvSpPr>
          <p:cNvPr id="3" name="Subtitlu 2"/>
          <p:cNvSpPr>
            <a:spLocks noGrp="1"/>
          </p:cNvSpPr>
          <p:nvPr>
            <p:ph type="subTitle" idx="1"/>
          </p:nvPr>
        </p:nvSpPr>
        <p:spPr>
          <a:xfrm>
            <a:off x="4572000" y="4876800"/>
            <a:ext cx="3657600" cy="914400"/>
          </a:xfrm>
        </p:spPr>
        <p:txBody>
          <a:bodyPr>
            <a:normAutofit lnSpcReduction="10000"/>
          </a:bodyPr>
          <a:lstStyle/>
          <a:p>
            <a:pPr algn="ctr"/>
            <a:r>
              <a:rPr lang="it-IT" dirty="0"/>
              <a:t> </a:t>
            </a:r>
            <a:r>
              <a:rPr lang="it-IT" b="1" dirty="0"/>
              <a:t>Prof.Dr. Mircea Lăzărescu Timişoara</a:t>
            </a:r>
          </a:p>
          <a:p>
            <a:pPr algn="ctr"/>
            <a:r>
              <a:rPr lang="it-IT" b="1" dirty="0"/>
              <a:t>Brasov, 2021</a:t>
            </a:r>
            <a:endParaRPr lang="ro-RO" b="1" dirty="0"/>
          </a:p>
        </p:txBody>
      </p:sp>
    </p:spTree>
    <p:extLst>
      <p:ext uri="{BB962C8B-B14F-4D97-AF65-F5344CB8AC3E}">
        <p14:creationId xmlns:p14="http://schemas.microsoft.com/office/powerpoint/2010/main" val="2044754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990600"/>
            <a:ext cx="7109908" cy="4842029"/>
          </a:xfrm>
        </p:spPr>
        <p:txBody>
          <a:bodyPr>
            <a:normAutofit/>
          </a:bodyPr>
          <a:lstStyle/>
          <a:p>
            <a:pPr marL="68580" indent="0" algn="just">
              <a:buNone/>
            </a:pPr>
            <a:r>
              <a:rPr lang="it-IT" sz="2200" dirty="0">
                <a:latin typeface="Times New Roman" panose="02020603050405020304" pitchFamily="18" charset="0"/>
                <a:cs typeface="Times New Roman" panose="02020603050405020304" pitchFamily="18" charset="0"/>
              </a:rPr>
              <a:t>	</a:t>
            </a:r>
          </a:p>
          <a:p>
            <a:pPr marL="68580" indent="0" algn="just">
              <a:buNone/>
            </a:pPr>
            <a:r>
              <a:rPr lang="it-IT" sz="22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Problematica acestor reacții a fost analizată</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detaliat de psihopatologia clinică germană, comentându-se</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următoarele aspecte:</a:t>
            </a:r>
            <a:endParaRPr lang="en-US" sz="2000" dirty="0">
              <a:latin typeface="Times New Roman" panose="02020603050405020304" pitchFamily="18" charset="0"/>
              <a:cs typeface="Times New Roman" panose="02020603050405020304" pitchFamily="18" charset="0"/>
            </a:endParaRPr>
          </a:p>
          <a:p>
            <a:pPr marL="68580" lvl="0" indent="0" algn="just">
              <a:buNone/>
            </a:pP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Reacția subiectului nu e atât la evenimentul în sine, ci la semnificația acestuia pentru el (“</a:t>
            </a:r>
            <a:r>
              <a:rPr lang="ro-RO" sz="2000" dirty="0" err="1">
                <a:latin typeface="Times New Roman" panose="02020603050405020304" pitchFamily="18" charset="0"/>
                <a:cs typeface="Times New Roman" panose="02020603050405020304" pitchFamily="18" charset="0"/>
              </a:rPr>
              <a:t>Erlebnissrea</a:t>
            </a:r>
            <a:r>
              <a:rPr lang="en-US" sz="2000" dirty="0">
                <a:latin typeface="Times New Roman" panose="02020603050405020304" pitchFamily="18" charset="0"/>
                <a:cs typeface="Times New Roman" panose="02020603050405020304" pitchFamily="18" charset="0"/>
              </a:rPr>
              <a:t>k</a:t>
            </a:r>
            <a:r>
              <a:rPr lang="ro-RO" sz="2000" dirty="0" err="1">
                <a:latin typeface="Times New Roman" panose="02020603050405020304" pitchFamily="18" charset="0"/>
                <a:cs typeface="Times New Roman" panose="02020603050405020304" pitchFamily="18" charset="0"/>
              </a:rPr>
              <a:t>tion</a:t>
            </a:r>
            <a:r>
              <a:rPr lang="ro-RO" sz="2000" dirty="0">
                <a:latin typeface="Times New Roman" panose="02020603050405020304" pitchFamily="18" charset="0"/>
                <a:cs typeface="Times New Roman" panose="02020603050405020304" pitchFamily="18" charset="0"/>
              </a:rPr>
              <a:t>”); la acelaşi eveniment diverse persoane au reacții diferite,… iar uneori reacția se produce la evenimente ce altora le par minore.</a:t>
            </a:r>
            <a:endParaRPr lang="en-US" sz="2000" dirty="0">
              <a:latin typeface="Times New Roman" panose="02020603050405020304" pitchFamily="18" charset="0"/>
              <a:cs typeface="Times New Roman" panose="02020603050405020304" pitchFamily="18" charset="0"/>
            </a:endParaRPr>
          </a:p>
          <a:p>
            <a:pPr marL="68580" lvl="0" indent="0" algn="just">
              <a:buNone/>
            </a:pP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Reacția anormală poate fi favorizată, dacă subiectul se află într-o perioadă sensibilă: e epuizat, marcat de alte evenimente concomitente, dacă e într-un moment de viață dificil sau într-o</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perioadă de oscilație</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endotimă negativa etc.</a:t>
            </a:r>
            <a:endParaRPr lang="en-US" sz="2000" dirty="0">
              <a:latin typeface="Times New Roman" panose="02020603050405020304" pitchFamily="18" charset="0"/>
              <a:cs typeface="Times New Roman" panose="02020603050405020304" pitchFamily="18" charset="0"/>
            </a:endParaRPr>
          </a:p>
          <a:p>
            <a:pPr marL="68580" lvl="0" indent="0" algn="just">
              <a:buNone/>
            </a:pP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Şi la fel, dacă </a:t>
            </a:r>
            <a:r>
              <a:rPr lang="ro-RO" sz="2000" dirty="0" err="1">
                <a:latin typeface="Times New Roman" panose="02020603050405020304" pitchFamily="18" charset="0"/>
                <a:cs typeface="Times New Roman" panose="02020603050405020304" pitchFamily="18" charset="0"/>
              </a:rPr>
              <a:t>de-a-lungul</a:t>
            </a:r>
            <a:r>
              <a:rPr lang="ro-RO" sz="2000" dirty="0">
                <a:latin typeface="Times New Roman" panose="02020603050405020304" pitchFamily="18" charset="0"/>
                <a:cs typeface="Times New Roman" panose="02020603050405020304" pitchFamily="18" charset="0"/>
              </a:rPr>
              <a:t> biografiei a mai avut stări</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stresante similare, chiar dacă în trecut le-a depășit.</a:t>
            </a:r>
            <a:endParaRPr lang="en-US" sz="2000" dirty="0">
              <a:latin typeface="Times New Roman" panose="02020603050405020304" pitchFamily="18" charset="0"/>
              <a:cs typeface="Times New Roman" panose="02020603050405020304" pitchFamily="18" charset="0"/>
            </a:endParaRPr>
          </a:p>
          <a:p>
            <a:pPr marL="68580" indent="0">
              <a:buNone/>
            </a:pPr>
            <a:endParaRPr lang="ro-RO" sz="2000" dirty="0"/>
          </a:p>
        </p:txBody>
      </p:sp>
    </p:spTree>
    <p:extLst>
      <p:ext uri="{BB962C8B-B14F-4D97-AF65-F5344CB8AC3E}">
        <p14:creationId xmlns:p14="http://schemas.microsoft.com/office/powerpoint/2010/main" val="1631212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990600"/>
            <a:ext cx="7186108" cy="4842029"/>
          </a:xfrm>
        </p:spPr>
        <p:txBody>
          <a:bodyPr>
            <a:normAutofit/>
          </a:bodyPr>
          <a:lstStyle/>
          <a:p>
            <a:pPr marL="68580" indent="0" algn="just">
              <a:buNone/>
              <a:defRPr/>
            </a:pPr>
            <a:r>
              <a:rPr lang="en-US" sz="2000" dirty="0">
                <a:solidFill>
                  <a:schemeClr val="tx1"/>
                </a:solidFill>
                <a:latin typeface="Times New Roman" panose="02020603050405020304" pitchFamily="18" charset="0"/>
                <a:cs typeface="Times New Roman" panose="02020603050405020304" pitchFamily="18" charset="0"/>
              </a:rPr>
              <a:t>	</a:t>
            </a:r>
          </a:p>
          <a:p>
            <a:pPr marL="68580" indent="0" algn="just">
              <a:buNone/>
              <a:defRPr/>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Reacția psihopatologică a mai fost corelată cu fundalul </a:t>
            </a:r>
            <a:r>
              <a:rPr lang="ro-RO" sz="2000" dirty="0" err="1">
                <a:solidFill>
                  <a:schemeClr val="tx1"/>
                </a:solidFill>
                <a:latin typeface="Times New Roman" panose="02020603050405020304" pitchFamily="18" charset="0"/>
                <a:cs typeface="Times New Roman" panose="02020603050405020304" pitchFamily="18" charset="0"/>
              </a:rPr>
              <a:t>personalistic</a:t>
            </a:r>
            <a:r>
              <a:rPr lang="ro-RO" sz="2000" dirty="0">
                <a:solidFill>
                  <a:schemeClr val="tx1"/>
                </a:solidFill>
                <a:latin typeface="Times New Roman" panose="02020603050405020304" pitchFamily="18" charset="0"/>
                <a:cs typeface="Times New Roman" panose="02020603050405020304" pitchFamily="18" charset="0"/>
              </a:rPr>
              <a:t>, în mai multe sensuri:</a:t>
            </a:r>
            <a:endParaRPr lang="en-US" sz="2000" dirty="0">
              <a:solidFill>
                <a:schemeClr val="tx1"/>
              </a:solidFill>
              <a:latin typeface="Times New Roman" panose="02020603050405020304" pitchFamily="18" charset="0"/>
              <a:cs typeface="Times New Roman" panose="02020603050405020304" pitchFamily="18" charset="0"/>
            </a:endParaRPr>
          </a:p>
          <a:p>
            <a:pPr marL="68580" lvl="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err="1">
                <a:solidFill>
                  <a:schemeClr val="tx1"/>
                </a:solidFill>
                <a:latin typeface="Times New Roman" panose="02020603050405020304" pitchFamily="18" charset="0"/>
                <a:cs typeface="Times New Roman" panose="02020603050405020304" pitchFamily="18" charset="0"/>
              </a:rPr>
              <a:t>Kretschmer</a:t>
            </a:r>
            <a:r>
              <a:rPr lang="ro-RO" sz="2000" dirty="0">
                <a:solidFill>
                  <a:schemeClr val="tx1"/>
                </a:solidFill>
                <a:latin typeface="Times New Roman" panose="02020603050405020304" pitchFamily="18" charset="0"/>
                <a:cs typeface="Times New Roman" panose="02020603050405020304" pitchFamily="18" charset="0"/>
              </a:rPr>
              <a:t> a arătat că există persoane care tipologic, structural, sunt în mod specific sensibile la un anumit tip de evenimente, care li se potrivesc ca şi “cheia la broască”(„</a:t>
            </a:r>
            <a:r>
              <a:rPr lang="ro-RO" sz="2000" dirty="0" err="1">
                <a:solidFill>
                  <a:schemeClr val="tx1"/>
                </a:solidFill>
                <a:latin typeface="Times New Roman" panose="02020603050405020304" pitchFamily="18" charset="0"/>
                <a:cs typeface="Times New Roman" panose="02020603050405020304" pitchFamily="18" charset="0"/>
              </a:rPr>
              <a:t>Personichkeitsreaction</a:t>
            </a:r>
            <a:r>
              <a:rPr lang="ro-RO" sz="2000" dirty="0">
                <a:solidFill>
                  <a:schemeClr val="tx1"/>
                </a:solidFill>
                <a:latin typeface="Times New Roman" panose="02020603050405020304" pitchFamily="18" charset="0"/>
                <a:cs typeface="Times New Roman" panose="02020603050405020304" pitchFamily="18" charset="0"/>
              </a:rPr>
              <a:t>”); de ex. persoanele retrase şi emotive, faţă de rușine, dezvoltând simptome senzitive de relație.</a:t>
            </a:r>
            <a:endParaRPr lang="en-US" sz="2000" dirty="0">
              <a:solidFill>
                <a:schemeClr val="tx1"/>
              </a:solidFill>
              <a:latin typeface="Times New Roman" panose="02020603050405020304" pitchFamily="18" charset="0"/>
              <a:cs typeface="Times New Roman" panose="02020603050405020304" pitchFamily="18" charset="0"/>
            </a:endParaRPr>
          </a:p>
          <a:p>
            <a:pPr marL="68580" lvl="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 Unele personalităţi </a:t>
            </a:r>
            <a:r>
              <a:rPr lang="ro-RO" sz="2000" dirty="0" err="1">
                <a:solidFill>
                  <a:schemeClr val="tx1"/>
                </a:solidFill>
                <a:latin typeface="Times New Roman" panose="02020603050405020304" pitchFamily="18" charset="0"/>
                <a:cs typeface="Times New Roman" panose="02020603050405020304" pitchFamily="18" charset="0"/>
              </a:rPr>
              <a:t>dizarmonice</a:t>
            </a:r>
            <a:r>
              <a:rPr lang="ro-RO" sz="2000" dirty="0">
                <a:solidFill>
                  <a:schemeClr val="tx1"/>
                </a:solidFill>
                <a:latin typeface="Times New Roman" panose="02020603050405020304" pitchFamily="18" charset="0"/>
                <a:cs typeface="Times New Roman" panose="02020603050405020304" pitchFamily="18" charset="0"/>
              </a:rPr>
              <a:t> induc ele însăşi evenimente, la care apoi, aparent,</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reacționează (e.g. histrionicul, marginalul); iar altele, sunt </a:t>
            </a:r>
            <a:r>
              <a:rPr lang="ro-RO" sz="2000" dirty="0" err="1">
                <a:solidFill>
                  <a:schemeClr val="tx1"/>
                </a:solidFill>
                <a:latin typeface="Times New Roman" panose="02020603050405020304" pitchFamily="18" charset="0"/>
                <a:cs typeface="Times New Roman" panose="02020603050405020304" pitchFamily="18" charset="0"/>
              </a:rPr>
              <a:t>areactive</a:t>
            </a:r>
            <a:r>
              <a:rPr lang="ro-RO" sz="2000" dirty="0">
                <a:solidFill>
                  <a:schemeClr val="tx1"/>
                </a:solidFill>
                <a:latin typeface="Times New Roman" panose="02020603050405020304" pitchFamily="18" charset="0"/>
                <a:cs typeface="Times New Roman" panose="02020603050405020304" pitchFamily="18" charset="0"/>
              </a:rPr>
              <a:t> la evenimente (schizoidul).</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Problematica psihanalizei se conjugă, în fundal, cu astfel de observații clinice.</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183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838200"/>
            <a:ext cx="7109908" cy="4994429"/>
          </a:xfrm>
        </p:spPr>
        <p:txBody>
          <a:bodyPr>
            <a:noAutofit/>
          </a:bodyPr>
          <a:lstStyle/>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Psihopatologia de la sfârșitul sec XX a reținut din tradiția reacțiilor comprehensive mai ales doua variante clinice:</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u="sng" dirty="0">
                <a:solidFill>
                  <a:schemeClr val="tx1"/>
                </a:solidFill>
                <a:latin typeface="Times New Roman" panose="02020603050405020304" pitchFamily="18" charset="0"/>
                <a:cs typeface="Times New Roman" panose="02020603050405020304" pitchFamily="18" charset="0"/>
              </a:rPr>
              <a:t>Reacția de </a:t>
            </a:r>
            <a:r>
              <a:rPr lang="ro-RO" sz="2000" u="sng" dirty="0" err="1">
                <a:solidFill>
                  <a:schemeClr val="tx1"/>
                </a:solidFill>
                <a:latin typeface="Times New Roman" panose="02020603050405020304" pitchFamily="18" charset="0"/>
                <a:cs typeface="Times New Roman" panose="02020603050405020304" pitchFamily="18" charset="0"/>
              </a:rPr>
              <a:t>stress</a:t>
            </a:r>
            <a:r>
              <a:rPr lang="ro-RO" sz="2000" u="sng" dirty="0">
                <a:solidFill>
                  <a:schemeClr val="tx1"/>
                </a:solidFill>
                <a:latin typeface="Times New Roman" panose="02020603050405020304" pitchFamily="18" charset="0"/>
                <a:cs typeface="Times New Roman" panose="02020603050405020304" pitchFamily="18" charset="0"/>
              </a:rPr>
              <a:t> posttraumatic (RSPT</a:t>
            </a:r>
            <a:r>
              <a:rPr lang="ro-RO" sz="2000" dirty="0">
                <a:solidFill>
                  <a:schemeClr val="tx1"/>
                </a:solidFill>
                <a:latin typeface="Times New Roman" panose="02020603050405020304" pitchFamily="18" charset="0"/>
                <a:cs typeface="Times New Roman" panose="02020603050405020304" pitchFamily="18" charset="0"/>
              </a:rPr>
              <a:t>), care s-a impus după</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evenimente de război, dezastre şi acte teroriste;împrejurări în care sunt grav afectați</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mulți oameni, cu stări dramatice, leziuni, pierderi etc.  Simptomatologia e variată</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şi se poate manifesta acut; dar şi cu consecințe prelungite. Se întâlnesc simptome anxios fobice şi </a:t>
            </a:r>
            <a:r>
              <a:rPr lang="ro-RO" sz="2000" dirty="0" err="1">
                <a:solidFill>
                  <a:schemeClr val="tx1"/>
                </a:solidFill>
                <a:latin typeface="Times New Roman" panose="02020603050405020304" pitchFamily="18" charset="0"/>
                <a:cs typeface="Times New Roman" panose="02020603050405020304" pitchFamily="18" charset="0"/>
              </a:rPr>
              <a:t>evitante</a:t>
            </a:r>
            <a:r>
              <a:rPr lang="ro-RO" sz="2000" dirty="0">
                <a:solidFill>
                  <a:schemeClr val="tx1"/>
                </a:solidFill>
                <a:latin typeface="Times New Roman" panose="02020603050405020304" pitchFamily="18" charset="0"/>
                <a:cs typeface="Times New Roman" panose="02020603050405020304" pitchFamily="18" charset="0"/>
              </a:rPr>
              <a:t>, rememorări obsesive, trăiri disociative şi </a:t>
            </a:r>
            <a:r>
              <a:rPr lang="ro-RO" sz="2000" dirty="0" err="1">
                <a:solidFill>
                  <a:schemeClr val="tx1"/>
                </a:solidFill>
                <a:latin typeface="Times New Roman" panose="02020603050405020304" pitchFamily="18" charset="0"/>
                <a:cs typeface="Times New Roman" panose="02020603050405020304" pitchFamily="18" charset="0"/>
              </a:rPr>
              <a:t>depersonalizante</a:t>
            </a:r>
            <a:r>
              <a:rPr lang="ro-RO" sz="2000" dirty="0">
                <a:solidFill>
                  <a:schemeClr val="tx1"/>
                </a:solidFill>
                <a:latin typeface="Times New Roman" panose="02020603050405020304" pitchFamily="18" charset="0"/>
                <a:cs typeface="Times New Roman" panose="02020603050405020304" pitchFamily="18" charset="0"/>
              </a:rPr>
              <a:t>, disfuncții psihosomatice. </a:t>
            </a:r>
            <a:r>
              <a:rPr lang="ro-RO" sz="2000" u="sng" dirty="0">
                <a:solidFill>
                  <a:schemeClr val="tx1"/>
                </a:solidFill>
                <a:latin typeface="Times New Roman" panose="02020603050405020304" pitchFamily="18" charset="0"/>
                <a:cs typeface="Times New Roman" panose="02020603050405020304" pitchFamily="18" charset="0"/>
              </a:rPr>
              <a:t>Varianta  scurtă a intervenției în criză, are ca obiectiv principal evitarea consecinţelor tardive din RSPT</a:t>
            </a:r>
            <a:r>
              <a:rPr lang="ro-RO"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u="sng" dirty="0">
                <a:solidFill>
                  <a:schemeClr val="tx1"/>
                </a:solidFill>
                <a:latin typeface="Times New Roman" panose="02020603050405020304" pitchFamily="18" charset="0"/>
                <a:cs typeface="Times New Roman" panose="02020603050405020304" pitchFamily="18" charset="0"/>
              </a:rPr>
              <a:t>Stările </a:t>
            </a:r>
            <a:r>
              <a:rPr lang="ro-RO" sz="2000" u="sng" dirty="0" err="1">
                <a:solidFill>
                  <a:schemeClr val="tx1"/>
                </a:solidFill>
                <a:latin typeface="Times New Roman" panose="02020603050405020304" pitchFamily="18" charset="0"/>
                <a:cs typeface="Times New Roman" panose="02020603050405020304" pitchFamily="18" charset="0"/>
              </a:rPr>
              <a:t>dezadaptative</a:t>
            </a:r>
            <a:r>
              <a:rPr lang="ro-RO" sz="2000" dirty="0">
                <a:solidFill>
                  <a:schemeClr val="tx1"/>
                </a:solidFill>
                <a:latin typeface="Times New Roman" panose="02020603050405020304" pitchFamily="18" charset="0"/>
                <a:cs typeface="Times New Roman" panose="02020603050405020304" pitchFamily="18" charset="0"/>
              </a:rPr>
              <a:t> apar lent progresiv, printr-un cumul de </a:t>
            </a:r>
            <a:r>
              <a:rPr lang="ro-RO" sz="2000" dirty="0" err="1">
                <a:solidFill>
                  <a:schemeClr val="tx1"/>
                </a:solidFill>
                <a:latin typeface="Times New Roman" panose="02020603050405020304" pitchFamily="18" charset="0"/>
                <a:cs typeface="Times New Roman" panose="02020603050405020304" pitchFamily="18" charset="0"/>
              </a:rPr>
              <a:t>stresori</a:t>
            </a:r>
            <a:r>
              <a:rPr lang="ro-RO" sz="2000" dirty="0">
                <a:solidFill>
                  <a:schemeClr val="tx1"/>
                </a:solidFill>
                <a:latin typeface="Times New Roman" panose="02020603050405020304" pitchFamily="18" charset="0"/>
                <a:cs typeface="Times New Roman" panose="02020603050405020304" pitchFamily="18" charset="0"/>
              </a:rPr>
              <a:t>, în contextul derulării</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vieții cotidiene; ele se manifestă prin  simptome anxios depresive şi comportamentale. Analiza lor beneficiază în prezent mult de aspectele relevate prin perspectiva vulnerabilitate/ stres.</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40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1066800"/>
            <a:ext cx="7109908" cy="4765829"/>
          </a:xfrm>
        </p:spPr>
        <p:txBody>
          <a:bodyPr>
            <a:normAutofit/>
          </a:bodyPr>
          <a:lstStyle/>
          <a:p>
            <a:pPr marL="68580" indent="0" algn="just">
              <a:buNone/>
            </a:pPr>
            <a:r>
              <a:rPr lang="it-IT" altLang="ro-RO" sz="2000" dirty="0"/>
              <a:t>	</a:t>
            </a:r>
            <a:r>
              <a:rPr lang="ro-RO" sz="2200" dirty="0">
                <a:solidFill>
                  <a:schemeClr val="tx1"/>
                </a:solidFill>
                <a:latin typeface="Times New Roman" panose="02020603050405020304" pitchFamily="18" charset="0"/>
                <a:cs typeface="Times New Roman" panose="02020603050405020304" pitchFamily="18" charset="0"/>
              </a:rPr>
              <a:t>O criză psihică restructuratoare e diferită atât de RSPT cât şi de stările de</a:t>
            </a:r>
            <a:r>
              <a:rPr lang="en-US" sz="2200" dirty="0">
                <a:solidFill>
                  <a:schemeClr val="tx1"/>
                </a:solidFill>
                <a:latin typeface="Times New Roman" panose="02020603050405020304" pitchFamily="18" charset="0"/>
                <a:cs typeface="Times New Roman" panose="02020603050405020304" pitchFamily="18" charset="0"/>
              </a:rPr>
              <a:t>z</a:t>
            </a:r>
            <a:r>
              <a:rPr lang="ro-RO" sz="2200" dirty="0" err="1">
                <a:solidFill>
                  <a:schemeClr val="tx1"/>
                </a:solidFill>
                <a:latin typeface="Times New Roman" panose="02020603050405020304" pitchFamily="18" charset="0"/>
                <a:cs typeface="Times New Roman" panose="02020603050405020304" pitchFamily="18" charset="0"/>
              </a:rPr>
              <a:t>adaptative</a:t>
            </a:r>
            <a:r>
              <a:rPr lang="ro-RO" sz="2200" dirty="0">
                <a:solidFill>
                  <a:schemeClr val="tx1"/>
                </a:solidFill>
                <a:latin typeface="Times New Roman" panose="02020603050405020304" pitchFamily="18" charset="0"/>
                <a:cs typeface="Times New Roman" panose="02020603050405020304" pitchFamily="18" charset="0"/>
              </a:rPr>
              <a:t>. Dar şi în cazul ei, subiectul parcurge un eveniment de viaţă cu semnificaţie deosebită; astfel încât, lecţia psihopatologiei reacţiilor comprehensive nu trebuie uitată.</a:t>
            </a:r>
            <a:endParaRPr lang="en-US" sz="2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200" dirty="0">
                <a:solidFill>
                  <a:schemeClr val="tx1"/>
                </a:solidFill>
                <a:latin typeface="Times New Roman" panose="02020603050405020304" pitchFamily="18" charset="0"/>
                <a:cs typeface="Times New Roman" panose="02020603050405020304" pitchFamily="18" charset="0"/>
              </a:rPr>
              <a:t>        Chiar dacă „evenimentul critic” nu derivă din situaţii neaşteptate ce se impun din exterior, toţi parametrii pe care psihopatologia i-a studiat în cazul reacţiilor comprehensive au şi acum importanţă: - de la semnificaţia evenimentului actual, - la vulnerabilitatea        circumstanţială şi de fond, - la cumulul biografic de </a:t>
            </a:r>
            <a:r>
              <a:rPr lang="ro-RO" sz="2200" dirty="0" err="1">
                <a:solidFill>
                  <a:schemeClr val="tx1"/>
                </a:solidFill>
                <a:latin typeface="Times New Roman" panose="02020603050405020304" pitchFamily="18" charset="0"/>
                <a:cs typeface="Times New Roman" panose="02020603050405020304" pitchFamily="18" charset="0"/>
              </a:rPr>
              <a:t>evenim</a:t>
            </a:r>
            <a:r>
              <a:rPr lang="en-US" sz="2200" dirty="0">
                <a:solidFill>
                  <a:schemeClr val="tx1"/>
                </a:solidFill>
                <a:latin typeface="Times New Roman" panose="02020603050405020304" pitchFamily="18" charset="0"/>
                <a:cs typeface="Times New Roman" panose="02020603050405020304" pitchFamily="18" charset="0"/>
              </a:rPr>
              <a:t>e</a:t>
            </a:r>
            <a:r>
              <a:rPr lang="ro-RO" sz="2200" dirty="0" err="1">
                <a:solidFill>
                  <a:schemeClr val="tx1"/>
                </a:solidFill>
                <a:latin typeface="Times New Roman" panose="02020603050405020304" pitchFamily="18" charset="0"/>
                <a:cs typeface="Times New Roman" panose="02020603050405020304" pitchFamily="18" charset="0"/>
              </a:rPr>
              <a:t>nte</a:t>
            </a:r>
            <a:r>
              <a:rPr lang="ro-RO" sz="2200" dirty="0">
                <a:solidFill>
                  <a:schemeClr val="tx1"/>
                </a:solidFill>
                <a:latin typeface="Times New Roman" panose="02020603050405020304" pitchFamily="18" charset="0"/>
                <a:cs typeface="Times New Roman" panose="02020603050405020304" pitchFamily="18" charset="0"/>
              </a:rPr>
              <a:t> asemănătoare; - sau particularităţile persoanei de fond.</a:t>
            </a:r>
            <a:endParaRPr lang="en-US" sz="2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200" dirty="0">
                <a:solidFill>
                  <a:schemeClr val="tx1"/>
                </a:solidFill>
                <a:latin typeface="Times New Roman" panose="02020603050405020304" pitchFamily="18" charset="0"/>
                <a:cs typeface="Times New Roman" panose="02020603050405020304" pitchFamily="18" charset="0"/>
              </a:rPr>
              <a:t> </a:t>
            </a:r>
            <a:endParaRPr lang="en-US" sz="2200" dirty="0">
              <a:solidFill>
                <a:schemeClr val="tx1"/>
              </a:solidFill>
              <a:latin typeface="Times New Roman" panose="02020603050405020304" pitchFamily="18" charset="0"/>
              <a:cs typeface="Times New Roman" panose="02020603050405020304" pitchFamily="18" charset="0"/>
            </a:endParaRPr>
          </a:p>
          <a:p>
            <a:pPr marL="0" indent="0">
              <a:buNone/>
            </a:pPr>
            <a:endParaRPr lang="ro-RO" dirty="0"/>
          </a:p>
        </p:txBody>
      </p:sp>
    </p:spTree>
    <p:extLst>
      <p:ext uri="{BB962C8B-B14F-4D97-AF65-F5344CB8AC3E}">
        <p14:creationId xmlns:p14="http://schemas.microsoft.com/office/powerpoint/2010/main" val="871855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990600"/>
            <a:ext cx="7186108" cy="4842029"/>
          </a:xfrm>
        </p:spPr>
        <p:txBody>
          <a:bodyPr>
            <a:normAutofit/>
          </a:bodyPr>
          <a:lstStyle/>
          <a:p>
            <a:pPr algn="ctr"/>
            <a:endParaRPr lang="it-IT" altLang="ro-RO" dirty="0"/>
          </a:p>
          <a:p>
            <a:pPr marL="68580" indent="0" algn="ctr">
              <a:buNone/>
            </a:pPr>
            <a:r>
              <a:rPr lang="ro-RO" sz="2000" dirty="0">
                <a:solidFill>
                  <a:schemeClr val="tx1"/>
                </a:solidFill>
                <a:latin typeface="Times New Roman" panose="02020603050405020304" pitchFamily="18" charset="0"/>
                <a:cs typeface="Times New Roman" panose="02020603050405020304" pitchFamily="18" charset="0"/>
              </a:rPr>
              <a:t>DOCTRINA VULNERABILITATE STRES</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000" dirty="0">
                <a:solidFill>
                  <a:schemeClr val="tx1"/>
                </a:solidFill>
                <a:latin typeface="Times New Roman" panose="02020603050405020304" pitchFamily="18" charset="0"/>
                <a:cs typeface="Times New Roman" panose="02020603050405020304" pitchFamily="18" charset="0"/>
              </a:rPr>
              <a:t> </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Această perspectivă s-a dezvoltat spre sfârșitul sec. XX în paralel cu instituirea psihiatriei comunitare. Ea are la bază o viziune sistemică şi longitudinală, a unei persoane inserată într-o nișă ecologică umană; adică, în micro-rețele sociale şi într-o </a:t>
            </a:r>
            <a:r>
              <a:rPr lang="ro-RO" sz="2000" dirty="0" err="1">
                <a:solidFill>
                  <a:schemeClr val="tx1"/>
                </a:solidFill>
                <a:latin typeface="Times New Roman" panose="02020603050405020304" pitchFamily="18" charset="0"/>
                <a:cs typeface="Times New Roman" panose="02020603050405020304" pitchFamily="18" charset="0"/>
              </a:rPr>
              <a:t>socio</a:t>
            </a:r>
            <a:r>
              <a:rPr lang="ro-RO" sz="2000" dirty="0">
                <a:solidFill>
                  <a:schemeClr val="tx1"/>
                </a:solidFill>
                <a:latin typeface="Times New Roman" panose="02020603050405020304" pitchFamily="18" charset="0"/>
                <a:cs typeface="Times New Roman" panose="02020603050405020304" pitchFamily="18" charset="0"/>
              </a:rPr>
              <a:t> cultură. Doctrina se corelează cu psihopatologia </a:t>
            </a:r>
            <a:r>
              <a:rPr lang="ro-RO" sz="2000" dirty="0" err="1">
                <a:solidFill>
                  <a:schemeClr val="tx1"/>
                </a:solidFill>
                <a:latin typeface="Times New Roman" panose="02020603050405020304" pitchFamily="18" charset="0"/>
                <a:cs typeface="Times New Roman" panose="02020603050405020304" pitchFamily="18" charset="0"/>
              </a:rPr>
              <a:t>developmentală</a:t>
            </a:r>
            <a:r>
              <a:rPr lang="ro-RO" sz="2000" dirty="0">
                <a:solidFill>
                  <a:schemeClr val="tx1"/>
                </a:solidFill>
                <a:latin typeface="Times New Roman" panose="02020603050405020304" pitchFamily="18" charset="0"/>
                <a:cs typeface="Times New Roman" panose="02020603050405020304" pitchFamily="18" charset="0"/>
              </a:rPr>
              <a:t> a ciclurilor vieții</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şi cu recenta viziune clinică a spectrelor maladive.</a:t>
            </a:r>
            <a:endParaRPr lang="en-US" sz="2000" dirty="0">
              <a:solidFill>
                <a:schemeClr val="tx1"/>
              </a:solidFill>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4182733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1066800"/>
            <a:ext cx="7033708" cy="4765829"/>
          </a:xfrm>
        </p:spPr>
        <p:txBody>
          <a:bodyPr/>
          <a:lstStyle/>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p>
          <a:p>
            <a:pPr marL="68580" indent="0" algn="just">
              <a:buNone/>
            </a:pP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Se are în vedere o abordare integrativă, care pune în balans vulnerabilitatea de fond şi circumstanțială a persoanei, cu ansamblul factorilor protectivi şi compensatori.</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Subiectul e înţeles ca dezvoltându-se prin maturare cerebrală</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şi învăţări progresive,</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în  cadrul unor interacțiuni interpersonale variate; şi ca  fiind angrenat  în parcursuri existențiale, marcate de crize </a:t>
            </a:r>
            <a:r>
              <a:rPr lang="ro-RO" sz="2000" dirty="0" err="1">
                <a:solidFill>
                  <a:schemeClr val="tx1"/>
                </a:solidFill>
                <a:latin typeface="Times New Roman" panose="02020603050405020304" pitchFamily="18" charset="0"/>
                <a:cs typeface="Times New Roman" panose="02020603050405020304" pitchFamily="18" charset="0"/>
              </a:rPr>
              <a:t>developmentale</a:t>
            </a:r>
            <a:r>
              <a:rPr lang="ro-RO" sz="2000" dirty="0">
                <a:solidFill>
                  <a:schemeClr val="tx1"/>
                </a:solidFill>
                <a:latin typeface="Times New Roman" panose="02020603050405020304" pitchFamily="18" charset="0"/>
                <a:cs typeface="Times New Roman" panose="02020603050405020304" pitchFamily="18" charset="0"/>
              </a:rPr>
              <a:t>, în cadrul  vieţii cotidiene</a:t>
            </a:r>
            <a:r>
              <a:rPr lang="ro-RO" dirty="0">
                <a:solidFill>
                  <a:schemeClr val="tx1"/>
                </a:solidFill>
                <a:latin typeface="Times New Roman" panose="02020603050405020304" pitchFamily="18" charset="0"/>
                <a:cs typeface="Times New Roman" panose="02020603050405020304" pitchFamily="18" charset="0"/>
              </a:rPr>
              <a:t>.</a:t>
            </a: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262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143000" y="1524000"/>
            <a:ext cx="6777317" cy="3737577"/>
          </a:xfrm>
        </p:spPr>
        <p:txBody>
          <a:bodyPr>
            <a:normAutofit fontScale="62500" lnSpcReduction="20000"/>
          </a:bodyPr>
          <a:lstStyle/>
          <a:p>
            <a:pPr marL="68580" indent="0" algn="just">
              <a:buNone/>
            </a:pPr>
            <a:r>
              <a:rPr lang="it-IT" b="1" dirty="0">
                <a:solidFill>
                  <a:schemeClr val="tx1"/>
                </a:solidFill>
              </a:rPr>
              <a:t>	</a:t>
            </a:r>
            <a:r>
              <a:rPr lang="ro-RO" sz="3200" dirty="0">
                <a:solidFill>
                  <a:schemeClr val="tx1"/>
                </a:solidFill>
                <a:latin typeface="Times New Roman" panose="02020603050405020304" pitchFamily="18" charset="0"/>
                <a:cs typeface="Times New Roman" panose="02020603050405020304" pitchFamily="18" charset="0"/>
              </a:rPr>
              <a:t>Una din noutățile acestei abordări a fost relevarea importanţei “</a:t>
            </a:r>
            <a:r>
              <a:rPr lang="ro-RO" sz="3200" u="sng" dirty="0">
                <a:solidFill>
                  <a:schemeClr val="tx1"/>
                </a:solidFill>
                <a:latin typeface="Times New Roman" panose="02020603050405020304" pitchFamily="18" charset="0"/>
                <a:cs typeface="Times New Roman" panose="02020603050405020304" pitchFamily="18" charset="0"/>
              </a:rPr>
              <a:t>evenimentelor de viață” (EV),</a:t>
            </a:r>
            <a:r>
              <a:rPr lang="ro-RO" sz="3200" dirty="0">
                <a:solidFill>
                  <a:schemeClr val="tx1"/>
                </a:solidFill>
                <a:latin typeface="Times New Roman" panose="02020603050405020304" pitchFamily="18" charset="0"/>
                <a:cs typeface="Times New Roman" panose="02020603050405020304" pitchFamily="18" charset="0"/>
              </a:rPr>
              <a:t> înțelese mai ales din perspectiva </a:t>
            </a:r>
            <a:r>
              <a:rPr lang="ro-RO" sz="3200" u="sng" dirty="0">
                <a:solidFill>
                  <a:schemeClr val="tx1"/>
                </a:solidFill>
                <a:latin typeface="Times New Roman" panose="02020603050405020304" pitchFamily="18" charset="0"/>
                <a:cs typeface="Times New Roman" panose="02020603050405020304" pitchFamily="18" charset="0"/>
              </a:rPr>
              <a:t>schimbărilor</a:t>
            </a:r>
            <a:r>
              <a:rPr lang="ro-RO" sz="3200" dirty="0">
                <a:solidFill>
                  <a:schemeClr val="tx1"/>
                </a:solidFill>
                <a:latin typeface="Times New Roman" panose="02020603050405020304" pitchFamily="18" charset="0"/>
                <a:cs typeface="Times New Roman" panose="02020603050405020304" pitchFamily="18" charset="0"/>
              </a:rPr>
              <a:t> ce se produc, necesitând readaptări.</a:t>
            </a:r>
            <a:endParaRPr lang="en-US" sz="3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3200" dirty="0">
                <a:solidFill>
                  <a:schemeClr val="tx1"/>
                </a:solidFill>
                <a:latin typeface="Times New Roman" panose="02020603050405020304" pitchFamily="18" charset="0"/>
                <a:cs typeface="Times New Roman" panose="02020603050405020304" pitchFamily="18" charset="0"/>
              </a:rPr>
              <a:t>          </a:t>
            </a:r>
            <a:r>
              <a:rPr lang="ro-RO" sz="3200" dirty="0">
                <a:solidFill>
                  <a:schemeClr val="tx1"/>
                </a:solidFill>
                <a:latin typeface="Times New Roman" panose="02020603050405020304" pitchFamily="18" charset="0"/>
                <a:cs typeface="Times New Roman" panose="02020603050405020304" pitchFamily="18" charset="0"/>
              </a:rPr>
              <a:t>În cadrul acestor EV e posibil să nu se petreacă </a:t>
            </a:r>
            <a:r>
              <a:rPr lang="ro-RO" sz="3200" dirty="0" err="1">
                <a:solidFill>
                  <a:schemeClr val="tx1"/>
                </a:solidFill>
                <a:latin typeface="Times New Roman" panose="02020603050405020304" pitchFamily="18" charset="0"/>
                <a:cs typeface="Times New Roman" panose="02020603050405020304" pitchFamily="18" charset="0"/>
              </a:rPr>
              <a:t>nicio</a:t>
            </a:r>
            <a:r>
              <a:rPr lang="ro-RO" sz="3200" dirty="0">
                <a:solidFill>
                  <a:schemeClr val="tx1"/>
                </a:solidFill>
                <a:latin typeface="Times New Roman" panose="02020603050405020304" pitchFamily="18" charset="0"/>
                <a:cs typeface="Times New Roman" panose="02020603050405020304" pitchFamily="18" charset="0"/>
              </a:rPr>
              <a:t> situație negativă semnificativă, ele putând fi chiar benefice, dorite şi pregătite  de</a:t>
            </a:r>
            <a:r>
              <a:rPr lang="en-US" sz="3200" dirty="0">
                <a:solidFill>
                  <a:schemeClr val="tx1"/>
                </a:solidFill>
                <a:latin typeface="Times New Roman" panose="02020603050405020304" pitchFamily="18" charset="0"/>
                <a:cs typeface="Times New Roman" panose="02020603050405020304" pitchFamily="18" charset="0"/>
              </a:rPr>
              <a:t> </a:t>
            </a:r>
            <a:r>
              <a:rPr lang="ro-RO" sz="3200" dirty="0">
                <a:solidFill>
                  <a:schemeClr val="tx1"/>
                </a:solidFill>
                <a:latin typeface="Times New Roman" panose="02020603050405020304" pitchFamily="18" charset="0"/>
                <a:cs typeface="Times New Roman" panose="02020603050405020304" pitchFamily="18" charset="0"/>
              </a:rPr>
              <a:t>însuși subiect (e.g. o avansare profesională, nașterea unui copil). Dar, cu această ocazie se instituie eforturi de readaptare la un nou ritm de viață, obiceiuri, programe, responsabilităţi,  care solicită şi uneori derutează sau epuizează subiectul. Dacă e prezent şi un </a:t>
            </a:r>
            <a:r>
              <a:rPr lang="ro-RO" sz="3200" dirty="0" err="1">
                <a:solidFill>
                  <a:schemeClr val="tx1"/>
                </a:solidFill>
                <a:latin typeface="Times New Roman" panose="02020603050405020304" pitchFamily="18" charset="0"/>
                <a:cs typeface="Times New Roman" panose="02020603050405020304" pitchFamily="18" charset="0"/>
              </a:rPr>
              <a:t>stresor</a:t>
            </a:r>
            <a:r>
              <a:rPr lang="ro-RO" sz="3200" dirty="0">
                <a:solidFill>
                  <a:schemeClr val="tx1"/>
                </a:solidFill>
                <a:latin typeface="Times New Roman" panose="02020603050405020304" pitchFamily="18" charset="0"/>
                <a:cs typeface="Times New Roman" panose="02020603050405020304" pitchFamily="18" charset="0"/>
              </a:rPr>
              <a:t> negativ, efectul e cu atât mai deosebit.</a:t>
            </a:r>
            <a:endParaRPr lang="en-US" sz="3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3200" dirty="0">
                <a:solidFill>
                  <a:schemeClr val="tx1"/>
                </a:solidFill>
                <a:latin typeface="Times New Roman" panose="02020603050405020304" pitchFamily="18" charset="0"/>
                <a:cs typeface="Times New Roman" panose="02020603050405020304" pitchFamily="18" charset="0"/>
              </a:rPr>
              <a:t>          </a:t>
            </a:r>
            <a:r>
              <a:rPr lang="ro-RO" sz="3200" dirty="0">
                <a:solidFill>
                  <a:schemeClr val="tx1"/>
                </a:solidFill>
                <a:latin typeface="Times New Roman" panose="02020603050405020304" pitchFamily="18" charset="0"/>
                <a:cs typeface="Times New Roman" panose="02020603050405020304" pitchFamily="18" charset="0"/>
              </a:rPr>
              <a:t>Tradiția reacțiilor psihopatologice ignoră aceste probleme  de dezadaptare.</a:t>
            </a:r>
            <a:endParaRPr lang="en-US" sz="3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3200" b="1" dirty="0">
                <a:solidFill>
                  <a:schemeClr val="tx1"/>
                </a:solidFill>
              </a:rPr>
              <a:t> </a:t>
            </a:r>
            <a:endParaRPr lang="ro-RO" sz="3200" dirty="0"/>
          </a:p>
        </p:txBody>
      </p:sp>
    </p:spTree>
    <p:extLst>
      <p:ext uri="{BB962C8B-B14F-4D97-AF65-F5344CB8AC3E}">
        <p14:creationId xmlns:p14="http://schemas.microsoft.com/office/powerpoint/2010/main" val="178401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219200" y="1600200"/>
            <a:ext cx="6777317" cy="3962400"/>
          </a:xfrm>
        </p:spPr>
        <p:txBody>
          <a:bodyPr>
            <a:normAutofit fontScale="85000" lnSpcReduction="10000"/>
          </a:bodyPr>
          <a:lstStyle/>
          <a:p>
            <a:pPr marL="68580" indent="0" algn="just">
              <a:buNone/>
            </a:pPr>
            <a:r>
              <a:rPr lang="it-IT" altLang="ro-RO" dirty="0"/>
              <a:t>	</a:t>
            </a:r>
            <a:endParaRPr lang="it-IT" altLang="ro-RO" dirty="0">
              <a:latin typeface="Times New Roman" panose="02020603050405020304" pitchFamily="18" charset="0"/>
              <a:cs typeface="Times New Roman" panose="02020603050405020304" pitchFamily="18" charset="0"/>
            </a:endParaRPr>
          </a:p>
          <a:p>
            <a:pPr marL="68580" indent="0" algn="just">
              <a:buNone/>
            </a:pPr>
            <a:r>
              <a:rPr lang="it-IT" altLang="ro-RO" dirty="0">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 Noua perspectivă a EV a atras apoi atenția asupra </a:t>
            </a:r>
            <a:r>
              <a:rPr lang="ro-RO" u="sng" dirty="0">
                <a:solidFill>
                  <a:schemeClr val="tx1"/>
                </a:solidFill>
                <a:latin typeface="Times New Roman" panose="02020603050405020304" pitchFamily="18" charset="0"/>
                <a:cs typeface="Times New Roman" panose="02020603050405020304" pitchFamily="18" charset="0"/>
              </a:rPr>
              <a:t>competenţelor şi abilităților subiectului</a:t>
            </a:r>
            <a:r>
              <a:rPr lang="ro-RO" dirty="0">
                <a:solidFill>
                  <a:schemeClr val="tx1"/>
                </a:solidFill>
                <a:latin typeface="Times New Roman" panose="02020603050405020304" pitchFamily="18" charset="0"/>
                <a:cs typeface="Times New Roman" panose="02020603050405020304" pitchFamily="18" charset="0"/>
              </a:rPr>
              <a:t> de  a se relaționaşi rezolva probleme practice  (</a:t>
            </a:r>
            <a:r>
              <a:rPr lang="ro-RO" u="sng" dirty="0">
                <a:solidFill>
                  <a:schemeClr val="tx1"/>
                </a:solidFill>
                <a:latin typeface="Times New Roman" panose="02020603050405020304" pitchFamily="18" charset="0"/>
                <a:cs typeface="Times New Roman" panose="02020603050405020304" pitchFamily="18" charset="0"/>
              </a:rPr>
              <a:t>“problem </a:t>
            </a:r>
            <a:r>
              <a:rPr lang="ro-RO" u="sng" dirty="0" err="1">
                <a:solidFill>
                  <a:schemeClr val="tx1"/>
                </a:solidFill>
                <a:latin typeface="Times New Roman" panose="02020603050405020304" pitchFamily="18" charset="0"/>
                <a:cs typeface="Times New Roman" panose="02020603050405020304" pitchFamily="18" charset="0"/>
              </a:rPr>
              <a:t>solving</a:t>
            </a:r>
            <a:r>
              <a:rPr lang="ro-RO" u="sng"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E vorba atât de probleme curente ale vieții cotidiene cât şi de situații problematice complexe, în care subiectul trebuie să se relaţioneze social asertiv, să</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decidă</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şi să fie perseverent etc.</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Un aspect particular e autocontrolul emoțiilor; şi în general, </a:t>
            </a:r>
            <a:r>
              <a:rPr lang="ro-RO" dirty="0" err="1">
                <a:solidFill>
                  <a:schemeClr val="tx1"/>
                </a:solidFill>
                <a:latin typeface="Times New Roman" panose="02020603050405020304" pitchFamily="18" charset="0"/>
                <a:cs typeface="Times New Roman" panose="02020603050405020304" pitchFamily="18" charset="0"/>
              </a:rPr>
              <a:t>respondenţa</a:t>
            </a:r>
            <a:r>
              <a:rPr lang="ro-RO" dirty="0">
                <a:solidFill>
                  <a:schemeClr val="tx1"/>
                </a:solidFill>
                <a:latin typeface="Times New Roman" panose="02020603050405020304" pitchFamily="18" charset="0"/>
                <a:cs typeface="Times New Roman" panose="02020603050405020304" pitchFamily="18" charset="0"/>
              </a:rPr>
              <a:t> subiectului la </a:t>
            </a:r>
            <a:r>
              <a:rPr lang="ro-RO" dirty="0" err="1">
                <a:solidFill>
                  <a:schemeClr val="tx1"/>
                </a:solidFill>
                <a:latin typeface="Times New Roman" panose="02020603050405020304" pitchFamily="18" charset="0"/>
                <a:cs typeface="Times New Roman" panose="02020603050405020304" pitchFamily="18" charset="0"/>
              </a:rPr>
              <a:t>stresori</a:t>
            </a:r>
            <a:r>
              <a:rPr lang="ro-RO" dirty="0">
                <a:solidFill>
                  <a:schemeClr val="tx1"/>
                </a:solidFill>
                <a:latin typeface="Times New Roman" panose="02020603050405020304" pitchFamily="18" charset="0"/>
                <a:cs typeface="Times New Roman" panose="02020603050405020304" pitchFamily="18" charset="0"/>
              </a:rPr>
              <a:t> de diverse intensități. </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Capacitatea de a face faţă situațiilor neprevăzute şi stărilor stresante (“</a:t>
            </a:r>
            <a:r>
              <a:rPr lang="ro-RO" u="sng" dirty="0" err="1">
                <a:solidFill>
                  <a:schemeClr val="tx1"/>
                </a:solidFill>
                <a:latin typeface="Times New Roman" panose="02020603050405020304" pitchFamily="18" charset="0"/>
                <a:cs typeface="Times New Roman" panose="02020603050405020304" pitchFamily="18" charset="0"/>
              </a:rPr>
              <a:t>coping-ul</a:t>
            </a:r>
            <a:r>
              <a:rPr lang="ro-RO" u="sng" dirty="0">
                <a:solidFill>
                  <a:schemeClr val="tx1"/>
                </a:solidFill>
                <a:latin typeface="Times New Roman" panose="02020603050405020304" pitchFamily="18" charset="0"/>
                <a:cs typeface="Times New Roman" panose="02020603050405020304" pitchFamily="18" charset="0"/>
              </a:rPr>
              <a:t> cu </a:t>
            </a:r>
            <a:r>
              <a:rPr lang="ro-RO" u="sng" dirty="0" err="1">
                <a:solidFill>
                  <a:schemeClr val="tx1"/>
                </a:solidFill>
                <a:latin typeface="Times New Roman" panose="02020603050405020304" pitchFamily="18" charset="0"/>
                <a:cs typeface="Times New Roman" panose="02020603050405020304" pitchFamily="18" charset="0"/>
              </a:rPr>
              <a:t>stress</a:t>
            </a:r>
            <a:r>
              <a:rPr lang="ro-RO" dirty="0" err="1">
                <a:solidFill>
                  <a:schemeClr val="tx1"/>
                </a:solidFill>
                <a:latin typeface="Times New Roman" panose="02020603050405020304" pitchFamily="18" charset="0"/>
                <a:cs typeface="Times New Roman" panose="02020603050405020304" pitchFamily="18" charset="0"/>
              </a:rPr>
              <a:t>-ul</a:t>
            </a:r>
            <a:r>
              <a:rPr lang="ro-RO" dirty="0">
                <a:solidFill>
                  <a:schemeClr val="tx1"/>
                </a:solidFill>
                <a:latin typeface="Times New Roman" panose="02020603050405020304" pitchFamily="18" charset="0"/>
                <a:cs typeface="Times New Roman" panose="02020603050405020304" pitchFamily="18" charset="0"/>
              </a:rPr>
              <a:t>”) e un important parametru în cazul “stărilor de criză”. (Iar atunci când se întrevede o perioadă stresantă, uneori se învaţă tehnici de a face faţă </a:t>
            </a:r>
            <a:r>
              <a:rPr lang="ro-RO" dirty="0" err="1">
                <a:solidFill>
                  <a:schemeClr val="tx1"/>
                </a:solidFill>
                <a:latin typeface="Times New Roman" panose="02020603050405020304" pitchFamily="18" charset="0"/>
                <a:cs typeface="Times New Roman" panose="02020603050405020304" pitchFamily="18" charset="0"/>
              </a:rPr>
              <a:t>stresorilor</a:t>
            </a:r>
            <a:r>
              <a:rPr lang="ro-RO"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1904982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143000" y="1219200"/>
            <a:ext cx="6777317" cy="4191000"/>
          </a:xfrm>
        </p:spPr>
        <p:txBody>
          <a:bodyPr>
            <a:normAutofit fontScale="70000" lnSpcReduction="20000"/>
          </a:bodyPr>
          <a:lstStyle/>
          <a:p>
            <a:pPr marL="68580" indent="0">
              <a:buNone/>
            </a:pPr>
            <a:r>
              <a:rPr lang="it-IT" altLang="ro-RO" dirty="0"/>
              <a:t>	</a:t>
            </a:r>
            <a:r>
              <a:rPr lang="ro-RO" dirty="0"/>
              <a:t>  </a:t>
            </a:r>
            <a:endParaRPr lang="en-US" dirty="0"/>
          </a:p>
          <a:p>
            <a:pPr marL="68580" indent="0" algn="just">
              <a:buNone/>
            </a:pPr>
            <a:r>
              <a:rPr lang="en-US" dirty="0"/>
              <a:t>           </a:t>
            </a:r>
            <a:r>
              <a:rPr lang="ro-RO" dirty="0"/>
              <a:t> </a:t>
            </a:r>
            <a:r>
              <a:rPr lang="ro-RO" sz="2900" dirty="0">
                <a:solidFill>
                  <a:schemeClr val="tx1"/>
                </a:solidFill>
                <a:latin typeface="Times New Roman" panose="02020603050405020304" pitchFamily="18" charset="0"/>
                <a:cs typeface="Times New Roman" panose="02020603050405020304" pitchFamily="18" charset="0"/>
              </a:rPr>
              <a:t>Un alt aspect ce s-a impus în prim plan în acest context a fost cel al </a:t>
            </a:r>
            <a:r>
              <a:rPr lang="ro-RO" sz="2900" u="sng" dirty="0">
                <a:solidFill>
                  <a:schemeClr val="tx1"/>
                </a:solidFill>
                <a:latin typeface="Times New Roman" panose="02020603050405020304" pitchFamily="18" charset="0"/>
                <a:cs typeface="Times New Roman" panose="02020603050405020304" pitchFamily="18" charset="0"/>
              </a:rPr>
              <a:t>rețelei de suport social (RSS).</a:t>
            </a:r>
            <a:r>
              <a:rPr lang="en-US" sz="2900" u="sng" dirty="0">
                <a:solidFill>
                  <a:schemeClr val="tx1"/>
                </a:solidFill>
                <a:latin typeface="Times New Roman" panose="02020603050405020304" pitchFamily="18" charset="0"/>
                <a:cs typeface="Times New Roman" panose="02020603050405020304" pitchFamily="18" charset="0"/>
              </a:rPr>
              <a:t> </a:t>
            </a:r>
            <a:r>
              <a:rPr lang="ro-RO" sz="2900" dirty="0">
                <a:solidFill>
                  <a:schemeClr val="tx1"/>
                </a:solidFill>
                <a:latin typeface="Times New Roman" panose="02020603050405020304" pitchFamily="18" charset="0"/>
                <a:cs typeface="Times New Roman" panose="02020603050405020304" pitchFamily="18" charset="0"/>
              </a:rPr>
              <a:t>În cazul EV</a:t>
            </a:r>
            <a:r>
              <a:rPr lang="en-US" sz="2900" dirty="0">
                <a:solidFill>
                  <a:schemeClr val="tx1"/>
                </a:solidFill>
                <a:latin typeface="Times New Roman" panose="02020603050405020304" pitchFamily="18" charset="0"/>
                <a:cs typeface="Times New Roman" panose="02020603050405020304" pitchFamily="18" charset="0"/>
              </a:rPr>
              <a:t> </a:t>
            </a:r>
            <a:r>
              <a:rPr lang="ro-RO" sz="2900" dirty="0">
                <a:solidFill>
                  <a:schemeClr val="tx1"/>
                </a:solidFill>
                <a:latin typeface="Times New Roman" panose="02020603050405020304" pitchFamily="18" charset="0"/>
                <a:cs typeface="Times New Roman" panose="02020603050405020304" pitchFamily="18" charset="0"/>
              </a:rPr>
              <a:t>stresante importante – eventual a bolilor – subiectul le poate depăși cu atât mai bine, cu cât are mai mult sprijin din partea altora; atât în perspectivă pragmatică (tehnic, financiar) cât şi afectiv moral (suport, afecțiune, încurajări etc.). Inclusiv din perspectiva convingerii subiective a persoanei că va fi sprijinită de către</a:t>
            </a:r>
            <a:r>
              <a:rPr lang="en-US" sz="2900" dirty="0">
                <a:solidFill>
                  <a:schemeClr val="tx1"/>
                </a:solidFill>
                <a:latin typeface="Times New Roman" panose="02020603050405020304" pitchFamily="18" charset="0"/>
                <a:cs typeface="Times New Roman" panose="02020603050405020304" pitchFamily="18" charset="0"/>
              </a:rPr>
              <a:t> </a:t>
            </a:r>
            <a:r>
              <a:rPr lang="ro-RO" sz="2900" dirty="0">
                <a:solidFill>
                  <a:schemeClr val="tx1"/>
                </a:solidFill>
                <a:latin typeface="Times New Roman" panose="02020603050405020304" pitchFamily="18" charset="0"/>
                <a:cs typeface="Times New Roman" panose="02020603050405020304" pitchFamily="18" charset="0"/>
              </a:rPr>
              <a:t>alții.</a:t>
            </a:r>
            <a:endParaRPr lang="en-US" sz="29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900" dirty="0">
                <a:solidFill>
                  <a:schemeClr val="tx1"/>
                </a:solidFill>
                <a:latin typeface="Times New Roman" panose="02020603050405020304" pitchFamily="18" charset="0"/>
                <a:cs typeface="Times New Roman" panose="02020603050405020304" pitchFamily="18" charset="0"/>
              </a:rPr>
              <a:t>           </a:t>
            </a:r>
            <a:r>
              <a:rPr lang="ro-RO" sz="2900" u="sng" dirty="0">
                <a:solidFill>
                  <a:schemeClr val="tx1"/>
                </a:solidFill>
                <a:latin typeface="Times New Roman" panose="02020603050405020304" pitchFamily="18" charset="0"/>
                <a:cs typeface="Times New Roman" panose="02020603050405020304" pitchFamily="18" charset="0"/>
              </a:rPr>
              <a:t>Deficitul RSS vulnerabilizează persoana</a:t>
            </a:r>
            <a:r>
              <a:rPr lang="en-US" sz="2900" u="sng" dirty="0">
                <a:solidFill>
                  <a:schemeClr val="tx1"/>
                </a:solidFill>
                <a:latin typeface="Times New Roman" panose="02020603050405020304" pitchFamily="18" charset="0"/>
                <a:cs typeface="Times New Roman" panose="02020603050405020304" pitchFamily="18" charset="0"/>
              </a:rPr>
              <a:t> </a:t>
            </a:r>
            <a:r>
              <a:rPr lang="ro-RO" sz="2900" dirty="0">
                <a:solidFill>
                  <a:schemeClr val="tx1"/>
                </a:solidFill>
                <a:latin typeface="Times New Roman" panose="02020603050405020304" pitchFamily="18" charset="0"/>
                <a:cs typeface="Times New Roman" panose="02020603050405020304" pitchFamily="18" charset="0"/>
              </a:rPr>
              <a:t>favorizând</a:t>
            </a:r>
            <a:r>
              <a:rPr lang="en-US" sz="2900" dirty="0">
                <a:solidFill>
                  <a:schemeClr val="tx1"/>
                </a:solidFill>
                <a:latin typeface="Times New Roman" panose="02020603050405020304" pitchFamily="18" charset="0"/>
                <a:cs typeface="Times New Roman" panose="02020603050405020304" pitchFamily="18" charset="0"/>
              </a:rPr>
              <a:t> </a:t>
            </a:r>
            <a:r>
              <a:rPr lang="ro-RO" sz="2900" dirty="0">
                <a:solidFill>
                  <a:schemeClr val="tx1"/>
                </a:solidFill>
                <a:latin typeface="Times New Roman" panose="02020603050405020304" pitchFamily="18" charset="0"/>
                <a:cs typeface="Times New Roman" panose="02020603050405020304" pitchFamily="18" charset="0"/>
              </a:rPr>
              <a:t>apariția</a:t>
            </a:r>
            <a:r>
              <a:rPr lang="en-US" sz="2900" dirty="0">
                <a:solidFill>
                  <a:schemeClr val="tx1"/>
                </a:solidFill>
                <a:latin typeface="Times New Roman" panose="02020603050405020304" pitchFamily="18" charset="0"/>
                <a:cs typeface="Times New Roman" panose="02020603050405020304" pitchFamily="18" charset="0"/>
              </a:rPr>
              <a:t> </a:t>
            </a:r>
            <a:r>
              <a:rPr lang="ro-RO" sz="2900" dirty="0">
                <a:solidFill>
                  <a:schemeClr val="tx1"/>
                </a:solidFill>
                <a:latin typeface="Times New Roman" panose="02020603050405020304" pitchFamily="18" charset="0"/>
                <a:cs typeface="Times New Roman" panose="02020603050405020304" pitchFamily="18" charset="0"/>
              </a:rPr>
              <a:t>reacțiilor psihopatologice (de ex. depresive) chiar la </a:t>
            </a:r>
            <a:r>
              <a:rPr lang="ro-RO" sz="2900" dirty="0" err="1">
                <a:solidFill>
                  <a:schemeClr val="tx1"/>
                </a:solidFill>
                <a:latin typeface="Times New Roman" panose="02020603050405020304" pitchFamily="18" charset="0"/>
                <a:cs typeface="Times New Roman" panose="02020603050405020304" pitchFamily="18" charset="0"/>
              </a:rPr>
              <a:t>stresori</a:t>
            </a:r>
            <a:r>
              <a:rPr lang="ro-RO" sz="2900" dirty="0">
                <a:solidFill>
                  <a:schemeClr val="tx1"/>
                </a:solidFill>
                <a:latin typeface="Times New Roman" panose="02020603050405020304" pitchFamily="18" charset="0"/>
                <a:cs typeface="Times New Roman" panose="02020603050405020304" pitchFamily="18" charset="0"/>
              </a:rPr>
              <a:t> puțin</a:t>
            </a:r>
            <a:r>
              <a:rPr lang="en-US" sz="2900" dirty="0">
                <a:solidFill>
                  <a:schemeClr val="tx1"/>
                </a:solidFill>
                <a:latin typeface="Times New Roman" panose="02020603050405020304" pitchFamily="18" charset="0"/>
                <a:cs typeface="Times New Roman" panose="02020603050405020304" pitchFamily="18" charset="0"/>
              </a:rPr>
              <a:t> </a:t>
            </a:r>
            <a:r>
              <a:rPr lang="ro-RO" sz="2900" dirty="0">
                <a:solidFill>
                  <a:schemeClr val="tx1"/>
                </a:solidFill>
                <a:latin typeface="Times New Roman" panose="02020603050405020304" pitchFamily="18" charset="0"/>
                <a:cs typeface="Times New Roman" panose="02020603050405020304" pitchFamily="18" charset="0"/>
              </a:rPr>
              <a:t>intenși. De ex. când subiectul  se află în faţa  unei pierderi, a unui eșec, a unei perioade dificile, solicitante, riscante. Iar remisiunea stărilor maladive – psihice dar şi somatice – e mai dificilă, cronicizarea mai probabilă.</a:t>
            </a:r>
            <a:endParaRPr lang="en-US" sz="2900" dirty="0">
              <a:solidFill>
                <a:schemeClr val="tx1"/>
              </a:solidFill>
              <a:latin typeface="Times New Roman" panose="02020603050405020304" pitchFamily="18" charset="0"/>
              <a:cs typeface="Times New Roman" panose="02020603050405020304" pitchFamily="18" charset="0"/>
            </a:endParaRPr>
          </a:p>
          <a:p>
            <a:endParaRPr lang="ro-RO"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3136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143000" y="1752600"/>
            <a:ext cx="6777317" cy="3508977"/>
          </a:xfrm>
        </p:spPr>
        <p:txBody>
          <a:bodyPr>
            <a:normAutofit fontScale="85000" lnSpcReduction="10000"/>
          </a:bodyPr>
          <a:lstStyle/>
          <a:p>
            <a:pPr marL="68580" indent="0" algn="just">
              <a:buNone/>
            </a:pP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Un interesant aspect corelat promovării sănătăţii mentale este acela ca, în</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perspectivă longitudinală, s-a dovedit că vulnerabilitatea persoanei depinde nu doar de cumulul de situații stresante; ci</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şi de existenţa (sau nu) a contrabalansării acestora prin </a:t>
            </a:r>
            <a:r>
              <a:rPr lang="ro-RO" u="sng" dirty="0">
                <a:solidFill>
                  <a:schemeClr val="tx1"/>
                </a:solidFill>
                <a:latin typeface="Times New Roman" panose="02020603050405020304" pitchFamily="18" charset="0"/>
                <a:cs typeface="Times New Roman" panose="02020603050405020304" pitchFamily="18" charset="0"/>
              </a:rPr>
              <a:t>satisfacții de viață</a:t>
            </a:r>
            <a:r>
              <a:rPr lang="ro-RO" dirty="0">
                <a:solidFill>
                  <a:schemeClr val="tx1"/>
                </a:solidFill>
                <a:latin typeface="Times New Roman" panose="02020603050405020304" pitchFamily="18" charset="0"/>
                <a:cs typeface="Times New Roman" panose="02020603050405020304" pitchFamily="18" charset="0"/>
              </a:rPr>
              <a:t>: perioade de relaxare, odihnă, bucurii, hobby-uri, sens existențial. Deci, contează</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şi un stil de viață </a:t>
            </a:r>
            <a:r>
              <a:rPr lang="ro-RO" dirty="0" err="1">
                <a:solidFill>
                  <a:schemeClr val="tx1"/>
                </a:solidFill>
                <a:latin typeface="Times New Roman" panose="02020603050405020304" pitchFamily="18" charset="0"/>
                <a:cs typeface="Times New Roman" panose="02020603050405020304" pitchFamily="18" charset="0"/>
              </a:rPr>
              <a:t>sanogenetic</a:t>
            </a:r>
            <a:r>
              <a:rPr lang="ro-RO" dirty="0">
                <a:solidFill>
                  <a:schemeClr val="tx1"/>
                </a:solidFill>
                <a:latin typeface="Times New Roman" panose="02020603050405020304" pitchFamily="18" charset="0"/>
                <a:cs typeface="Times New Roman" panose="02020603050405020304" pitchFamily="18" charset="0"/>
              </a:rPr>
              <a:t>, biologic dar şi psihic.</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 O persoană marcată de multe evenimente stresante se poate menține echilibrată dacă, concomitent, are şi multe satisfacții</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şi un sens existențial solid.</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Şi, dimpotrivă, prezenţa unor </a:t>
            </a:r>
            <a:r>
              <a:rPr lang="ro-RO" dirty="0" err="1">
                <a:solidFill>
                  <a:schemeClr val="tx1"/>
                </a:solidFill>
                <a:latin typeface="Times New Roman" panose="02020603050405020304" pitchFamily="18" charset="0"/>
                <a:cs typeface="Times New Roman" panose="02020603050405020304" pitchFamily="18" charset="0"/>
              </a:rPr>
              <a:t>stresori</a:t>
            </a:r>
            <a:r>
              <a:rPr lang="ro-RO" dirty="0">
                <a:solidFill>
                  <a:schemeClr val="tx1"/>
                </a:solidFill>
                <a:latin typeface="Times New Roman" panose="02020603050405020304" pitchFamily="18" charset="0"/>
                <a:cs typeface="Times New Roman" panose="02020603050405020304" pitchFamily="18" charset="0"/>
              </a:rPr>
              <a:t> minori decompensează persoanele fără</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satisfacții</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şi sens de viață.</a:t>
            </a: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81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219200" y="1447800"/>
            <a:ext cx="6777317" cy="3508977"/>
          </a:xfrm>
        </p:spPr>
        <p:txBody>
          <a:bodyPr>
            <a:normAutofit fontScale="92500"/>
          </a:bodyPr>
          <a:lstStyle/>
          <a:p>
            <a:pPr marL="68580" indent="0" algn="just">
              <a:buNone/>
            </a:pPr>
            <a:r>
              <a:rPr lang="it-IT" dirty="0"/>
              <a:t>	</a:t>
            </a:r>
            <a:r>
              <a:rPr lang="ro-RO" sz="2200" dirty="0">
                <a:solidFill>
                  <a:schemeClr val="tx1"/>
                </a:solidFill>
                <a:latin typeface="Times New Roman" panose="02020603050405020304" pitchFamily="18" charset="0"/>
                <a:cs typeface="Times New Roman" panose="02020603050405020304" pitchFamily="18" charset="0"/>
              </a:rPr>
              <a:t>Comentarea “</a:t>
            </a:r>
            <a:r>
              <a:rPr lang="ro-RO" sz="2200" b="1" dirty="0">
                <a:solidFill>
                  <a:schemeClr val="tx1"/>
                </a:solidFill>
                <a:latin typeface="Times New Roman" panose="02020603050405020304" pitchFamily="18" charset="0"/>
                <a:cs typeface="Times New Roman" panose="02020603050405020304" pitchFamily="18" charset="0"/>
              </a:rPr>
              <a:t>Crizelor psihice restructuratoare</a:t>
            </a:r>
            <a:r>
              <a:rPr lang="ro-RO" sz="2200" dirty="0">
                <a:solidFill>
                  <a:schemeClr val="tx1"/>
                </a:solidFill>
                <a:latin typeface="Times New Roman" panose="02020603050405020304" pitchFamily="18" charset="0"/>
                <a:cs typeface="Times New Roman" panose="02020603050405020304" pitchFamily="18" charset="0"/>
              </a:rPr>
              <a:t>”, pe lângă problematica lor specifică, ar putea ţine cont şi de perspectivele doctrinare ce au invocat factorii psihici în geneza stărilor psihopatologice. În această direcţie se pot menţiona:</a:t>
            </a:r>
            <a:endParaRPr lang="en-US" sz="2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200" dirty="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    </a:t>
            </a:r>
            <a:r>
              <a:rPr lang="ro-RO" sz="2200" dirty="0">
                <a:solidFill>
                  <a:schemeClr val="tx1"/>
                </a:solidFill>
                <a:latin typeface="Times New Roman" panose="02020603050405020304" pitchFamily="18" charset="0"/>
                <a:cs typeface="Times New Roman" panose="02020603050405020304" pitchFamily="18" charset="0"/>
              </a:rPr>
              <a:t>A/ Psihanaliza;</a:t>
            </a:r>
            <a:endParaRPr lang="en-US" sz="2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200" dirty="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  </a:t>
            </a:r>
            <a:r>
              <a:rPr lang="ro-RO" sz="2200" dirty="0">
                <a:solidFill>
                  <a:schemeClr val="tx1"/>
                </a:solidFill>
                <a:latin typeface="Times New Roman" panose="02020603050405020304" pitchFamily="18" charset="0"/>
                <a:cs typeface="Times New Roman" panose="02020603050405020304" pitchFamily="18" charset="0"/>
              </a:rPr>
              <a:t>B/ Reacțiile psihice anormale (Jaspers);</a:t>
            </a:r>
            <a:endParaRPr lang="en-US" sz="2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200" dirty="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   </a:t>
            </a:r>
            <a:r>
              <a:rPr lang="ro-RO" sz="2200" dirty="0">
                <a:solidFill>
                  <a:schemeClr val="tx1"/>
                </a:solidFill>
                <a:latin typeface="Times New Roman" panose="02020603050405020304" pitchFamily="18" charset="0"/>
                <a:cs typeface="Times New Roman" panose="02020603050405020304" pitchFamily="18" charset="0"/>
              </a:rPr>
              <a:t>C/ Doctrina vulnerabilitate stres.</a:t>
            </a:r>
            <a:endParaRPr lang="en-US" sz="2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200" dirty="0">
                <a:solidFill>
                  <a:schemeClr val="tx1"/>
                </a:solidFill>
                <a:latin typeface="Times New Roman" panose="02020603050405020304" pitchFamily="18" charset="0"/>
                <a:cs typeface="Times New Roman" panose="02020603050405020304" pitchFamily="18" charset="0"/>
              </a:rPr>
              <a:t>        Vom tenta schița</a:t>
            </a:r>
            <a:r>
              <a:rPr lang="en-US" sz="2200" dirty="0">
                <a:solidFill>
                  <a:schemeClr val="tx1"/>
                </a:solidFill>
                <a:latin typeface="Times New Roman" panose="02020603050405020304" pitchFamily="18" charset="0"/>
                <a:cs typeface="Times New Roman" panose="02020603050405020304" pitchFamily="18" charset="0"/>
              </a:rPr>
              <a:t> </a:t>
            </a:r>
            <a:r>
              <a:rPr lang="ro-RO" sz="2200" dirty="0">
                <a:solidFill>
                  <a:schemeClr val="tx1"/>
                </a:solidFill>
                <a:latin typeface="Times New Roman" panose="02020603050405020304" pitchFamily="18" charset="0"/>
                <a:cs typeface="Times New Roman" panose="02020603050405020304" pitchFamily="18" charset="0"/>
              </a:rPr>
              <a:t>unui astfel de excurs, cu convingerea în utilitatea unei priviri din perspectiva “zborului de pasăre”</a:t>
            </a:r>
            <a:r>
              <a:rPr lang="ro-RO"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lgn="just"/>
            <a:endParaRPr lang="ro-RO" dirty="0"/>
          </a:p>
        </p:txBody>
      </p:sp>
    </p:spTree>
    <p:extLst>
      <p:ext uri="{BB962C8B-B14F-4D97-AF65-F5344CB8AC3E}">
        <p14:creationId xmlns:p14="http://schemas.microsoft.com/office/powerpoint/2010/main" val="3547135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66800" y="1600200"/>
            <a:ext cx="6777317" cy="3508977"/>
          </a:xfrm>
        </p:spPr>
        <p:txBody>
          <a:bodyPr>
            <a:normAutofit fontScale="85000" lnSpcReduction="20000"/>
          </a:bodyPr>
          <a:lstStyle/>
          <a:p>
            <a:pPr marL="68580" indent="0" algn="just">
              <a:buNone/>
            </a:pPr>
            <a:r>
              <a:rPr lang="it-IT" altLang="ro-RO" dirty="0"/>
              <a:t>	</a:t>
            </a:r>
            <a:r>
              <a:rPr lang="ro-RO" dirty="0">
                <a:solidFill>
                  <a:schemeClr val="tx1"/>
                </a:solidFill>
                <a:latin typeface="Times New Roman" panose="02020603050405020304" pitchFamily="18" charset="0"/>
                <a:cs typeface="Times New Roman" panose="02020603050405020304" pitchFamily="18" charset="0"/>
              </a:rPr>
              <a:t> Înţelegerea faptului că raportarea subiectului la problematica şi </a:t>
            </a:r>
            <a:r>
              <a:rPr lang="ro-RO" dirty="0" err="1">
                <a:solidFill>
                  <a:schemeClr val="tx1"/>
                </a:solidFill>
                <a:latin typeface="Times New Roman" panose="02020603050405020304" pitchFamily="18" charset="0"/>
                <a:cs typeface="Times New Roman" panose="02020603050405020304" pitchFamily="18" charset="0"/>
              </a:rPr>
              <a:t>stresorii</a:t>
            </a:r>
            <a:r>
              <a:rPr lang="ro-RO" dirty="0">
                <a:solidFill>
                  <a:schemeClr val="tx1"/>
                </a:solidFill>
                <a:latin typeface="Times New Roman" panose="02020603050405020304" pitchFamily="18" charset="0"/>
                <a:cs typeface="Times New Roman" panose="02020603050405020304" pitchFamily="18" charset="0"/>
              </a:rPr>
              <a:t> actuali depinde de echilibrul dintre cumulul factorilor </a:t>
            </a:r>
            <a:r>
              <a:rPr lang="ro-RO" dirty="0" err="1">
                <a:solidFill>
                  <a:schemeClr val="tx1"/>
                </a:solidFill>
                <a:latin typeface="Times New Roman" panose="02020603050405020304" pitchFamily="18" charset="0"/>
                <a:cs typeface="Times New Roman" panose="02020603050405020304" pitchFamily="18" charset="0"/>
              </a:rPr>
              <a:t>vulnerabilizanţi</a:t>
            </a:r>
            <a:r>
              <a:rPr lang="ro-RO" dirty="0">
                <a:solidFill>
                  <a:schemeClr val="tx1"/>
                </a:solidFill>
                <a:latin typeface="Times New Roman" panose="02020603050405020304" pitchFamily="18" charset="0"/>
                <a:cs typeface="Times New Roman" panose="02020603050405020304" pitchFamily="18" charset="0"/>
              </a:rPr>
              <a:t> şi a celor protectori, poate sprijini înţelegerea crizelor psihice restructuratorii. As</a:t>
            </a:r>
            <a:r>
              <a:rPr lang="en-US" dirty="0">
                <a:solidFill>
                  <a:schemeClr val="tx1"/>
                </a:solidFill>
                <a:latin typeface="Times New Roman" panose="02020603050405020304" pitchFamily="18" charset="0"/>
                <a:cs typeface="Times New Roman" panose="02020603050405020304" pitchFamily="18" charset="0"/>
              </a:rPr>
              <a:t>t</a:t>
            </a:r>
            <a:r>
              <a:rPr lang="ro-RO" dirty="0">
                <a:solidFill>
                  <a:schemeClr val="tx1"/>
                </a:solidFill>
                <a:latin typeface="Times New Roman" panose="02020603050405020304" pitchFamily="18" charset="0"/>
                <a:cs typeface="Times New Roman" panose="02020603050405020304" pitchFamily="18" charset="0"/>
              </a:rPr>
              <a:t>fel, la istoria de viaţă şi profilul </a:t>
            </a:r>
            <a:r>
              <a:rPr lang="ro-RO" dirty="0" err="1">
                <a:solidFill>
                  <a:schemeClr val="tx1"/>
                </a:solidFill>
                <a:latin typeface="Times New Roman" panose="02020603050405020304" pitchFamily="18" charset="0"/>
                <a:cs typeface="Times New Roman" panose="02020603050405020304" pitchFamily="18" charset="0"/>
              </a:rPr>
              <a:t>caracteriologic</a:t>
            </a:r>
            <a:r>
              <a:rPr lang="ro-RO" dirty="0">
                <a:solidFill>
                  <a:schemeClr val="tx1"/>
                </a:solidFill>
                <a:latin typeface="Times New Roman" panose="02020603050405020304" pitchFamily="18" charset="0"/>
                <a:cs typeface="Times New Roman" panose="02020603050405020304" pitchFamily="18" charset="0"/>
              </a:rPr>
              <a:t>, se poate adăuga:</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„Evenimentele de viaţă”, schimbările recente, ce necesită readaptare</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Abilitatea subiectului (capacitatea sa de „</a:t>
            </a:r>
            <a:r>
              <a:rPr lang="ro-RO" dirty="0" err="1">
                <a:solidFill>
                  <a:schemeClr val="tx1"/>
                </a:solidFill>
                <a:latin typeface="Times New Roman" panose="02020603050405020304" pitchFamily="18" charset="0"/>
                <a:cs typeface="Times New Roman" panose="02020603050405020304" pitchFamily="18" charset="0"/>
              </a:rPr>
              <a:t>coping</a:t>
            </a:r>
            <a:r>
              <a:rPr lang="ro-RO" dirty="0">
                <a:solidFill>
                  <a:schemeClr val="tx1"/>
                </a:solidFill>
                <a:latin typeface="Times New Roman" panose="02020603050405020304" pitchFamily="18" charset="0"/>
                <a:cs typeface="Times New Roman" panose="02020603050405020304" pitchFamily="18" charset="0"/>
              </a:rPr>
              <a:t>”) </a:t>
            </a:r>
            <a:r>
              <a:rPr lang="ro-RO" dirty="0" err="1">
                <a:solidFill>
                  <a:schemeClr val="tx1"/>
                </a:solidFill>
                <a:latin typeface="Times New Roman" panose="02020603050405020304" pitchFamily="18" charset="0"/>
                <a:cs typeface="Times New Roman" panose="02020603050405020304" pitchFamily="18" charset="0"/>
              </a:rPr>
              <a:t>de</a:t>
            </a:r>
            <a:r>
              <a:rPr lang="ro-RO" dirty="0">
                <a:solidFill>
                  <a:schemeClr val="tx1"/>
                </a:solidFill>
                <a:latin typeface="Times New Roman" panose="02020603050405020304" pitchFamily="18" charset="0"/>
                <a:cs typeface="Times New Roman" panose="02020603050405020304" pitchFamily="18" charset="0"/>
              </a:rPr>
              <a:t> a se relaţiona, a rezolva probleme de viaţă şi a-şi controla emoţiile (</a:t>
            </a:r>
            <a:r>
              <a:rPr lang="ro-RO" dirty="0" err="1">
                <a:solidFill>
                  <a:schemeClr val="tx1"/>
                </a:solidFill>
                <a:latin typeface="Times New Roman" panose="02020603050405020304" pitchFamily="18" charset="0"/>
                <a:cs typeface="Times New Roman" panose="02020603050405020304" pitchFamily="18" charset="0"/>
              </a:rPr>
              <a:t>coping</a:t>
            </a:r>
            <a:r>
              <a:rPr lang="ro-RO" dirty="0">
                <a:solidFill>
                  <a:schemeClr val="tx1"/>
                </a:solidFill>
                <a:latin typeface="Times New Roman" panose="02020603050405020304" pitchFamily="18" charset="0"/>
                <a:cs typeface="Times New Roman" panose="02020603050405020304" pitchFamily="18" charset="0"/>
              </a:rPr>
              <a:t> cu </a:t>
            </a:r>
            <a:r>
              <a:rPr lang="ro-RO" dirty="0" err="1">
                <a:solidFill>
                  <a:schemeClr val="tx1"/>
                </a:solidFill>
                <a:latin typeface="Times New Roman" panose="02020603050405020304" pitchFamily="18" charset="0"/>
                <a:cs typeface="Times New Roman" panose="02020603050405020304" pitchFamily="18" charset="0"/>
              </a:rPr>
              <a:t>stressul</a:t>
            </a:r>
            <a:r>
              <a:rPr lang="ro-RO"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Existenţa unei reţele de suport social bune sau slabe</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Existenţa sau nu, a unor satisfacţii de viaţă şi a unui sens existenţial</a:t>
            </a:r>
            <a:endParaRPr lang="en-US" dirty="0">
              <a:solidFill>
                <a:schemeClr val="tx1"/>
              </a:solidFill>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1224747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66800" y="1676400"/>
            <a:ext cx="6777317" cy="3508977"/>
          </a:xfrm>
        </p:spPr>
        <p:txBody>
          <a:bodyPr>
            <a:noAutofit/>
          </a:bodyPr>
          <a:lstStyle/>
          <a:p>
            <a:pPr marL="68580" indent="0" algn="just">
              <a:buNone/>
            </a:pPr>
            <a:r>
              <a:rPr lang="it-IT" sz="2000" dirty="0">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În prezent psihopatologii, psihoterapeuţii şi psihiatrii beneficiază de multiple incidente şi perspective de decriptare a persoanei umane aflată în „stare de criză”. Situaţie de bilanţ, ce poate fi uneori un punct de plecare pentru restructurări psihice benefice. </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Specialiştii care se aventurează în acest pasionant domeniu, merită să fie receptivi la principalele perspective pe care tradiţia studiilor psihopatologice îl poate pune la dispoziţie.</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În cele din urmă, prin astfel de sinteze, ne adâncim în înţelegerea complexei realităţi care este personalitatea omului</a:t>
            </a:r>
            <a:endParaRPr lang="ro-R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4651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lstStyle/>
          <a:p>
            <a:pPr marL="68580" indent="0">
              <a:buNone/>
            </a:pPr>
            <a:endParaRPr lang="en-US" b="1" dirty="0">
              <a:solidFill>
                <a:schemeClr val="tx1"/>
              </a:solidFill>
            </a:endParaRPr>
          </a:p>
          <a:p>
            <a:pPr marL="68580" indent="0">
              <a:buNone/>
            </a:pPr>
            <a:endParaRPr lang="en-US" b="1" dirty="0">
              <a:solidFill>
                <a:schemeClr val="tx1"/>
              </a:solidFill>
            </a:endParaRPr>
          </a:p>
          <a:p>
            <a:pPr marL="68580" indent="0">
              <a:buNone/>
            </a:pPr>
            <a:endParaRPr lang="en-US" b="1" dirty="0">
              <a:solidFill>
                <a:schemeClr val="tx1"/>
              </a:solidFill>
            </a:endParaRPr>
          </a:p>
          <a:p>
            <a:pPr marL="68580" indent="0">
              <a:buNone/>
            </a:pPr>
            <a:endParaRPr lang="en-US" b="1" dirty="0">
              <a:solidFill>
                <a:schemeClr val="tx1"/>
              </a:solidFill>
            </a:endParaRPr>
          </a:p>
          <a:p>
            <a:pPr marL="68580" indent="0">
              <a:buNone/>
            </a:pPr>
            <a:r>
              <a:rPr lang="en-US" b="1" dirty="0">
                <a:solidFill>
                  <a:schemeClr val="tx1"/>
                </a:solidFill>
              </a:rPr>
              <a:t>				V</a:t>
            </a:r>
            <a:r>
              <a:rPr lang="en-US" b="1" dirty="0">
                <a:solidFill>
                  <a:schemeClr val="tx1"/>
                </a:solidFill>
                <a:latin typeface="Times New Roman"/>
                <a:cs typeface="Times New Roman"/>
              </a:rPr>
              <a:t>Ă</a:t>
            </a:r>
            <a:r>
              <a:rPr lang="en-US" b="1" dirty="0">
                <a:solidFill>
                  <a:schemeClr val="tx1"/>
                </a:solidFill>
              </a:rPr>
              <a:t> MULŢUMESC!</a:t>
            </a:r>
          </a:p>
          <a:p>
            <a:endParaRPr lang="ro-RO" dirty="0"/>
          </a:p>
        </p:txBody>
      </p:sp>
    </p:spTree>
    <p:extLst>
      <p:ext uri="{BB962C8B-B14F-4D97-AF65-F5344CB8AC3E}">
        <p14:creationId xmlns:p14="http://schemas.microsoft.com/office/powerpoint/2010/main" val="101373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1447800"/>
            <a:ext cx="6777317" cy="4384829"/>
          </a:xfrm>
        </p:spPr>
        <p:txBody>
          <a:bodyPr>
            <a:normAutofit/>
          </a:bodyPr>
          <a:lstStyle/>
          <a:p>
            <a:pPr marL="68580" indent="0" algn="just">
              <a:buNone/>
            </a:pPr>
            <a:r>
              <a:rPr lang="en-US" dirty="0">
                <a:solidFill>
                  <a:schemeClr val="tx1"/>
                </a:solidFill>
              </a:rPr>
              <a:t>	</a:t>
            </a:r>
            <a:r>
              <a:rPr lang="ro-RO" sz="1900" dirty="0">
                <a:solidFill>
                  <a:schemeClr val="tx1"/>
                </a:solidFill>
                <a:latin typeface="Times New Roman" panose="02020603050405020304" pitchFamily="18" charset="0"/>
                <a:cs typeface="Times New Roman" panose="02020603050405020304" pitchFamily="18" charset="0"/>
              </a:rPr>
              <a:t>Punctul de plecare ar fi desigur “intervenția în criză”, care are un sens restrictiv şi unul lărgit.</a:t>
            </a:r>
            <a:endParaRPr lang="en-US" sz="19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1900" dirty="0">
                <a:solidFill>
                  <a:schemeClr val="tx1"/>
                </a:solidFill>
                <a:latin typeface="Times New Roman" panose="02020603050405020304" pitchFamily="18" charset="0"/>
                <a:cs typeface="Times New Roman" panose="02020603050405020304" pitchFamily="18" charset="0"/>
              </a:rPr>
              <a:t>	În </a:t>
            </a:r>
            <a:r>
              <a:rPr lang="ro-RO" sz="1900" u="sng" dirty="0">
                <a:solidFill>
                  <a:schemeClr val="tx1"/>
                </a:solidFill>
                <a:latin typeface="Times New Roman" panose="02020603050405020304" pitchFamily="18" charset="0"/>
                <a:cs typeface="Times New Roman" panose="02020603050405020304" pitchFamily="18" charset="0"/>
              </a:rPr>
              <a:t>sens restrictiv</a:t>
            </a:r>
            <a:r>
              <a:rPr lang="ro-RO" sz="1900" dirty="0">
                <a:solidFill>
                  <a:schemeClr val="tx1"/>
                </a:solidFill>
                <a:latin typeface="Times New Roman" panose="02020603050405020304" pitchFamily="18" charset="0"/>
                <a:cs typeface="Times New Roman" panose="02020603050405020304" pitchFamily="18" charset="0"/>
              </a:rPr>
              <a:t> ea se referă la o intervenție rapidă</a:t>
            </a:r>
            <a:r>
              <a:rPr lang="en-US" sz="1900" dirty="0">
                <a:solidFill>
                  <a:schemeClr val="tx1"/>
                </a:solidFill>
                <a:latin typeface="Times New Roman" panose="02020603050405020304" pitchFamily="18" charset="0"/>
                <a:cs typeface="Times New Roman" panose="02020603050405020304" pitchFamily="18" charset="0"/>
              </a:rPr>
              <a:t> </a:t>
            </a:r>
            <a:r>
              <a:rPr lang="ro-RO" sz="1900" dirty="0">
                <a:solidFill>
                  <a:schemeClr val="tx1"/>
                </a:solidFill>
                <a:latin typeface="Times New Roman" panose="02020603050405020304" pitchFamily="18" charset="0"/>
                <a:cs typeface="Times New Roman" panose="02020603050405020304" pitchFamily="18" charset="0"/>
              </a:rPr>
              <a:t>şi punctuală a unei persoane calificate, centrată pe un subiect ce ajunge brusc într-un dezechilibru</a:t>
            </a:r>
            <a:r>
              <a:rPr lang="en-US" sz="1900" dirty="0">
                <a:solidFill>
                  <a:schemeClr val="tx1"/>
                </a:solidFill>
                <a:latin typeface="Times New Roman" panose="02020603050405020304" pitchFamily="18" charset="0"/>
                <a:cs typeface="Times New Roman" panose="02020603050405020304" pitchFamily="18" charset="0"/>
              </a:rPr>
              <a:t> </a:t>
            </a:r>
            <a:r>
              <a:rPr lang="ro-RO" sz="1900" dirty="0">
                <a:solidFill>
                  <a:schemeClr val="tx1"/>
                </a:solidFill>
                <a:latin typeface="Times New Roman" panose="02020603050405020304" pitchFamily="18" charset="0"/>
                <a:cs typeface="Times New Roman" panose="02020603050405020304" pitchFamily="18" charset="0"/>
              </a:rPr>
              <a:t>predominant</a:t>
            </a:r>
            <a:r>
              <a:rPr lang="en-US" sz="1900" dirty="0">
                <a:solidFill>
                  <a:schemeClr val="tx1"/>
                </a:solidFill>
                <a:latin typeface="Times New Roman" panose="02020603050405020304" pitchFamily="18" charset="0"/>
                <a:cs typeface="Times New Roman" panose="02020603050405020304" pitchFamily="18" charset="0"/>
              </a:rPr>
              <a:t> </a:t>
            </a:r>
            <a:r>
              <a:rPr lang="ro-RO" sz="1900" dirty="0">
                <a:solidFill>
                  <a:schemeClr val="tx1"/>
                </a:solidFill>
                <a:latin typeface="Times New Roman" panose="02020603050405020304" pitchFamily="18" charset="0"/>
                <a:cs typeface="Times New Roman" panose="02020603050405020304" pitchFamily="18" charset="0"/>
              </a:rPr>
              <a:t>emoțional, în urma unei catastrofe (cutremur, inundație, incendiu, atac terorist, explozie etc.). Obiectivul este echilibrarea emotivă, recâștigarea capacităților de </a:t>
            </a:r>
            <a:r>
              <a:rPr lang="ro-RO" sz="1900" dirty="0" err="1">
                <a:solidFill>
                  <a:schemeClr val="tx1"/>
                </a:solidFill>
                <a:latin typeface="Times New Roman" panose="02020603050405020304" pitchFamily="18" charset="0"/>
                <a:cs typeface="Times New Roman" panose="02020603050405020304" pitchFamily="18" charset="0"/>
              </a:rPr>
              <a:t>coping</a:t>
            </a:r>
            <a:r>
              <a:rPr lang="ro-RO" sz="1900" dirty="0">
                <a:solidFill>
                  <a:schemeClr val="tx1"/>
                </a:solidFill>
                <a:latin typeface="Times New Roman" panose="02020603050405020304" pitchFamily="18" charset="0"/>
                <a:cs typeface="Times New Roman" panose="02020603050405020304" pitchFamily="18" charset="0"/>
              </a:rPr>
              <a:t> şi autocontrol, de abordare realistă a situației</a:t>
            </a:r>
            <a:r>
              <a:rPr lang="en-US" sz="1900" dirty="0">
                <a:solidFill>
                  <a:schemeClr val="tx1"/>
                </a:solidFill>
                <a:latin typeface="Times New Roman" panose="02020603050405020304" pitchFamily="18" charset="0"/>
                <a:cs typeface="Times New Roman" panose="02020603050405020304" pitchFamily="18" charset="0"/>
              </a:rPr>
              <a:t> </a:t>
            </a:r>
            <a:r>
              <a:rPr lang="ro-RO" sz="1900" dirty="0">
                <a:solidFill>
                  <a:schemeClr val="tx1"/>
                </a:solidFill>
                <a:latin typeface="Times New Roman" panose="02020603050405020304" pitchFamily="18" charset="0"/>
                <a:cs typeface="Times New Roman" panose="02020603050405020304" pitchFamily="18" charset="0"/>
              </a:rPr>
              <a:t>şi de angajare în rezolvarea ei pragmatică, cu </a:t>
            </a:r>
            <a:r>
              <a:rPr lang="ro-RO" sz="1900" u="sng" dirty="0">
                <a:solidFill>
                  <a:schemeClr val="tx1"/>
                </a:solidFill>
                <a:latin typeface="Times New Roman" panose="02020603050405020304" pitchFamily="18" charset="0"/>
                <a:cs typeface="Times New Roman" panose="02020603050405020304" pitchFamily="18" charset="0"/>
              </a:rPr>
              <a:t>prevenirea instalării unei “Reacții de stres posttraumatic”(RSPT).</a:t>
            </a:r>
            <a:endParaRPr lang="en-US" sz="19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1900" dirty="0">
                <a:solidFill>
                  <a:schemeClr val="tx1"/>
                </a:solidFill>
                <a:latin typeface="Times New Roman" panose="02020603050405020304" pitchFamily="18" charset="0"/>
                <a:cs typeface="Times New Roman" panose="02020603050405020304" pitchFamily="18" charset="0"/>
              </a:rPr>
              <a:t>	Intervenția </a:t>
            </a:r>
            <a:r>
              <a:rPr lang="ro-RO" sz="1900" u="sng" dirty="0">
                <a:solidFill>
                  <a:schemeClr val="tx1"/>
                </a:solidFill>
                <a:latin typeface="Times New Roman" panose="02020603050405020304" pitchFamily="18" charset="0"/>
                <a:cs typeface="Times New Roman" panose="02020603050405020304" pitchFamily="18" charset="0"/>
              </a:rPr>
              <a:t>nu e psihoterapie</a:t>
            </a:r>
            <a:r>
              <a:rPr lang="ro-RO" sz="1900" dirty="0">
                <a:solidFill>
                  <a:schemeClr val="tx1"/>
                </a:solidFill>
                <a:latin typeface="Times New Roman" panose="02020603050405020304" pitchFamily="18" charset="0"/>
                <a:cs typeface="Times New Roman" panose="02020603050405020304" pitchFamily="18" charset="0"/>
              </a:rPr>
              <a:t>; nu se identifică simptome, nu se formulează un diagnostic, nu se administrează medicamente etc.</a:t>
            </a:r>
            <a:endParaRPr lang="en-US" sz="1900" dirty="0">
              <a:solidFill>
                <a:schemeClr val="tx1"/>
              </a:solidFill>
              <a:latin typeface="Times New Roman" panose="02020603050405020304" pitchFamily="18" charset="0"/>
              <a:cs typeface="Times New Roman" panose="02020603050405020304" pitchFamily="18" charset="0"/>
            </a:endParaRPr>
          </a:p>
          <a:p>
            <a:pPr algn="just"/>
            <a:endParaRPr lang="ro-RO" dirty="0"/>
          </a:p>
        </p:txBody>
      </p:sp>
    </p:spTree>
    <p:extLst>
      <p:ext uri="{BB962C8B-B14F-4D97-AF65-F5344CB8AC3E}">
        <p14:creationId xmlns:p14="http://schemas.microsoft.com/office/powerpoint/2010/main" val="294196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1143000"/>
            <a:ext cx="6777317" cy="4689629"/>
          </a:xfrm>
        </p:spPr>
        <p:txBody>
          <a:bodyPr>
            <a:normAutofit fontScale="77500" lnSpcReduction="20000"/>
          </a:bodyPr>
          <a:lstStyle/>
          <a:p>
            <a:pPr algn="just"/>
            <a:endParaRPr lang="it-IT" dirty="0"/>
          </a:p>
          <a:p>
            <a:pPr marL="68580" indent="0" algn="just">
              <a:buNone/>
            </a:pPr>
            <a:endParaRPr lang="it-IT" dirty="0"/>
          </a:p>
          <a:p>
            <a:pPr marL="68580" indent="0" algn="just">
              <a:buNone/>
              <a:defRPr/>
            </a:pPr>
            <a:r>
              <a:rPr lang="en-US" dirty="0">
                <a:solidFill>
                  <a:schemeClr val="tx1"/>
                </a:solidFill>
              </a:rPr>
              <a:t>	</a:t>
            </a:r>
            <a:r>
              <a:rPr lang="ro-RO" u="sng" dirty="0">
                <a:solidFill>
                  <a:schemeClr val="tx1"/>
                </a:solidFill>
                <a:latin typeface="Times New Roman" panose="02020603050405020304" pitchFamily="18" charset="0"/>
                <a:cs typeface="Times New Roman" panose="02020603050405020304" pitchFamily="18" charset="0"/>
              </a:rPr>
              <a:t>Sensul lărgit al crizei</a:t>
            </a:r>
            <a:r>
              <a:rPr lang="ro-RO" dirty="0">
                <a:solidFill>
                  <a:schemeClr val="tx1"/>
                </a:solidFill>
                <a:latin typeface="Times New Roman" panose="02020603050405020304" pitchFamily="18" charset="0"/>
                <a:cs typeface="Times New Roman" panose="02020603050405020304" pitchFamily="18" charset="0"/>
              </a:rPr>
              <a:t> include şi: -</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stările </a:t>
            </a:r>
            <a:r>
              <a:rPr lang="ro-RO" dirty="0" err="1">
                <a:solidFill>
                  <a:schemeClr val="tx1"/>
                </a:solidFill>
                <a:latin typeface="Times New Roman" panose="02020603050405020304" pitchFamily="18" charset="0"/>
                <a:cs typeface="Times New Roman" panose="02020603050405020304" pitchFamily="18" charset="0"/>
              </a:rPr>
              <a:t>presuicidare</a:t>
            </a:r>
            <a:r>
              <a:rPr lang="ro-RO" dirty="0">
                <a:solidFill>
                  <a:schemeClr val="tx1"/>
                </a:solidFill>
                <a:latin typeface="Times New Roman" panose="02020603050405020304" pitchFamily="18" charset="0"/>
                <a:cs typeface="Times New Roman" panose="02020603050405020304" pitchFamily="18" charset="0"/>
              </a:rPr>
              <a:t>; - crizele familiale şi ale parcursului profesional; - cele </a:t>
            </a:r>
            <a:r>
              <a:rPr lang="ro-RO" dirty="0" err="1">
                <a:solidFill>
                  <a:schemeClr val="tx1"/>
                </a:solidFill>
                <a:latin typeface="Times New Roman" panose="02020603050405020304" pitchFamily="18" charset="0"/>
                <a:cs typeface="Times New Roman" panose="02020603050405020304" pitchFamily="18" charset="0"/>
              </a:rPr>
              <a:t>developmentale</a:t>
            </a:r>
            <a:r>
              <a:rPr lang="ro-RO" dirty="0">
                <a:solidFill>
                  <a:schemeClr val="tx1"/>
                </a:solidFill>
                <a:latin typeface="Times New Roman" panose="02020603050405020304" pitchFamily="18" charset="0"/>
                <a:cs typeface="Times New Roman" panose="02020603050405020304" pitchFamily="18" charset="0"/>
              </a:rPr>
              <a:t> (</a:t>
            </a:r>
            <a:r>
              <a:rPr lang="ro-RO" dirty="0" err="1">
                <a:solidFill>
                  <a:schemeClr val="tx1"/>
                </a:solidFill>
                <a:latin typeface="Times New Roman" panose="02020603050405020304" pitchFamily="18" charset="0"/>
                <a:cs typeface="Times New Roman" panose="02020603050405020304" pitchFamily="18" charset="0"/>
              </a:rPr>
              <a:t>Erikson</a:t>
            </a:r>
            <a:r>
              <a:rPr lang="ro-RO" dirty="0">
                <a:solidFill>
                  <a:schemeClr val="tx1"/>
                </a:solidFill>
                <a:latin typeface="Times New Roman" panose="02020603050405020304" pitchFamily="18" charset="0"/>
                <a:cs typeface="Times New Roman" panose="02020603050405020304" pitchFamily="18" charset="0"/>
              </a:rPr>
              <a:t>) etc.; - Se poate acum interveni prin consiliere, terapie centrată pe client, tehnici </a:t>
            </a:r>
            <a:r>
              <a:rPr lang="ro-RO" dirty="0" err="1">
                <a:solidFill>
                  <a:schemeClr val="tx1"/>
                </a:solidFill>
                <a:latin typeface="Times New Roman" panose="02020603050405020304" pitchFamily="18" charset="0"/>
                <a:cs typeface="Times New Roman" panose="02020603050405020304" pitchFamily="18" charset="0"/>
              </a:rPr>
              <a:t>suportive</a:t>
            </a:r>
            <a:r>
              <a:rPr lang="ro-RO" dirty="0">
                <a:solidFill>
                  <a:schemeClr val="tx1"/>
                </a:solidFill>
                <a:latin typeface="Times New Roman" panose="02020603050405020304" pitchFamily="18" charset="0"/>
                <a:cs typeface="Times New Roman" panose="02020603050405020304" pitchFamily="18" charset="0"/>
              </a:rPr>
              <a:t> sau chiar de inspirație analitică sau sistemică. </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defRPr/>
            </a:pP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Tradiția mai trimite şi spre “</a:t>
            </a:r>
            <a:r>
              <a:rPr lang="ro-RO" u="sng" dirty="0">
                <a:solidFill>
                  <a:schemeClr val="tx1"/>
                </a:solidFill>
                <a:latin typeface="Times New Roman" panose="02020603050405020304" pitchFamily="18" charset="0"/>
                <a:cs typeface="Times New Roman" panose="02020603050405020304" pitchFamily="18" charset="0"/>
              </a:rPr>
              <a:t>crizele existențiale</a:t>
            </a:r>
            <a:r>
              <a:rPr lang="ro-RO" dirty="0">
                <a:solidFill>
                  <a:schemeClr val="tx1"/>
                </a:solidFill>
                <a:latin typeface="Times New Roman" panose="02020603050405020304" pitchFamily="18" charset="0"/>
                <a:cs typeface="Times New Roman" panose="02020603050405020304" pitchFamily="18" charset="0"/>
              </a:rPr>
              <a:t>” de bilanț spiritual, caz în care poate fi implicată </a:t>
            </a:r>
            <a:r>
              <a:rPr lang="ro-RO" dirty="0" err="1">
                <a:solidFill>
                  <a:schemeClr val="tx1"/>
                </a:solidFill>
                <a:latin typeface="Times New Roman" panose="02020603050405020304" pitchFamily="18" charset="0"/>
                <a:cs typeface="Times New Roman" panose="02020603050405020304" pitchFamily="18" charset="0"/>
              </a:rPr>
              <a:t>logoterapia</a:t>
            </a:r>
            <a:r>
              <a:rPr lang="ro-RO" dirty="0">
                <a:solidFill>
                  <a:schemeClr val="tx1"/>
                </a:solidFill>
                <a:latin typeface="Times New Roman" panose="02020603050405020304" pitchFamily="18" charset="0"/>
                <a:cs typeface="Times New Roman" panose="02020603050405020304" pitchFamily="18" charset="0"/>
              </a:rPr>
              <a:t> (</a:t>
            </a:r>
            <a:r>
              <a:rPr lang="ro-RO" dirty="0" err="1">
                <a:solidFill>
                  <a:schemeClr val="tx1"/>
                </a:solidFill>
                <a:latin typeface="Times New Roman" panose="02020603050405020304" pitchFamily="18" charset="0"/>
                <a:cs typeface="Times New Roman" panose="02020603050405020304" pitchFamily="18" charset="0"/>
              </a:rPr>
              <a:t>Frankl</a:t>
            </a:r>
            <a:r>
              <a:rPr lang="ro-RO" dirty="0">
                <a:solidFill>
                  <a:schemeClr val="tx1"/>
                </a:solidFill>
                <a:latin typeface="Times New Roman" panose="02020603050405020304" pitchFamily="18" charset="0"/>
                <a:cs typeface="Times New Roman" panose="02020603050405020304" pitchFamily="18" charset="0"/>
              </a:rPr>
              <a:t>), </a:t>
            </a:r>
            <a:r>
              <a:rPr lang="ro-RO" dirty="0" err="1">
                <a:solidFill>
                  <a:schemeClr val="tx1"/>
                </a:solidFill>
                <a:latin typeface="Times New Roman" panose="02020603050405020304" pitchFamily="18" charset="0"/>
                <a:cs typeface="Times New Roman" panose="02020603050405020304" pitchFamily="18" charset="0"/>
              </a:rPr>
              <a:t>Existenzanalise</a:t>
            </a:r>
            <a:r>
              <a:rPr lang="ro-RO" dirty="0">
                <a:solidFill>
                  <a:schemeClr val="tx1"/>
                </a:solidFill>
                <a:latin typeface="Times New Roman" panose="02020603050405020304" pitchFamily="18" charset="0"/>
                <a:cs typeface="Times New Roman" panose="02020603050405020304" pitchFamily="18" charset="0"/>
              </a:rPr>
              <a:t>”(</a:t>
            </a:r>
            <a:r>
              <a:rPr lang="ro-RO" dirty="0" err="1">
                <a:solidFill>
                  <a:schemeClr val="tx1"/>
                </a:solidFill>
                <a:latin typeface="Times New Roman" panose="02020603050405020304" pitchFamily="18" charset="0"/>
                <a:cs typeface="Times New Roman" panose="02020603050405020304" pitchFamily="18" charset="0"/>
              </a:rPr>
              <a:t>Längle</a:t>
            </a:r>
            <a:r>
              <a:rPr lang="ro-RO" dirty="0">
                <a:solidFill>
                  <a:schemeClr val="tx1"/>
                </a:solidFill>
                <a:latin typeface="Times New Roman" panose="02020603050405020304" pitchFamily="18" charset="0"/>
                <a:cs typeface="Times New Roman" panose="02020603050405020304" pitchFamily="18" charset="0"/>
              </a:rPr>
              <a:t>) sau consilierea spirituală. Se mai comentează crizele pe parcursul unor tulburări psihice, situația“primului episod de psihoză” etc. Toate pot ocaziona, dincolo de rezolvarea crizei, o intervenție </a:t>
            </a:r>
            <a:r>
              <a:rPr lang="ro-RO" dirty="0" err="1">
                <a:solidFill>
                  <a:schemeClr val="tx1"/>
                </a:solidFill>
                <a:latin typeface="Times New Roman" panose="02020603050405020304" pitchFamily="18" charset="0"/>
                <a:cs typeface="Times New Roman" panose="02020603050405020304" pitchFamily="18" charset="0"/>
              </a:rPr>
              <a:t>restructurantă</a:t>
            </a:r>
            <a:r>
              <a:rPr lang="ro-RO" dirty="0">
                <a:solidFill>
                  <a:schemeClr val="tx1"/>
                </a:solidFill>
                <a:latin typeface="Times New Roman" panose="02020603050405020304" pitchFamily="18" charset="0"/>
                <a:cs typeface="Times New Roman" panose="02020603050405020304" pitchFamily="18" charset="0"/>
              </a:rPr>
              <a:t> a psihismului unei persoane vulnerabile. </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defRPr/>
            </a:pP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În continuare vom trece însă dincolo de invocarea  acestor “crize”, pentru a</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parcurge pe scurt excursul menționat mai sus, invocând trei mari domenii ale psihopatologiei (ce pot fi privite şi ca întrețesute).</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3891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990600"/>
            <a:ext cx="7186108" cy="4842029"/>
          </a:xfrm>
        </p:spPr>
        <p:txBody>
          <a:bodyPr>
            <a:normAutofit/>
          </a:bodyPr>
          <a:lstStyle/>
          <a:p>
            <a:pPr marL="0" lvl="0" indent="457200" algn="ctr" fontAlgn="base">
              <a:spcBef>
                <a:spcPct val="0"/>
              </a:spcBef>
              <a:spcAft>
                <a:spcPct val="0"/>
              </a:spcAft>
              <a:buClrTx/>
              <a:buSzTx/>
              <a:buNone/>
            </a:pPr>
            <a:r>
              <a:rPr lang="ro-RO" sz="1900" dirty="0">
                <a:solidFill>
                  <a:schemeClr val="tx1"/>
                </a:solidFill>
                <a:latin typeface="Times New Roman" pitchFamily="18" charset="0"/>
                <a:ea typeface="Calibri" pitchFamily="34" charset="0"/>
                <a:cs typeface="Times New Roman" pitchFamily="18" charset="0"/>
              </a:rPr>
              <a:t>A. PSIHANALIZA</a:t>
            </a:r>
            <a:endParaRPr lang="en-US" sz="1900" dirty="0">
              <a:solidFill>
                <a:schemeClr val="tx1"/>
              </a:solidFill>
              <a:latin typeface="Times New Roman" pitchFamily="18" charset="0"/>
              <a:ea typeface="Calibri" pitchFamily="34" charset="0"/>
              <a:cs typeface="Times New Roman" pitchFamily="18" charset="0"/>
            </a:endParaRPr>
          </a:p>
          <a:p>
            <a:pPr marL="0" lvl="0" indent="457200" algn="just" fontAlgn="base">
              <a:spcBef>
                <a:spcPct val="0"/>
              </a:spcBef>
              <a:spcAft>
                <a:spcPct val="0"/>
              </a:spcAft>
              <a:buClrTx/>
              <a:buSzTx/>
              <a:buNone/>
            </a:pPr>
            <a:endParaRPr lang="en-US" sz="1900" dirty="0">
              <a:solidFill>
                <a:schemeClr val="tx1"/>
              </a:solidFill>
              <a:latin typeface="Arial" pitchFamily="34" charset="0"/>
              <a:cs typeface="Arial" pitchFamily="34" charset="0"/>
            </a:endParaRPr>
          </a:p>
          <a:p>
            <a:pPr marL="0" lvl="0" indent="457200" algn="just" eaLnBrk="0" fontAlgn="base" hangingPunct="0">
              <a:spcBef>
                <a:spcPct val="0"/>
              </a:spcBef>
              <a:spcAft>
                <a:spcPct val="0"/>
              </a:spcAft>
              <a:buClrTx/>
              <a:buSzTx/>
              <a:buNone/>
            </a:pPr>
            <a:r>
              <a:rPr lang="ro-RO" sz="1900" dirty="0">
                <a:solidFill>
                  <a:schemeClr val="tx1"/>
                </a:solidFill>
                <a:latin typeface="Times New Roman" pitchFamily="18" charset="0"/>
                <a:ea typeface="Calibri" pitchFamily="34" charset="0"/>
                <a:cs typeface="Times New Roman" pitchFamily="18" charset="0"/>
              </a:rPr>
              <a:t>Psihanaliza secolului XX a pus mereu accent pe </a:t>
            </a:r>
            <a:r>
              <a:rPr lang="ro-RO" sz="1900" u="sng" dirty="0">
                <a:solidFill>
                  <a:schemeClr val="tx1"/>
                </a:solidFill>
                <a:latin typeface="Times New Roman" pitchFamily="18" charset="0"/>
                <a:ea typeface="Calibri" pitchFamily="34" charset="0"/>
                <a:cs typeface="Times New Roman" pitchFamily="18" charset="0"/>
              </a:rPr>
              <a:t>conflictul </a:t>
            </a:r>
            <a:r>
              <a:rPr lang="ro-RO" sz="1900" u="sng" dirty="0" err="1">
                <a:solidFill>
                  <a:schemeClr val="tx1"/>
                </a:solidFill>
                <a:latin typeface="Times New Roman" pitchFamily="18" charset="0"/>
                <a:ea typeface="Calibri" pitchFamily="34" charset="0"/>
                <a:cs typeface="Times New Roman" pitchFamily="18" charset="0"/>
              </a:rPr>
              <a:t>intrapsihic</a:t>
            </a:r>
            <a:r>
              <a:rPr lang="ro-RO" sz="1900" u="sng" dirty="0">
                <a:solidFill>
                  <a:schemeClr val="tx1"/>
                </a:solidFill>
                <a:latin typeface="Times New Roman" pitchFamily="18" charset="0"/>
                <a:ea typeface="Calibri" pitchFamily="34" charset="0"/>
                <a:cs typeface="Times New Roman" pitchFamily="18" charset="0"/>
              </a:rPr>
              <a:t> inconștient</a:t>
            </a:r>
            <a:r>
              <a:rPr lang="ro-RO" sz="1900" dirty="0">
                <a:solidFill>
                  <a:schemeClr val="tx1"/>
                </a:solidFill>
                <a:latin typeface="Times New Roman" pitchFamily="18" charset="0"/>
                <a:ea typeface="Calibri" pitchFamily="34" charset="0"/>
                <a:cs typeface="Times New Roman" pitchFamily="18" charset="0"/>
              </a:rPr>
              <a:t>; generator al unei anxietăți ce pune </a:t>
            </a:r>
            <a:r>
              <a:rPr lang="ro-RO" sz="1900" dirty="0">
                <a:solidFill>
                  <a:schemeClr val="tx1"/>
                </a:solidFill>
                <a:latin typeface="Calibri"/>
                <a:ea typeface="Calibri" pitchFamily="34" charset="0"/>
                <a:cs typeface="Times New Roman" pitchFamily="18" charset="0"/>
              </a:rPr>
              <a:t>î</a:t>
            </a:r>
            <a:r>
              <a:rPr lang="ro-RO" sz="1900" dirty="0">
                <a:solidFill>
                  <a:schemeClr val="tx1"/>
                </a:solidFill>
                <a:latin typeface="Times New Roman" pitchFamily="18" charset="0"/>
                <a:ea typeface="Calibri" pitchFamily="34" charset="0"/>
                <a:cs typeface="Times New Roman" pitchFamily="18" charset="0"/>
              </a:rPr>
              <a:t>n lucru un aparataj al mecanismelor de apărare, </a:t>
            </a:r>
            <a:r>
              <a:rPr lang="ro-RO" sz="1900" dirty="0">
                <a:solidFill>
                  <a:schemeClr val="tx1"/>
                </a:solidFill>
                <a:latin typeface="Calibri"/>
                <a:ea typeface="Calibri" pitchFamily="34" charset="0"/>
                <a:cs typeface="Times New Roman" pitchFamily="18" charset="0"/>
              </a:rPr>
              <a:t>…</a:t>
            </a:r>
            <a:r>
              <a:rPr lang="ro-RO" sz="1900" dirty="0">
                <a:solidFill>
                  <a:schemeClr val="tx1"/>
                </a:solidFill>
                <a:latin typeface="Times New Roman" pitchFamily="18" charset="0"/>
                <a:ea typeface="Calibri" pitchFamily="34" charset="0"/>
                <a:cs typeface="Times New Roman" pitchFamily="18" charset="0"/>
              </a:rPr>
              <a:t> care</a:t>
            </a:r>
            <a:r>
              <a:rPr lang="en-US" sz="1900" dirty="0">
                <a:solidFill>
                  <a:schemeClr val="tx1"/>
                </a:solidFill>
                <a:latin typeface="Times New Roman" pitchFamily="18" charset="0"/>
                <a:ea typeface="Calibri" pitchFamily="34" charset="0"/>
                <a:cs typeface="Times New Roman" pitchFamily="18" charset="0"/>
              </a:rPr>
              <a:t> </a:t>
            </a:r>
            <a:r>
              <a:rPr lang="ro-RO" sz="1900" dirty="0">
                <a:solidFill>
                  <a:schemeClr val="tx1"/>
                </a:solidFill>
                <a:latin typeface="Times New Roman" pitchFamily="18" charset="0"/>
                <a:ea typeface="Calibri" pitchFamily="34" charset="0"/>
                <a:cs typeface="Times New Roman" pitchFamily="18" charset="0"/>
              </a:rPr>
              <a:t>elaborează simptome nevrotice.</a:t>
            </a:r>
            <a:endParaRPr lang="en-US" sz="1900" dirty="0">
              <a:solidFill>
                <a:schemeClr val="tx1"/>
              </a:solidFill>
              <a:latin typeface="Arial" pitchFamily="34" charset="0"/>
              <a:cs typeface="Arial" pitchFamily="34" charset="0"/>
            </a:endParaRPr>
          </a:p>
          <a:p>
            <a:pPr marL="0" lvl="0" indent="457200" algn="just" eaLnBrk="0" fontAlgn="base" hangingPunct="0">
              <a:spcBef>
                <a:spcPct val="0"/>
              </a:spcBef>
              <a:spcAft>
                <a:spcPct val="0"/>
              </a:spcAft>
              <a:buClrTx/>
              <a:buSzTx/>
              <a:buNone/>
            </a:pPr>
            <a:r>
              <a:rPr lang="ro-RO" sz="1900" dirty="0">
                <a:solidFill>
                  <a:schemeClr val="tx1"/>
                </a:solidFill>
                <a:latin typeface="Times New Roman" pitchFamily="18" charset="0"/>
                <a:ea typeface="Calibri" pitchFamily="34" charset="0"/>
                <a:cs typeface="Times New Roman" pitchFamily="18" charset="0"/>
              </a:rPr>
              <a:t>Altă idee fructuoasă a psihanalizei a fost</a:t>
            </a:r>
            <a:r>
              <a:rPr lang="en-US" sz="1900" dirty="0">
                <a:solidFill>
                  <a:schemeClr val="tx1"/>
                </a:solidFill>
                <a:latin typeface="Times New Roman" pitchFamily="18" charset="0"/>
                <a:ea typeface="Calibri" pitchFamily="34" charset="0"/>
                <a:cs typeface="Times New Roman" pitchFamily="18" charset="0"/>
              </a:rPr>
              <a:t> </a:t>
            </a:r>
            <a:r>
              <a:rPr lang="ro-RO" sz="1900" dirty="0">
                <a:solidFill>
                  <a:schemeClr val="tx1"/>
                </a:solidFill>
                <a:latin typeface="Times New Roman" pitchFamily="18" charset="0"/>
                <a:ea typeface="Calibri" pitchFamily="34" charset="0"/>
                <a:cs typeface="Times New Roman" pitchFamily="18" charset="0"/>
              </a:rPr>
              <a:t>cea a </a:t>
            </a:r>
            <a:r>
              <a:rPr lang="ro-RO" sz="1900" u="sng" dirty="0" err="1">
                <a:solidFill>
                  <a:schemeClr val="tx1"/>
                </a:solidFill>
                <a:latin typeface="Times New Roman" pitchFamily="18" charset="0"/>
                <a:ea typeface="Calibri" pitchFamily="34" charset="0"/>
                <a:cs typeface="Times New Roman" pitchFamily="18" charset="0"/>
              </a:rPr>
              <a:t>introjecţiei</a:t>
            </a:r>
            <a:r>
              <a:rPr lang="ro-RO" sz="1900" u="sng" dirty="0">
                <a:solidFill>
                  <a:schemeClr val="tx1"/>
                </a:solidFill>
                <a:latin typeface="Times New Roman" pitchFamily="18" charset="0"/>
                <a:ea typeface="Calibri" pitchFamily="34" charset="0"/>
                <a:cs typeface="Times New Roman" pitchFamily="18" charset="0"/>
              </a:rPr>
              <a:t> </a:t>
            </a:r>
            <a:r>
              <a:rPr lang="ro-RO" sz="1900" u="sng" dirty="0" err="1">
                <a:solidFill>
                  <a:schemeClr val="tx1"/>
                </a:solidFill>
                <a:latin typeface="Times New Roman" pitchFamily="18" charset="0"/>
                <a:ea typeface="Calibri" pitchFamily="34" charset="0"/>
                <a:cs typeface="Times New Roman" pitchFamily="18" charset="0"/>
              </a:rPr>
              <a:t>imagourilor</a:t>
            </a:r>
            <a:r>
              <a:rPr lang="ro-RO" sz="1900" u="sng" dirty="0">
                <a:solidFill>
                  <a:schemeClr val="tx1"/>
                </a:solidFill>
                <a:latin typeface="Times New Roman" pitchFamily="18" charset="0"/>
                <a:ea typeface="Calibri" pitchFamily="34" charset="0"/>
                <a:cs typeface="Times New Roman" pitchFamily="18" charset="0"/>
              </a:rPr>
              <a:t> parentale</a:t>
            </a:r>
            <a:r>
              <a:rPr lang="en-US" sz="1900" u="sng" dirty="0">
                <a:solidFill>
                  <a:schemeClr val="tx1"/>
                </a:solidFill>
                <a:latin typeface="Times New Roman" pitchFamily="18" charset="0"/>
                <a:ea typeface="Calibri" pitchFamily="34" charset="0"/>
                <a:cs typeface="Times New Roman" pitchFamily="18" charset="0"/>
              </a:rPr>
              <a:t> </a:t>
            </a:r>
            <a:r>
              <a:rPr lang="ro-RO" sz="1900" dirty="0">
                <a:solidFill>
                  <a:schemeClr val="tx1"/>
                </a:solidFill>
                <a:latin typeface="Calibri"/>
                <a:ea typeface="Calibri" pitchFamily="34" charset="0"/>
                <a:cs typeface="Times New Roman" pitchFamily="18" charset="0"/>
              </a:rPr>
              <a:t>î</a:t>
            </a:r>
            <a:r>
              <a:rPr lang="ro-RO" sz="1900" dirty="0">
                <a:solidFill>
                  <a:schemeClr val="tx1"/>
                </a:solidFill>
                <a:latin typeface="Times New Roman" pitchFamily="18" charset="0"/>
                <a:ea typeface="Calibri" pitchFamily="34" charset="0"/>
                <a:cs typeface="Times New Roman" pitchFamily="18" charset="0"/>
              </a:rPr>
              <a:t>ntr-o instanță a propriului psihism (Supraeul), astfel </a:t>
            </a:r>
            <a:r>
              <a:rPr lang="ro-RO" sz="1900" dirty="0">
                <a:solidFill>
                  <a:schemeClr val="tx1"/>
                </a:solidFill>
                <a:latin typeface="Calibri"/>
                <a:ea typeface="Calibri" pitchFamily="34" charset="0"/>
                <a:cs typeface="Times New Roman" pitchFamily="18" charset="0"/>
              </a:rPr>
              <a:t>î</a:t>
            </a:r>
            <a:r>
              <a:rPr lang="ro-RO" sz="1900" dirty="0">
                <a:solidFill>
                  <a:schemeClr val="tx1"/>
                </a:solidFill>
                <a:latin typeface="Times New Roman" pitchFamily="18" charset="0"/>
                <a:ea typeface="Calibri" pitchFamily="34" charset="0"/>
                <a:cs typeface="Times New Roman" pitchFamily="18" charset="0"/>
              </a:rPr>
              <a:t>ncât </a:t>
            </a:r>
            <a:r>
              <a:rPr lang="ro-RO" sz="1900" u="sng" dirty="0">
                <a:solidFill>
                  <a:schemeClr val="tx1"/>
                </a:solidFill>
                <a:latin typeface="Times New Roman" pitchFamily="18" charset="0"/>
                <a:ea typeface="Calibri" pitchFamily="34" charset="0"/>
                <a:cs typeface="Times New Roman" pitchFamily="18" charset="0"/>
              </a:rPr>
              <a:t>orice subiect poartă </a:t>
            </a:r>
            <a:r>
              <a:rPr lang="ro-RO" sz="1900" u="sng" dirty="0">
                <a:solidFill>
                  <a:schemeClr val="tx1"/>
                </a:solidFill>
                <a:latin typeface="Calibri"/>
                <a:ea typeface="Calibri" pitchFamily="34" charset="0"/>
                <a:cs typeface="Times New Roman" pitchFamily="18" charset="0"/>
              </a:rPr>
              <a:t>î</a:t>
            </a:r>
            <a:r>
              <a:rPr lang="ro-RO" sz="1900" u="sng" dirty="0">
                <a:solidFill>
                  <a:schemeClr val="tx1"/>
                </a:solidFill>
                <a:latin typeface="Times New Roman" pitchFamily="18" charset="0"/>
                <a:ea typeface="Calibri" pitchFamily="34" charset="0"/>
                <a:cs typeface="Times New Roman" pitchFamily="18" charset="0"/>
              </a:rPr>
              <a:t>n el </a:t>
            </a:r>
            <a:r>
              <a:rPr lang="ro-RO" sz="1900" u="sng" dirty="0">
                <a:solidFill>
                  <a:schemeClr val="tx1"/>
                </a:solidFill>
                <a:latin typeface="Calibri"/>
                <a:ea typeface="Calibri" pitchFamily="34" charset="0"/>
                <a:cs typeface="Times New Roman" pitchFamily="18" charset="0"/>
              </a:rPr>
              <a:t>î</a:t>
            </a:r>
            <a:r>
              <a:rPr lang="ro-RO" sz="1900" u="sng" dirty="0">
                <a:solidFill>
                  <a:schemeClr val="tx1"/>
                </a:solidFill>
                <a:latin typeface="Times New Roman" pitchFamily="18" charset="0"/>
                <a:ea typeface="Calibri" pitchFamily="34" charset="0"/>
                <a:cs typeface="Times New Roman" pitchFamily="18" charset="0"/>
              </a:rPr>
              <a:t>nsuși alteritate</a:t>
            </a:r>
            <a:r>
              <a:rPr lang="ro-RO" sz="1900" dirty="0">
                <a:solidFill>
                  <a:schemeClr val="tx1"/>
                </a:solidFill>
                <a:latin typeface="Times New Roman" pitchFamily="18" charset="0"/>
                <a:ea typeface="Calibri" pitchFamily="34" charset="0"/>
                <a:cs typeface="Times New Roman" pitchFamily="18" charset="0"/>
              </a:rPr>
              <a:t>a; iar relaționarea interpersonală efectivă se realizează prin intermediul acestui filtru interior.</a:t>
            </a:r>
            <a:endParaRPr lang="en-US" sz="1900" dirty="0">
              <a:solidFill>
                <a:schemeClr val="tx1"/>
              </a:solidFill>
              <a:latin typeface="Arial" pitchFamily="34" charset="0"/>
              <a:cs typeface="Arial" pitchFamily="34" charset="0"/>
            </a:endParaRPr>
          </a:p>
          <a:p>
            <a:pPr marL="0" lvl="0" indent="457200" algn="just" eaLnBrk="0" fontAlgn="base" hangingPunct="0">
              <a:spcBef>
                <a:spcPct val="0"/>
              </a:spcBef>
              <a:spcAft>
                <a:spcPct val="0"/>
              </a:spcAft>
              <a:buClrTx/>
              <a:buSzTx/>
              <a:buNone/>
            </a:pPr>
            <a:r>
              <a:rPr lang="ro-RO" sz="1900" dirty="0">
                <a:solidFill>
                  <a:schemeClr val="tx1"/>
                </a:solidFill>
                <a:latin typeface="Times New Roman" pitchFamily="18" charset="0"/>
                <a:ea typeface="Calibri" pitchFamily="34" charset="0"/>
                <a:cs typeface="Times New Roman" pitchFamily="18" charset="0"/>
              </a:rPr>
              <a:t>Centrul psihopatologiei psihanalitice l-au</a:t>
            </a:r>
            <a:r>
              <a:rPr lang="en-US" sz="1900" dirty="0">
                <a:solidFill>
                  <a:schemeClr val="tx1"/>
                </a:solidFill>
                <a:latin typeface="Times New Roman" pitchFamily="18" charset="0"/>
                <a:ea typeface="Calibri" pitchFamily="34" charset="0"/>
                <a:cs typeface="Times New Roman" pitchFamily="18" charset="0"/>
              </a:rPr>
              <a:t> </a:t>
            </a:r>
            <a:r>
              <a:rPr lang="ro-RO" sz="1900" dirty="0">
                <a:solidFill>
                  <a:schemeClr val="tx1"/>
                </a:solidFill>
                <a:latin typeface="Times New Roman" pitchFamily="18" charset="0"/>
                <a:ea typeface="Calibri" pitchFamily="34" charset="0"/>
                <a:cs typeface="Times New Roman" pitchFamily="18" charset="0"/>
              </a:rPr>
              <a:t>reprezentat</a:t>
            </a:r>
            <a:r>
              <a:rPr lang="ro-RO" sz="1900" u="sng" dirty="0">
                <a:solidFill>
                  <a:schemeClr val="tx1"/>
                </a:solidFill>
                <a:latin typeface="Calibri"/>
                <a:ea typeface="Calibri" pitchFamily="34" charset="0"/>
                <a:cs typeface="Times New Roman" pitchFamily="18" charset="0"/>
              </a:rPr>
              <a:t>“</a:t>
            </a:r>
            <a:r>
              <a:rPr lang="ro-RO" sz="1900" u="sng" dirty="0">
                <a:solidFill>
                  <a:schemeClr val="tx1"/>
                </a:solidFill>
                <a:latin typeface="Times New Roman" pitchFamily="18" charset="0"/>
                <a:ea typeface="Calibri" pitchFamily="34" charset="0"/>
                <a:cs typeface="Times New Roman" pitchFamily="18" charset="0"/>
              </a:rPr>
              <a:t>complexele</a:t>
            </a:r>
            <a:r>
              <a:rPr lang="ro-RO" sz="1900" dirty="0">
                <a:solidFill>
                  <a:schemeClr val="tx1"/>
                </a:solidFill>
                <a:latin typeface="Calibri"/>
                <a:ea typeface="Calibri" pitchFamily="34" charset="0"/>
                <a:cs typeface="Times New Roman" pitchFamily="18" charset="0"/>
              </a:rPr>
              <a:t>”</a:t>
            </a:r>
            <a:r>
              <a:rPr lang="ro-RO" sz="1900" dirty="0">
                <a:solidFill>
                  <a:schemeClr val="tx1"/>
                </a:solidFill>
                <a:latin typeface="Times New Roman" pitchFamily="18" charset="0"/>
                <a:ea typeface="Calibri" pitchFamily="34" charset="0"/>
                <a:cs typeface="Times New Roman" pitchFamily="18" charset="0"/>
              </a:rPr>
              <a:t> ce</a:t>
            </a:r>
            <a:r>
              <a:rPr lang="en-US" sz="1900" dirty="0">
                <a:solidFill>
                  <a:schemeClr val="tx1"/>
                </a:solidFill>
                <a:latin typeface="Times New Roman" pitchFamily="18" charset="0"/>
                <a:ea typeface="Calibri" pitchFamily="34" charset="0"/>
                <a:cs typeface="Times New Roman" pitchFamily="18" charset="0"/>
              </a:rPr>
              <a:t> </a:t>
            </a:r>
            <a:r>
              <a:rPr lang="ro-RO" sz="1900" dirty="0">
                <a:solidFill>
                  <a:schemeClr val="tx1"/>
                </a:solidFill>
                <a:latin typeface="Times New Roman" pitchFamily="18" charset="0"/>
                <a:ea typeface="Calibri" pitchFamily="34" charset="0"/>
                <a:cs typeface="Times New Roman" pitchFamily="18" charset="0"/>
              </a:rPr>
              <a:t>rezultă din ontogeneza primilor ani; şi constau din relaționarea tensionată cu </a:t>
            </a:r>
            <a:r>
              <a:rPr lang="ro-RO" sz="1900" dirty="0" err="1">
                <a:solidFill>
                  <a:schemeClr val="tx1"/>
                </a:solidFill>
                <a:latin typeface="Times New Roman" pitchFamily="18" charset="0"/>
                <a:ea typeface="Calibri" pitchFamily="34" charset="0"/>
                <a:cs typeface="Times New Roman" pitchFamily="18" charset="0"/>
              </a:rPr>
              <a:t>imagourile</a:t>
            </a:r>
            <a:r>
              <a:rPr lang="ro-RO" sz="1900" dirty="0">
                <a:solidFill>
                  <a:schemeClr val="tx1"/>
                </a:solidFill>
                <a:latin typeface="Times New Roman" pitchFamily="18" charset="0"/>
                <a:ea typeface="Calibri" pitchFamily="34" charset="0"/>
                <a:cs typeface="Times New Roman" pitchFamily="18" charset="0"/>
              </a:rPr>
              <a:t> Supraeului. </a:t>
            </a:r>
            <a:r>
              <a:rPr lang="ro-RO" sz="1900" dirty="0">
                <a:solidFill>
                  <a:schemeClr val="tx1"/>
                </a:solidFill>
                <a:latin typeface="Calibri"/>
                <a:ea typeface="Calibri" pitchFamily="34" charset="0"/>
                <a:cs typeface="Times New Roman" pitchFamily="18" charset="0"/>
              </a:rPr>
              <a:t>Î</a:t>
            </a:r>
            <a:r>
              <a:rPr lang="ro-RO" sz="1900" dirty="0">
                <a:solidFill>
                  <a:schemeClr val="tx1"/>
                </a:solidFill>
                <a:latin typeface="Times New Roman" pitchFamily="18" charset="0"/>
                <a:ea typeface="Calibri" pitchFamily="34" charset="0"/>
                <a:cs typeface="Times New Roman" pitchFamily="18" charset="0"/>
              </a:rPr>
              <a:t>n constituirea acestora au fost invocate şi unele situații mai aparte sau </a:t>
            </a:r>
            <a:r>
              <a:rPr lang="ro-RO" sz="1900" u="sng" dirty="0">
                <a:solidFill>
                  <a:schemeClr val="tx1"/>
                </a:solidFill>
                <a:latin typeface="Calibri"/>
                <a:ea typeface="Calibri" pitchFamily="34" charset="0"/>
                <a:cs typeface="Times New Roman" pitchFamily="18" charset="0"/>
              </a:rPr>
              <a:t>“</a:t>
            </a:r>
            <a:r>
              <a:rPr lang="ro-RO" sz="1900" u="sng" dirty="0">
                <a:solidFill>
                  <a:schemeClr val="tx1"/>
                </a:solidFill>
                <a:latin typeface="Times New Roman" pitchFamily="18" charset="0"/>
                <a:ea typeface="Calibri" pitchFamily="34" charset="0"/>
                <a:cs typeface="Times New Roman" pitchFamily="18" charset="0"/>
              </a:rPr>
              <a:t>scene primitive</a:t>
            </a:r>
            <a:r>
              <a:rPr lang="ro-RO" sz="1900" u="sng" dirty="0">
                <a:solidFill>
                  <a:schemeClr val="tx1"/>
                </a:solidFill>
                <a:latin typeface="Calibri"/>
                <a:ea typeface="Calibri" pitchFamily="34" charset="0"/>
                <a:cs typeface="Times New Roman" pitchFamily="18" charset="0"/>
              </a:rPr>
              <a:t>”</a:t>
            </a:r>
            <a:r>
              <a:rPr lang="ro-RO" sz="1900" u="sng" dirty="0">
                <a:solidFill>
                  <a:schemeClr val="tx1"/>
                </a:solidFill>
                <a:latin typeface="Times New Roman" pitchFamily="18" charset="0"/>
                <a:ea typeface="Calibri" pitchFamily="34" charset="0"/>
                <a:cs typeface="Times New Roman" pitchFamily="18" charset="0"/>
              </a:rPr>
              <a:t>, depozitate </a:t>
            </a:r>
            <a:r>
              <a:rPr lang="ro-RO" sz="1900" u="sng" dirty="0">
                <a:solidFill>
                  <a:schemeClr val="tx1"/>
                </a:solidFill>
                <a:latin typeface="Calibri"/>
                <a:ea typeface="Calibri" pitchFamily="34" charset="0"/>
                <a:cs typeface="Times New Roman" pitchFamily="18" charset="0"/>
              </a:rPr>
              <a:t>î</a:t>
            </a:r>
            <a:r>
              <a:rPr lang="ro-RO" sz="1900" u="sng" dirty="0">
                <a:solidFill>
                  <a:schemeClr val="tx1"/>
                </a:solidFill>
                <a:latin typeface="Times New Roman" pitchFamily="18" charset="0"/>
                <a:ea typeface="Calibri" pitchFamily="34" charset="0"/>
                <a:cs typeface="Times New Roman" pitchFamily="18" charset="0"/>
              </a:rPr>
              <a:t>n fondul </a:t>
            </a:r>
            <a:r>
              <a:rPr lang="ro-RO" sz="1900" u="sng" dirty="0" err="1">
                <a:solidFill>
                  <a:schemeClr val="tx1"/>
                </a:solidFill>
                <a:latin typeface="Times New Roman" pitchFamily="18" charset="0"/>
                <a:ea typeface="Calibri" pitchFamily="34" charset="0"/>
                <a:cs typeface="Times New Roman" pitchFamily="18" charset="0"/>
              </a:rPr>
              <a:t>mnestic</a:t>
            </a:r>
            <a:r>
              <a:rPr lang="en-US" sz="1900" u="sng" dirty="0">
                <a:solidFill>
                  <a:schemeClr val="tx1"/>
                </a:solidFill>
                <a:latin typeface="Times New Roman" pitchFamily="18" charset="0"/>
                <a:ea typeface="Calibri" pitchFamily="34" charset="0"/>
                <a:cs typeface="Times New Roman" pitchFamily="18" charset="0"/>
              </a:rPr>
              <a:t> </a:t>
            </a:r>
            <a:r>
              <a:rPr lang="ro-RO" sz="1900" u="sng" dirty="0">
                <a:solidFill>
                  <a:schemeClr val="tx1"/>
                </a:solidFill>
                <a:latin typeface="Times New Roman" pitchFamily="18" charset="0"/>
                <a:ea typeface="Calibri" pitchFamily="34" charset="0"/>
                <a:cs typeface="Times New Roman" pitchFamily="18" charset="0"/>
              </a:rPr>
              <a:t>profund.</a:t>
            </a:r>
            <a:endParaRPr lang="ro-RO" sz="1900" dirty="0">
              <a:solidFill>
                <a:schemeClr val="tx1"/>
              </a:solidFill>
              <a:latin typeface="Arial" pitchFamily="34" charset="0"/>
              <a:cs typeface="Arial" pitchFamily="34" charset="0"/>
            </a:endParaRPr>
          </a:p>
          <a:p>
            <a:pPr marL="68580" indent="0">
              <a:buNone/>
            </a:pPr>
            <a:endParaRPr lang="ro-RO" sz="1900" dirty="0"/>
          </a:p>
        </p:txBody>
      </p:sp>
    </p:spTree>
    <p:extLst>
      <p:ext uri="{BB962C8B-B14F-4D97-AF65-F5344CB8AC3E}">
        <p14:creationId xmlns:p14="http://schemas.microsoft.com/office/powerpoint/2010/main" val="908407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838200"/>
            <a:ext cx="7186108" cy="4994429"/>
          </a:xfrm>
        </p:spPr>
        <p:txBody>
          <a:bodyPr>
            <a:normAutofit fontScale="92500"/>
          </a:bodyPr>
          <a:lstStyle/>
          <a:p>
            <a:pPr marL="68580" indent="0" algn="just">
              <a:buNone/>
            </a:pPr>
            <a:r>
              <a:rPr lang="it-IT" b="1" dirty="0">
                <a:solidFill>
                  <a:schemeClr val="tx1"/>
                </a:solidFill>
              </a:rPr>
              <a:t>	</a:t>
            </a:r>
          </a:p>
          <a:p>
            <a:pPr marL="68580" indent="0" algn="just">
              <a:buNone/>
            </a:pPr>
            <a:r>
              <a:rPr lang="it-IT" sz="2100" b="1" dirty="0">
                <a:solidFill>
                  <a:schemeClr val="tx1"/>
                </a:solidFill>
                <a:latin typeface="Times New Roman" panose="02020603050405020304" pitchFamily="18" charset="0"/>
                <a:cs typeface="Times New Roman" panose="02020603050405020304" pitchFamily="18" charset="0"/>
              </a:rPr>
              <a:t>	</a:t>
            </a:r>
            <a:r>
              <a:rPr lang="ro-RO" sz="2100" dirty="0">
                <a:solidFill>
                  <a:schemeClr val="tx1"/>
                </a:solidFill>
                <a:latin typeface="Times New Roman" panose="02020603050405020304" pitchFamily="18" charset="0"/>
                <a:cs typeface="Times New Roman" panose="02020603050405020304" pitchFamily="18" charset="0"/>
              </a:rPr>
              <a:t>În raport cu problematica strictă a “crizei” cea comentată de psihanaliză se plasează la un pol opus, al restructurării persoanei.</a:t>
            </a:r>
            <a:endParaRPr lang="en-US" sz="21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100" dirty="0">
                <a:solidFill>
                  <a:schemeClr val="tx1"/>
                </a:solidFill>
                <a:latin typeface="Times New Roman" panose="02020603050405020304" pitchFamily="18" charset="0"/>
                <a:cs typeface="Times New Roman" panose="02020603050405020304" pitchFamily="18" charset="0"/>
              </a:rPr>
              <a:t>             Dar……..</a:t>
            </a:r>
            <a:endParaRPr lang="en-US" sz="21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100" dirty="0">
                <a:solidFill>
                  <a:schemeClr val="tx1"/>
                </a:solidFill>
                <a:latin typeface="Times New Roman" panose="02020603050405020304" pitchFamily="18" charset="0"/>
                <a:cs typeface="Times New Roman" panose="02020603050405020304" pitchFamily="18" charset="0"/>
              </a:rPr>
              <a:t>             Psihanaliza a generat spre sfârșitul sec. XX o </a:t>
            </a:r>
            <a:r>
              <a:rPr lang="ro-RO" sz="2100" u="sng" dirty="0">
                <a:solidFill>
                  <a:schemeClr val="tx1"/>
                </a:solidFill>
                <a:latin typeface="Times New Roman" panose="02020603050405020304" pitchFamily="18" charset="0"/>
                <a:cs typeface="Times New Roman" panose="02020603050405020304" pitchFamily="18" charset="0"/>
              </a:rPr>
              <a:t>psihologie a relațiilor interpersonale</a:t>
            </a:r>
            <a:r>
              <a:rPr lang="ro-RO" sz="2100" dirty="0">
                <a:solidFill>
                  <a:schemeClr val="tx1"/>
                </a:solidFill>
                <a:latin typeface="Times New Roman" panose="02020603050405020304" pitchFamily="18" charset="0"/>
                <a:cs typeface="Times New Roman" panose="02020603050405020304" pitchFamily="18" charset="0"/>
              </a:rPr>
              <a:t>, prin care, interiorul psihismului subiectului se populează şi cu alte personaje decât cele ale Supraeului clasic; iar memoria sa ajunge să includă multiple alte </a:t>
            </a:r>
            <a:r>
              <a:rPr lang="ro-RO" sz="2100" u="sng" dirty="0">
                <a:solidFill>
                  <a:schemeClr val="tx1"/>
                </a:solidFill>
                <a:latin typeface="Times New Roman" panose="02020603050405020304" pitchFamily="18" charset="0"/>
                <a:cs typeface="Times New Roman" panose="02020603050405020304" pitchFamily="18" charset="0"/>
              </a:rPr>
              <a:t>“scene relaţionale tensionate” ce nu pot fi metabolizate integrativ.</a:t>
            </a:r>
            <a:endParaRPr lang="en-US" sz="21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100" dirty="0">
                <a:solidFill>
                  <a:schemeClr val="tx1"/>
                </a:solidFill>
                <a:latin typeface="Times New Roman" panose="02020603050405020304" pitchFamily="18" charset="0"/>
                <a:cs typeface="Times New Roman" panose="02020603050405020304" pitchFamily="18" charset="0"/>
              </a:rPr>
              <a:t>        Studiile </a:t>
            </a:r>
            <a:r>
              <a:rPr lang="ro-RO" sz="2100" dirty="0" err="1">
                <a:solidFill>
                  <a:schemeClr val="tx1"/>
                </a:solidFill>
                <a:latin typeface="Times New Roman" panose="02020603050405020304" pitchFamily="18" charset="0"/>
                <a:cs typeface="Times New Roman" panose="02020603050405020304" pitchFamily="18" charset="0"/>
              </a:rPr>
              <a:t>developmentale</a:t>
            </a:r>
            <a:r>
              <a:rPr lang="ro-RO" sz="2100" dirty="0">
                <a:solidFill>
                  <a:schemeClr val="tx1"/>
                </a:solidFill>
                <a:latin typeface="Times New Roman" panose="02020603050405020304" pitchFamily="18" charset="0"/>
                <a:cs typeface="Times New Roman" panose="02020603050405020304" pitchFamily="18" charset="0"/>
              </a:rPr>
              <a:t> au atenționat apoi asupra efectivelor </a:t>
            </a:r>
            <a:r>
              <a:rPr lang="ro-RO" sz="2100" u="sng" dirty="0">
                <a:solidFill>
                  <a:schemeClr val="tx1"/>
                </a:solidFill>
                <a:latin typeface="Times New Roman" panose="02020603050405020304" pitchFamily="18" charset="0"/>
                <a:cs typeface="Times New Roman" panose="02020603050405020304" pitchFamily="18" charset="0"/>
              </a:rPr>
              <a:t>abuzuri intrafamiliale</a:t>
            </a:r>
            <a:r>
              <a:rPr lang="ro-RO" sz="2100" dirty="0">
                <a:solidFill>
                  <a:schemeClr val="tx1"/>
                </a:solidFill>
                <a:latin typeface="Times New Roman" panose="02020603050405020304" pitchFamily="18" charset="0"/>
                <a:cs typeface="Times New Roman" panose="02020603050405020304" pitchFamily="18" charset="0"/>
              </a:rPr>
              <a:t> ale adulților asupra copiilor (fizice, emotive sexuale), ce le impregnează memoria. Iar </a:t>
            </a:r>
            <a:r>
              <a:rPr lang="ro-RO" sz="2100" dirty="0" err="1">
                <a:solidFill>
                  <a:schemeClr val="tx1"/>
                </a:solidFill>
                <a:latin typeface="Times New Roman" panose="02020603050405020304" pitchFamily="18" charset="0"/>
                <a:cs typeface="Times New Roman" panose="02020603050405020304" pitchFamily="18" charset="0"/>
              </a:rPr>
              <a:t>cognitivismul</a:t>
            </a:r>
            <a:r>
              <a:rPr lang="ro-RO" sz="2100" dirty="0">
                <a:solidFill>
                  <a:schemeClr val="tx1"/>
                </a:solidFill>
                <a:latin typeface="Times New Roman" panose="02020603050405020304" pitchFamily="18" charset="0"/>
                <a:cs typeface="Times New Roman" panose="02020603050405020304" pitchFamily="18" charset="0"/>
              </a:rPr>
              <a:t>, asupra î</a:t>
            </a:r>
            <a:r>
              <a:rPr lang="ro-RO" sz="2100" u="sng" dirty="0">
                <a:solidFill>
                  <a:schemeClr val="tx1"/>
                </a:solidFill>
                <a:latin typeface="Times New Roman" panose="02020603050405020304" pitchFamily="18" charset="0"/>
                <a:cs typeface="Times New Roman" panose="02020603050405020304" pitchFamily="18" charset="0"/>
              </a:rPr>
              <a:t>nvăţărilor patologice</a:t>
            </a:r>
            <a:r>
              <a:rPr lang="ro-RO" sz="2100" dirty="0">
                <a:solidFill>
                  <a:schemeClr val="tx1"/>
                </a:solidFill>
                <a:latin typeface="Times New Roman" panose="02020603050405020304" pitchFamily="18" charset="0"/>
                <a:cs typeface="Times New Roman" panose="02020603050405020304" pitchFamily="18" charset="0"/>
              </a:rPr>
              <a:t> ce pot conduce la autoevaluări</a:t>
            </a:r>
            <a:r>
              <a:rPr lang="en-US" sz="2100" dirty="0">
                <a:solidFill>
                  <a:schemeClr val="tx1"/>
                </a:solidFill>
                <a:latin typeface="Times New Roman" panose="02020603050405020304" pitchFamily="18" charset="0"/>
                <a:cs typeface="Times New Roman" panose="02020603050405020304" pitchFamily="18" charset="0"/>
              </a:rPr>
              <a:t> </a:t>
            </a:r>
            <a:r>
              <a:rPr lang="ro-RO" sz="2100" dirty="0">
                <a:solidFill>
                  <a:schemeClr val="tx1"/>
                </a:solidFill>
                <a:latin typeface="Times New Roman" panose="02020603050405020304" pitchFamily="18" charset="0"/>
                <a:cs typeface="Times New Roman" panose="02020603050405020304" pitchFamily="18" charset="0"/>
              </a:rPr>
              <a:t>şi evaluări situaționale distorsionate, vulnerabilizând astfel persoana.</a:t>
            </a:r>
            <a:endParaRPr lang="en-US" sz="21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1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7823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838200"/>
            <a:ext cx="7109908" cy="4994429"/>
          </a:xfrm>
        </p:spPr>
        <p:txBody>
          <a:bodyPr>
            <a:normAutofit/>
          </a:bodyPr>
          <a:lstStyle/>
          <a:p>
            <a:pPr marL="0" lvl="0" indent="0" algn="just" fontAlgn="base">
              <a:spcBef>
                <a:spcPct val="0"/>
              </a:spcBef>
              <a:spcAft>
                <a:spcPct val="0"/>
              </a:spcAft>
              <a:buClrTx/>
              <a:buSzTx/>
              <a:buNone/>
            </a:pPr>
            <a:r>
              <a:rPr lang="it-IT" dirty="0"/>
              <a:t>	</a:t>
            </a:r>
          </a:p>
          <a:p>
            <a:pPr marL="0" lvl="0" indent="0" algn="just" fontAlgn="base">
              <a:spcBef>
                <a:spcPct val="0"/>
              </a:spcBef>
              <a:spcAft>
                <a:spcPct val="0"/>
              </a:spcAft>
              <a:buClrTx/>
              <a:buSzTx/>
              <a:buNone/>
            </a:pPr>
            <a:r>
              <a:rPr lang="it-IT" sz="2100" dirty="0">
                <a:solidFill>
                  <a:schemeClr val="tx1"/>
                </a:solidFill>
                <a:latin typeface="Times New Roman" pitchFamily="18" charset="0"/>
                <a:ea typeface="Calibri" pitchFamily="34" charset="0"/>
                <a:cs typeface="Times New Roman" pitchFamily="18" charset="0"/>
              </a:rPr>
              <a:t>	</a:t>
            </a:r>
          </a:p>
          <a:p>
            <a:pPr marL="0" lvl="0" indent="0" algn="just" fontAlgn="base">
              <a:spcBef>
                <a:spcPct val="0"/>
              </a:spcBef>
              <a:spcAft>
                <a:spcPct val="0"/>
              </a:spcAft>
              <a:buClrTx/>
              <a:buSzTx/>
              <a:buNone/>
            </a:pPr>
            <a:r>
              <a:rPr lang="it-IT" sz="2100" dirty="0">
                <a:solidFill>
                  <a:schemeClr val="tx1"/>
                </a:solidFill>
                <a:latin typeface="Times New Roman" pitchFamily="18" charset="0"/>
                <a:ea typeface="Calibri" pitchFamily="34" charset="0"/>
                <a:cs typeface="Times New Roman" pitchFamily="18" charset="0"/>
              </a:rPr>
              <a:t>	</a:t>
            </a:r>
            <a:r>
              <a:rPr lang="ro-RO" sz="2000" dirty="0">
                <a:solidFill>
                  <a:schemeClr val="tx1"/>
                </a:solidFill>
                <a:latin typeface="Times New Roman" pitchFamily="18" charset="0"/>
                <a:ea typeface="Calibri" pitchFamily="34" charset="0"/>
                <a:cs typeface="Times New Roman" pitchFamily="18" charset="0"/>
              </a:rPr>
              <a:t>Şi astfel,…ontogeneza poate  realiza </a:t>
            </a:r>
            <a:r>
              <a:rPr lang="ro-RO" sz="2000" u="sng" dirty="0">
                <a:solidFill>
                  <a:schemeClr val="tx1"/>
                </a:solidFill>
                <a:latin typeface="Times New Roman" pitchFamily="18" charset="0"/>
                <a:ea typeface="Calibri" pitchFamily="34" charset="0"/>
                <a:cs typeface="Times New Roman" pitchFamily="18" charset="0"/>
              </a:rPr>
              <a:t>multiple complexe </a:t>
            </a:r>
            <a:r>
              <a:rPr lang="ro-RO" sz="2000" u="sng" dirty="0" err="1">
                <a:solidFill>
                  <a:schemeClr val="tx1"/>
                </a:solidFill>
                <a:latin typeface="Times New Roman" pitchFamily="18" charset="0"/>
                <a:ea typeface="Calibri" pitchFamily="34" charset="0"/>
                <a:cs typeface="Times New Roman" pitchFamily="18" charset="0"/>
              </a:rPr>
              <a:t>mnestice</a:t>
            </a:r>
            <a:r>
              <a:rPr lang="en-US" sz="2000" u="sng" dirty="0">
                <a:solidFill>
                  <a:schemeClr val="tx1"/>
                </a:solidFill>
                <a:latin typeface="Times New Roman" pitchFamily="18" charset="0"/>
                <a:ea typeface="Calibri" pitchFamily="34" charset="0"/>
                <a:cs typeface="Times New Roman" pitchFamily="18" charset="0"/>
              </a:rPr>
              <a:t> </a:t>
            </a:r>
            <a:r>
              <a:rPr lang="ro-RO" sz="2000" u="sng" dirty="0" err="1">
                <a:solidFill>
                  <a:schemeClr val="tx1"/>
                </a:solidFill>
                <a:latin typeface="Times New Roman" pitchFamily="18" charset="0"/>
                <a:ea typeface="Calibri" pitchFamily="34" charset="0"/>
                <a:cs typeface="Times New Roman" pitchFamily="18" charset="0"/>
              </a:rPr>
              <a:t>nemetabolizate</a:t>
            </a:r>
            <a:r>
              <a:rPr lang="ro-RO" sz="2000" u="sng" dirty="0">
                <a:solidFill>
                  <a:schemeClr val="tx1"/>
                </a:solidFill>
                <a:latin typeface="Times New Roman" pitchFamily="18" charset="0"/>
                <a:ea typeface="Calibri" pitchFamily="34" charset="0"/>
                <a:cs typeface="Times New Roman" pitchFamily="18" charset="0"/>
              </a:rPr>
              <a:t> sau distorsionate, care persistă apoi ca un „corp străin</a:t>
            </a:r>
            <a:r>
              <a:rPr lang="en-US" sz="2000" u="sng" dirty="0">
                <a:solidFill>
                  <a:schemeClr val="tx1"/>
                </a:solidFill>
                <a:latin typeface="Times New Roman" pitchFamily="18" charset="0"/>
                <a:ea typeface="Calibri" pitchFamily="34" charset="0"/>
                <a:cs typeface="Times New Roman" pitchFamily="18" charset="0"/>
              </a:rPr>
              <a:t> </a:t>
            </a:r>
            <a:r>
              <a:rPr lang="ro-RO" sz="2000" u="sng" dirty="0" err="1">
                <a:solidFill>
                  <a:schemeClr val="tx1"/>
                </a:solidFill>
                <a:latin typeface="Times New Roman" pitchFamily="18" charset="0"/>
                <a:ea typeface="Calibri" pitchFamily="34" charset="0"/>
                <a:cs typeface="Times New Roman" pitchFamily="18" charset="0"/>
              </a:rPr>
              <a:t>intrapsihic</a:t>
            </a:r>
            <a:r>
              <a:rPr lang="ro-RO" sz="2000" u="sng" dirty="0">
                <a:solidFill>
                  <a:schemeClr val="tx1"/>
                </a:solidFill>
                <a:latin typeface="Times New Roman" pitchFamily="18" charset="0"/>
                <a:ea typeface="Calibri" pitchFamily="34" charset="0"/>
                <a:cs typeface="Times New Roman" pitchFamily="18" charset="0"/>
              </a:rPr>
              <a:t>”; sau ca un Eu secund, ce susține din umbră</a:t>
            </a:r>
            <a:r>
              <a:rPr lang="en-US" sz="2000" u="sng" dirty="0">
                <a:solidFill>
                  <a:schemeClr val="tx1"/>
                </a:solidFill>
                <a:latin typeface="Times New Roman" pitchFamily="18" charset="0"/>
                <a:ea typeface="Calibri" pitchFamily="34" charset="0"/>
                <a:cs typeface="Times New Roman" pitchFamily="18" charset="0"/>
              </a:rPr>
              <a:t> </a:t>
            </a:r>
            <a:r>
              <a:rPr lang="ro-RO" sz="2000" u="sng" dirty="0">
                <a:solidFill>
                  <a:schemeClr val="tx1"/>
                </a:solidFill>
                <a:latin typeface="Times New Roman" pitchFamily="18" charset="0"/>
                <a:ea typeface="Calibri" pitchFamily="34" charset="0"/>
                <a:cs typeface="Times New Roman" pitchFamily="18" charset="0"/>
              </a:rPr>
              <a:t>opțiuni</a:t>
            </a:r>
            <a:r>
              <a:rPr lang="en-US" sz="2000" u="sng" dirty="0">
                <a:solidFill>
                  <a:schemeClr val="tx1"/>
                </a:solidFill>
                <a:latin typeface="Times New Roman" pitchFamily="18" charset="0"/>
                <a:ea typeface="Calibri" pitchFamily="34" charset="0"/>
                <a:cs typeface="Times New Roman" pitchFamily="18" charset="0"/>
              </a:rPr>
              <a:t> </a:t>
            </a:r>
            <a:r>
              <a:rPr lang="ro-RO" sz="2000" u="sng" dirty="0">
                <a:solidFill>
                  <a:schemeClr val="tx1"/>
                </a:solidFill>
                <a:latin typeface="Times New Roman" pitchFamily="18" charset="0"/>
                <a:ea typeface="Calibri" pitchFamily="34" charset="0"/>
                <a:cs typeface="Times New Roman" pitchFamily="18" charset="0"/>
              </a:rPr>
              <a:t>şi conduite nearmonice.</a:t>
            </a:r>
            <a:endParaRPr lang="en-US" sz="2000" dirty="0">
              <a:solidFill>
                <a:schemeClr val="tx1"/>
              </a:solidFill>
              <a:latin typeface="Times New Roman" panose="02020603050405020304" pitchFamily="18" charset="0"/>
              <a:cs typeface="Times New Roman" panose="02020603050405020304" pitchFamily="18" charset="0"/>
            </a:endParaRPr>
          </a:p>
          <a:p>
            <a:pPr marL="0" lvl="0" indent="0" algn="just" eaLnBrk="0" fontAlgn="base" hangingPunct="0">
              <a:spcBef>
                <a:spcPct val="0"/>
              </a:spcBef>
              <a:spcAft>
                <a:spcPct val="0"/>
              </a:spcAft>
              <a:buClrTx/>
              <a:buSzTx/>
              <a:buNone/>
            </a:pPr>
            <a:r>
              <a:rPr lang="ro-RO" sz="2000" dirty="0">
                <a:solidFill>
                  <a:schemeClr val="tx1"/>
                </a:solidFill>
                <a:latin typeface="Times New Roman" pitchFamily="18" charset="0"/>
                <a:ea typeface="Calibri" pitchFamily="34" charset="0"/>
                <a:cs typeface="Times New Roman" pitchFamily="18" charset="0"/>
              </a:rPr>
              <a:t>        (De fapt, încă</a:t>
            </a:r>
            <a:r>
              <a:rPr lang="en-US" sz="2000" dirty="0">
                <a:solidFill>
                  <a:schemeClr val="tx1"/>
                </a:solidFill>
                <a:latin typeface="Times New Roman" pitchFamily="18" charset="0"/>
                <a:ea typeface="Calibri" pitchFamily="34" charset="0"/>
                <a:cs typeface="Times New Roman" pitchFamily="18" charset="0"/>
              </a:rPr>
              <a:t> </a:t>
            </a:r>
            <a:r>
              <a:rPr lang="ro-RO" sz="2000" dirty="0">
                <a:solidFill>
                  <a:schemeClr val="tx1"/>
                </a:solidFill>
                <a:latin typeface="Times New Roman" pitchFamily="18" charset="0"/>
                <a:ea typeface="Calibri" pitchFamily="34" charset="0"/>
                <a:cs typeface="Times New Roman" pitchFamily="18" charset="0"/>
              </a:rPr>
              <a:t>dinaintea psihanalizei </a:t>
            </a:r>
            <a:r>
              <a:rPr lang="ro-RO" sz="2000" dirty="0" err="1">
                <a:solidFill>
                  <a:schemeClr val="tx1"/>
                </a:solidFill>
                <a:latin typeface="Times New Roman" pitchFamily="18" charset="0"/>
                <a:ea typeface="Calibri" pitchFamily="34" charset="0"/>
                <a:cs typeface="Times New Roman" pitchFamily="18" charset="0"/>
              </a:rPr>
              <a:t>Janet</a:t>
            </a:r>
            <a:r>
              <a:rPr lang="ro-RO" sz="2000" dirty="0">
                <a:solidFill>
                  <a:schemeClr val="tx1"/>
                </a:solidFill>
                <a:latin typeface="Times New Roman" pitchFamily="18" charset="0"/>
                <a:ea typeface="Calibri" pitchFamily="34" charset="0"/>
                <a:cs typeface="Times New Roman" pitchFamily="18" charset="0"/>
              </a:rPr>
              <a:t> susținea existenţa la unele persoane a unor astfel de formațiuni biografice neintegrate suficient, care se pot “disocia” de ansamblul persoanei, preluând controlul acesteia, în cadrul unor</a:t>
            </a:r>
            <a:r>
              <a:rPr lang="en-US" sz="2000" dirty="0">
                <a:solidFill>
                  <a:schemeClr val="tx1"/>
                </a:solidFill>
                <a:latin typeface="Times New Roman" pitchFamily="18" charset="0"/>
                <a:ea typeface="Calibri" pitchFamily="34" charset="0"/>
                <a:cs typeface="Times New Roman" pitchFamily="18" charset="0"/>
              </a:rPr>
              <a:t> </a:t>
            </a:r>
            <a:r>
              <a:rPr lang="ro-RO" sz="2000" dirty="0">
                <a:solidFill>
                  <a:schemeClr val="tx1"/>
                </a:solidFill>
                <a:latin typeface="Times New Roman" pitchFamily="18" charset="0"/>
                <a:ea typeface="Calibri" pitchFamily="34" charset="0"/>
                <a:cs typeface="Times New Roman" pitchFamily="18" charset="0"/>
              </a:rPr>
              <a:t>stări</a:t>
            </a:r>
            <a:r>
              <a:rPr lang="en-US" sz="2000" dirty="0">
                <a:solidFill>
                  <a:schemeClr val="tx1"/>
                </a:solidFill>
                <a:latin typeface="Times New Roman" pitchFamily="18" charset="0"/>
                <a:ea typeface="Calibri" pitchFamily="34" charset="0"/>
                <a:cs typeface="Times New Roman" pitchFamily="18" charset="0"/>
              </a:rPr>
              <a:t> </a:t>
            </a:r>
            <a:r>
              <a:rPr lang="ro-RO" sz="2000" dirty="0">
                <a:solidFill>
                  <a:schemeClr val="tx1"/>
                </a:solidFill>
                <a:latin typeface="Times New Roman" pitchFamily="18" charset="0"/>
                <a:ea typeface="Calibri" pitchFamily="34" charset="0"/>
                <a:cs typeface="Times New Roman" pitchFamily="18" charset="0"/>
              </a:rPr>
              <a:t>- sau psihoze -</a:t>
            </a:r>
            <a:r>
              <a:rPr lang="en-US" sz="2000" dirty="0">
                <a:solidFill>
                  <a:schemeClr val="tx1"/>
                </a:solidFill>
                <a:latin typeface="Times New Roman" pitchFamily="18" charset="0"/>
                <a:ea typeface="Calibri" pitchFamily="34" charset="0"/>
                <a:cs typeface="Times New Roman" pitchFamily="18" charset="0"/>
              </a:rPr>
              <a:t> </a:t>
            </a:r>
            <a:r>
              <a:rPr lang="ro-RO" sz="2000" dirty="0">
                <a:solidFill>
                  <a:schemeClr val="tx1"/>
                </a:solidFill>
                <a:latin typeface="Times New Roman" pitchFamily="18" charset="0"/>
                <a:ea typeface="Calibri" pitchFamily="34" charset="0"/>
                <a:cs typeface="Times New Roman" pitchFamily="18" charset="0"/>
              </a:rPr>
              <a:t>disociative).</a:t>
            </a:r>
            <a:endParaRPr lang="en-US" sz="2000" dirty="0">
              <a:solidFill>
                <a:schemeClr val="tx1"/>
              </a:solidFill>
              <a:latin typeface="Times New Roman" panose="02020603050405020304" pitchFamily="18" charset="0"/>
              <a:cs typeface="Times New Roman" panose="02020603050405020304" pitchFamily="18" charset="0"/>
            </a:endParaRPr>
          </a:p>
          <a:p>
            <a:pPr marL="0" lvl="0" indent="0" algn="just" eaLnBrk="0" fontAlgn="base" hangingPunct="0">
              <a:spcBef>
                <a:spcPct val="0"/>
              </a:spcBef>
              <a:spcAft>
                <a:spcPct val="0"/>
              </a:spcAft>
              <a:buClrTx/>
              <a:buSzTx/>
              <a:buNone/>
            </a:pPr>
            <a:r>
              <a:rPr lang="en-US" sz="2000" dirty="0">
                <a:solidFill>
                  <a:schemeClr val="tx1"/>
                </a:solidFill>
                <a:latin typeface="Times New Roman" pitchFamily="18" charset="0"/>
                <a:ea typeface="Calibri" pitchFamily="34" charset="0"/>
                <a:cs typeface="Times New Roman" pitchFamily="18" charset="0"/>
              </a:rPr>
              <a:t>	</a:t>
            </a:r>
            <a:r>
              <a:rPr lang="ro-RO" sz="2000" dirty="0">
                <a:solidFill>
                  <a:schemeClr val="tx1"/>
                </a:solidFill>
                <a:latin typeface="Times New Roman" pitchFamily="18" charset="0"/>
                <a:ea typeface="Calibri" pitchFamily="34" charset="0"/>
                <a:cs typeface="Times New Roman" pitchFamily="18" charset="0"/>
              </a:rPr>
              <a:t>Intuiția psihanalitică asupra vulnerabilității  psihice a unor persoane</a:t>
            </a:r>
            <a:r>
              <a:rPr lang="en-US" sz="2000" dirty="0">
                <a:solidFill>
                  <a:schemeClr val="tx1"/>
                </a:solidFill>
                <a:latin typeface="Times New Roman" pitchFamily="18" charset="0"/>
                <a:ea typeface="Calibri" pitchFamily="34" charset="0"/>
                <a:cs typeface="Times New Roman" pitchFamily="18" charset="0"/>
              </a:rPr>
              <a:t> </a:t>
            </a:r>
            <a:r>
              <a:rPr lang="ro-RO" sz="2000" dirty="0">
                <a:solidFill>
                  <a:schemeClr val="tx1"/>
                </a:solidFill>
                <a:latin typeface="Times New Roman" pitchFamily="18" charset="0"/>
                <a:ea typeface="Calibri" pitchFamily="34" charset="0"/>
                <a:cs typeface="Times New Roman" pitchFamily="18" charset="0"/>
              </a:rPr>
              <a:t>complexate, s-a tot diferențiat pe parcursul sec. XX. Iar vulnerabili</a:t>
            </a:r>
            <a:r>
              <a:rPr lang="en-US" sz="2000" dirty="0">
                <a:solidFill>
                  <a:schemeClr val="tx1"/>
                </a:solidFill>
                <a:latin typeface="Times New Roman" pitchFamily="18" charset="0"/>
                <a:ea typeface="Calibri" pitchFamily="34" charset="0"/>
                <a:cs typeface="Times New Roman" pitchFamily="18" charset="0"/>
              </a:rPr>
              <a:t>t</a:t>
            </a:r>
            <a:r>
              <a:rPr lang="ro-RO" sz="2000" dirty="0" err="1">
                <a:solidFill>
                  <a:schemeClr val="tx1"/>
                </a:solidFill>
                <a:latin typeface="Times New Roman" pitchFamily="18" charset="0"/>
                <a:ea typeface="Calibri" pitchFamily="34" charset="0"/>
                <a:cs typeface="Times New Roman" pitchFamily="18" charset="0"/>
              </a:rPr>
              <a:t>atea</a:t>
            </a:r>
            <a:r>
              <a:rPr lang="ro-RO" sz="2000" dirty="0">
                <a:solidFill>
                  <a:schemeClr val="tx1"/>
                </a:solidFill>
                <a:latin typeface="Times New Roman" pitchFamily="18" charset="0"/>
                <a:ea typeface="Calibri" pitchFamily="34" charset="0"/>
                <a:cs typeface="Times New Roman" pitchFamily="18" charset="0"/>
              </a:rPr>
              <a:t> persoanei astfel realizată, este unul din parametrii de bază ai reacțiilor psihopatologice.</a:t>
            </a:r>
            <a:endParaRPr lang="ro-RO"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790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914400"/>
            <a:ext cx="7109908" cy="4918229"/>
          </a:xfrm>
        </p:spPr>
        <p:txBody>
          <a:bodyPr>
            <a:normAutofit/>
          </a:bodyPr>
          <a:lstStyle/>
          <a:p>
            <a:pPr algn="just">
              <a:buNone/>
            </a:pPr>
            <a:r>
              <a:rPr lang="en-US" sz="1900" dirty="0">
                <a:latin typeface="Times New Roman" panose="02020603050405020304" pitchFamily="18" charset="0"/>
                <a:cs typeface="Times New Roman" panose="02020603050405020304" pitchFamily="18" charset="0"/>
              </a:rPr>
              <a:t>	</a:t>
            </a:r>
          </a:p>
          <a:p>
            <a:pPr algn="just">
              <a:buNone/>
            </a:pPr>
            <a:endParaRPr lang="en-US" sz="1900" dirty="0">
              <a:latin typeface="Times New Roman" panose="02020603050405020304" pitchFamily="18" charset="0"/>
              <a:cs typeface="Times New Roman" panose="02020603050405020304" pitchFamily="18" charset="0"/>
            </a:endParaRPr>
          </a:p>
          <a:p>
            <a:pPr algn="just">
              <a:buNone/>
            </a:pPr>
            <a:r>
              <a:rPr lang="en-US" sz="1900" dirty="0">
                <a:latin typeface="Times New Roman" panose="02020603050405020304" pitchFamily="18" charset="0"/>
                <a:cs typeface="Times New Roman" panose="02020603050405020304" pitchFamily="18" charset="0"/>
              </a:rPr>
              <a:t>		</a:t>
            </a:r>
            <a:r>
              <a:rPr lang="ro-RO" sz="1900" dirty="0">
                <a:latin typeface="Times New Roman" panose="02020603050405020304" pitchFamily="18" charset="0"/>
                <a:cs typeface="Times New Roman" panose="02020603050405020304" pitchFamily="18" charset="0"/>
              </a:rPr>
              <a:t>În concluzie, atunci când ne aflăm în faţa unei „crize psihice restructuratoare” merită să nu ignorăm că:</a:t>
            </a:r>
            <a:endParaRPr lang="en-US" sz="1900" dirty="0">
              <a:latin typeface="Times New Roman" panose="02020603050405020304" pitchFamily="18" charset="0"/>
              <a:cs typeface="Times New Roman" panose="02020603050405020304" pitchFamily="18" charset="0"/>
            </a:endParaRPr>
          </a:p>
          <a:p>
            <a:pPr algn="just">
              <a:buNone/>
            </a:pPr>
            <a:r>
              <a:rPr lang="ro-RO"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	</a:t>
            </a:r>
            <a:r>
              <a:rPr lang="ro-RO" sz="1900" dirty="0">
                <a:latin typeface="Times New Roman" panose="02020603050405020304" pitchFamily="18" charset="0"/>
                <a:cs typeface="Times New Roman" panose="02020603050405020304" pitchFamily="18" charset="0"/>
              </a:rPr>
              <a:t>Confruntarea mai mult sau mai puţin conflictuală cu sine, conştientă sau neconştientă, este constitutivă fiecărui om.</a:t>
            </a:r>
            <a:endParaRPr lang="en-US" sz="1900" dirty="0">
              <a:latin typeface="Times New Roman" panose="02020603050405020304" pitchFamily="18" charset="0"/>
              <a:cs typeface="Times New Roman" panose="02020603050405020304" pitchFamily="18" charset="0"/>
            </a:endParaRPr>
          </a:p>
          <a:p>
            <a:pPr algn="just">
              <a:buNone/>
            </a:pPr>
            <a:r>
              <a:rPr lang="ro-RO"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	</a:t>
            </a:r>
            <a:r>
              <a:rPr lang="ro-RO" sz="1900" dirty="0">
                <a:latin typeface="Times New Roman" panose="02020603050405020304" pitchFamily="18" charset="0"/>
                <a:cs typeface="Times New Roman" panose="02020603050405020304" pitchFamily="18" charset="0"/>
              </a:rPr>
              <a:t>Problematica relaţionărilor afective („libidinale”), a </a:t>
            </a:r>
            <a:r>
              <a:rPr lang="ro-RO" sz="1900" dirty="0" err="1">
                <a:latin typeface="Times New Roman" panose="02020603050405020304" pitchFamily="18" charset="0"/>
                <a:cs typeface="Times New Roman" panose="02020603050405020304" pitchFamily="18" charset="0"/>
              </a:rPr>
              <a:t>introjectării</a:t>
            </a:r>
            <a:r>
              <a:rPr lang="ro-RO" sz="1900" dirty="0">
                <a:latin typeface="Times New Roman" panose="02020603050405020304" pitchFamily="18" charset="0"/>
                <a:cs typeface="Times New Roman" panose="02020603050405020304" pitchFamily="18" charset="0"/>
              </a:rPr>
              <a:t> altora, a experienţelor </a:t>
            </a:r>
            <a:r>
              <a:rPr lang="ro-RO" sz="1900" dirty="0" err="1">
                <a:latin typeface="Times New Roman" panose="02020603050405020304" pitchFamily="18" charset="0"/>
                <a:cs typeface="Times New Roman" panose="02020603050405020304" pitchFamily="18" charset="0"/>
              </a:rPr>
              <a:t>relaţ</a:t>
            </a:r>
            <a:r>
              <a:rPr lang="en-US" sz="1900" dirty="0" err="1">
                <a:latin typeface="Times New Roman" panose="02020603050405020304" pitchFamily="18" charset="0"/>
                <a:cs typeface="Times New Roman" panose="02020603050405020304" pitchFamily="18" charset="0"/>
              </a:rPr>
              <a:t>i</a:t>
            </a:r>
            <a:r>
              <a:rPr lang="ro-RO" sz="1900" dirty="0" err="1">
                <a:latin typeface="Times New Roman" panose="02020603050405020304" pitchFamily="18" charset="0"/>
                <a:cs typeface="Times New Roman" panose="02020603050405020304" pitchFamily="18" charset="0"/>
              </a:rPr>
              <a:t>onale</a:t>
            </a:r>
            <a:r>
              <a:rPr lang="ro-RO" sz="1900" dirty="0">
                <a:latin typeface="Times New Roman" panose="02020603050405020304" pitchFamily="18" charset="0"/>
                <a:cs typeface="Times New Roman" panose="02020603050405020304" pitchFamily="18" charset="0"/>
              </a:rPr>
              <a:t> tensionate (uneori fantasmatice) şi cea a autonomiei relaţionale mature, ne străbate biografia.</a:t>
            </a:r>
            <a:endParaRPr lang="en-US" sz="1900" dirty="0">
              <a:latin typeface="Times New Roman" panose="02020603050405020304" pitchFamily="18" charset="0"/>
              <a:cs typeface="Times New Roman" panose="02020603050405020304" pitchFamily="18" charset="0"/>
            </a:endParaRPr>
          </a:p>
          <a:p>
            <a:pPr algn="just">
              <a:buNone/>
            </a:pPr>
            <a:r>
              <a:rPr lang="ro-RO"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	</a:t>
            </a:r>
            <a:r>
              <a:rPr lang="ro-RO" sz="1900" dirty="0">
                <a:latin typeface="Times New Roman" panose="02020603050405020304" pitchFamily="18" charset="0"/>
                <a:cs typeface="Times New Roman" panose="02020603050405020304" pitchFamily="18" charset="0"/>
              </a:rPr>
              <a:t>As</a:t>
            </a:r>
            <a:r>
              <a:rPr lang="en-US" sz="1900" dirty="0">
                <a:latin typeface="Times New Roman" panose="02020603050405020304" pitchFamily="18" charset="0"/>
                <a:cs typeface="Times New Roman" panose="02020603050405020304" pitchFamily="18" charset="0"/>
              </a:rPr>
              <a:t>t</a:t>
            </a:r>
            <a:r>
              <a:rPr lang="ro-RO" sz="1900" dirty="0">
                <a:latin typeface="Times New Roman" panose="02020603050405020304" pitchFamily="18" charset="0"/>
                <a:cs typeface="Times New Roman" panose="02020603050405020304" pitchFamily="18" charset="0"/>
              </a:rPr>
              <a:t>fel încât, orice „moment critic: actual, se intersectează şi cu astfel de probleme. Pe care terapeutul nu are de ce să le ignore.</a:t>
            </a:r>
            <a:endParaRPr lang="en-US" sz="1900" dirty="0">
              <a:latin typeface="Times New Roman" panose="02020603050405020304" pitchFamily="18" charset="0"/>
              <a:cs typeface="Times New Roman" panose="02020603050405020304" pitchFamily="18" charset="0"/>
            </a:endParaRPr>
          </a:p>
          <a:p>
            <a:pPr algn="just">
              <a:buNone/>
            </a:pPr>
            <a:endParaRPr lang="en-US" dirty="0"/>
          </a:p>
          <a:p>
            <a:pPr algn="just">
              <a:buNone/>
            </a:pPr>
            <a:endParaRPr lang="en-US" b="1" dirty="0"/>
          </a:p>
          <a:p>
            <a:pPr algn="just">
              <a:spcBef>
                <a:spcPct val="0"/>
              </a:spcBef>
              <a:buNone/>
            </a:pPr>
            <a:endParaRPr lang="ro-RO" altLang="ro-RO" b="1" dirty="0"/>
          </a:p>
        </p:txBody>
      </p:sp>
    </p:spTree>
    <p:extLst>
      <p:ext uri="{BB962C8B-B14F-4D97-AF65-F5344CB8AC3E}">
        <p14:creationId xmlns:p14="http://schemas.microsoft.com/office/powerpoint/2010/main" val="1888383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914400"/>
            <a:ext cx="7109908" cy="4918229"/>
          </a:xfrm>
        </p:spPr>
        <p:txBody>
          <a:bodyPr>
            <a:normAutofit/>
          </a:bodyPr>
          <a:lstStyle/>
          <a:p>
            <a:pPr algn="ctr">
              <a:buNone/>
            </a:pPr>
            <a:r>
              <a:rPr lang="ro-RO" sz="21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B.  REACTIILE PSIHICE ANORMALE (JASPERS).</a:t>
            </a:r>
            <a:endParaRPr lang="en-US" sz="2000" dirty="0">
              <a:latin typeface="Times New Roman" panose="02020603050405020304" pitchFamily="18" charset="0"/>
              <a:cs typeface="Times New Roman" panose="02020603050405020304" pitchFamily="18" charset="0"/>
            </a:endParaRPr>
          </a:p>
          <a:p>
            <a:pPr algn="just">
              <a:buNone/>
            </a:pPr>
            <a:endParaRPr lang="en-US" sz="2000" dirty="0">
              <a:latin typeface="Times New Roman" panose="02020603050405020304" pitchFamily="18" charset="0"/>
              <a:cs typeface="Times New Roman" panose="02020603050405020304" pitchFamily="18" charset="0"/>
            </a:endParaRPr>
          </a:p>
          <a:p>
            <a:pPr algn="just">
              <a:buNone/>
            </a:pP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Reacția comprehensibilă anormală comentată de Jaspers  la începutul sec. XX avea pe atunci importanţă pentru</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a articula psihopatologia clinică </a:t>
            </a:r>
            <a:r>
              <a:rPr lang="ro-RO" sz="2000" dirty="0" err="1">
                <a:latin typeface="Times New Roman" panose="02020603050405020304" pitchFamily="18" charset="0"/>
                <a:cs typeface="Times New Roman" panose="02020603050405020304" pitchFamily="18" charset="0"/>
              </a:rPr>
              <a:t>azilară</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cu</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viața cotidiană. Principala referință era la depresia consecutivă pierderii (doliu)</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şi la stări</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apărute în urma spaimei sau frustrării. Principalele ei caracteristici erau:</a:t>
            </a:r>
            <a:endParaRPr lang="en-US" sz="2000" dirty="0">
              <a:latin typeface="Times New Roman" panose="02020603050405020304" pitchFamily="18" charset="0"/>
              <a:cs typeface="Times New Roman" panose="02020603050405020304" pitchFamily="18" charset="0"/>
            </a:endParaRPr>
          </a:p>
          <a:p>
            <a:pPr lvl="0" algn="just">
              <a:buNone/>
            </a:pP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Apare în relație nemijlocită cu un eveniment stresant </a:t>
            </a:r>
            <a:endParaRPr lang="en-US" sz="2000" dirty="0">
              <a:latin typeface="Times New Roman" panose="02020603050405020304" pitchFamily="18" charset="0"/>
              <a:cs typeface="Times New Roman" panose="02020603050405020304" pitchFamily="18" charset="0"/>
            </a:endParaRPr>
          </a:p>
          <a:p>
            <a:pPr lvl="0" algn="just">
              <a:buNone/>
            </a:pP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Conținutul ei e adecvat ca semnificație evenimentului şi îl putem înțelege empatic (oricine ar fi reacționat la fel)</a:t>
            </a:r>
            <a:endParaRPr lang="en-US" sz="2000" dirty="0">
              <a:latin typeface="Times New Roman" panose="02020603050405020304" pitchFamily="18" charset="0"/>
              <a:cs typeface="Times New Roman" panose="02020603050405020304" pitchFamily="18" charset="0"/>
            </a:endParaRPr>
          </a:p>
          <a:p>
            <a:pPr lvl="0" algn="just">
              <a:buNone/>
            </a:pP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Intensitatea şi durata e însă anormală</a:t>
            </a:r>
            <a:r>
              <a:rPr lang="en-US" sz="2000" dirty="0">
                <a:latin typeface="Times New Roman" panose="02020603050405020304" pitchFamily="18" charset="0"/>
                <a:cs typeface="Times New Roman" panose="02020603050405020304" pitchFamily="18" charset="0"/>
              </a:rPr>
              <a:t>.</a:t>
            </a:r>
          </a:p>
          <a:p>
            <a:pPr lvl="0" algn="just">
              <a:buNone/>
            </a:pP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Dacă cauza încetează, reacția se stinge treptat</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85700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56</TotalTime>
  <Words>149</Words>
  <Application>Microsoft Office PowerPoint</Application>
  <PresentationFormat>Expunere pe ecran (4:3)</PresentationFormat>
  <Paragraphs>97</Paragraphs>
  <Slides>22</Slides>
  <Notes>0</Notes>
  <HiddenSlides>0</HiddenSlides>
  <MMClips>0</MMClips>
  <ScaleCrop>false</ScaleCrop>
  <HeadingPairs>
    <vt:vector size="4" baseType="variant">
      <vt:variant>
        <vt:lpstr>Temă</vt:lpstr>
      </vt:variant>
      <vt:variant>
        <vt:i4>1</vt:i4>
      </vt:variant>
      <vt:variant>
        <vt:lpstr>Titluri diapozitive</vt:lpstr>
      </vt:variant>
      <vt:variant>
        <vt:i4>22</vt:i4>
      </vt:variant>
    </vt:vector>
  </HeadingPairs>
  <TitlesOfParts>
    <vt:vector size="23" baseType="lpstr">
      <vt:lpstr>Austin</vt:lpstr>
      <vt:lpstr>Scurtă privire panoramică în psihopatologie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Normalitate psihică şi ambianţă culturală       Tb. Anxios fobice şi Covid-19</dc:title>
  <dc:creator>Jeni</dc:creator>
  <cp:lastModifiedBy>Jeni</cp:lastModifiedBy>
  <cp:revision>24</cp:revision>
  <dcterms:created xsi:type="dcterms:W3CDTF">2020-08-15T08:49:12Z</dcterms:created>
  <dcterms:modified xsi:type="dcterms:W3CDTF">2022-01-24T07:33:20Z</dcterms:modified>
</cp:coreProperties>
</file>