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8" r:id="rId9"/>
    <p:sldId id="265" r:id="rId10"/>
    <p:sldId id="266" r:id="rId11"/>
    <p:sldId id="268" r:id="rId12"/>
    <p:sldId id="269" r:id="rId13"/>
    <p:sldId id="270" r:id="rId14"/>
    <p:sldId id="279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9144000" cy="6858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28-Apr-23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4373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28-Apr-23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4373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28-Apr-23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4373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28-Apr-23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28-Apr-23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4" y="806864"/>
                </a:lnTo>
                <a:lnTo>
                  <a:pt x="188327" y="797514"/>
                </a:lnTo>
                <a:lnTo>
                  <a:pt x="233068" y="785664"/>
                </a:lnTo>
                <a:lnTo>
                  <a:pt x="276769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6" y="714805"/>
                </a:lnTo>
                <a:lnTo>
                  <a:pt x="439640" y="691610"/>
                </a:lnTo>
                <a:lnTo>
                  <a:pt x="476990" y="666377"/>
                </a:lnTo>
                <a:lnTo>
                  <a:pt x="512840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7" y="546596"/>
                </a:lnTo>
                <a:lnTo>
                  <a:pt x="639696" y="512323"/>
                </a:lnTo>
                <a:lnTo>
                  <a:pt x="666890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2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1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5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1E7E7">
              <a:alpha val="3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5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1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2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90" y="476473"/>
                </a:lnTo>
                <a:lnTo>
                  <a:pt x="639696" y="512323"/>
                </a:lnTo>
                <a:lnTo>
                  <a:pt x="610617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40" y="639182"/>
                </a:lnTo>
                <a:lnTo>
                  <a:pt x="476990" y="666377"/>
                </a:lnTo>
                <a:lnTo>
                  <a:pt x="439640" y="691610"/>
                </a:lnTo>
                <a:lnTo>
                  <a:pt x="400866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9" y="771391"/>
                </a:lnTo>
                <a:lnTo>
                  <a:pt x="233068" y="785664"/>
                </a:lnTo>
                <a:lnTo>
                  <a:pt x="188327" y="797514"/>
                </a:lnTo>
                <a:lnTo>
                  <a:pt x="142624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7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12700">
            <a:solidFill>
              <a:srgbClr val="A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E3B4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  <a:path w="1116965" h="1111885">
                <a:moveTo>
                  <a:pt x="220478" y="286041"/>
                </a:moveTo>
                <a:lnTo>
                  <a:pt x="193857" y="323455"/>
                </a:lnTo>
                <a:lnTo>
                  <a:pt x="171956" y="362810"/>
                </a:lnTo>
                <a:lnTo>
                  <a:pt x="154731" y="403741"/>
                </a:lnTo>
                <a:lnTo>
                  <a:pt x="142134" y="445881"/>
                </a:lnTo>
                <a:lnTo>
                  <a:pt x="134120" y="488865"/>
                </a:lnTo>
                <a:lnTo>
                  <a:pt x="130642" y="532328"/>
                </a:lnTo>
                <a:lnTo>
                  <a:pt x="131656" y="575903"/>
                </a:lnTo>
                <a:lnTo>
                  <a:pt x="137113" y="619227"/>
                </a:lnTo>
                <a:lnTo>
                  <a:pt x="146970" y="661933"/>
                </a:lnTo>
                <a:lnTo>
                  <a:pt x="161179" y="703655"/>
                </a:lnTo>
                <a:lnTo>
                  <a:pt x="179695" y="744028"/>
                </a:lnTo>
                <a:lnTo>
                  <a:pt x="202471" y="782686"/>
                </a:lnTo>
                <a:lnTo>
                  <a:pt x="229462" y="819265"/>
                </a:lnTo>
                <a:lnTo>
                  <a:pt x="260621" y="853397"/>
                </a:lnTo>
                <a:lnTo>
                  <a:pt x="295903" y="884719"/>
                </a:lnTo>
                <a:lnTo>
                  <a:pt x="334266" y="912179"/>
                </a:lnTo>
                <a:lnTo>
                  <a:pt x="374454" y="934995"/>
                </a:lnTo>
                <a:lnTo>
                  <a:pt x="416101" y="953204"/>
                </a:lnTo>
                <a:lnTo>
                  <a:pt x="458842" y="966841"/>
                </a:lnTo>
                <a:lnTo>
                  <a:pt x="502309" y="975943"/>
                </a:lnTo>
                <a:lnTo>
                  <a:pt x="546136" y="980546"/>
                </a:lnTo>
                <a:lnTo>
                  <a:pt x="589958" y="980687"/>
                </a:lnTo>
                <a:lnTo>
                  <a:pt x="633407" y="976403"/>
                </a:lnTo>
                <a:lnTo>
                  <a:pt x="676118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9" y="889862"/>
                </a:lnTo>
                <a:lnTo>
                  <a:pt x="865772" y="859785"/>
                </a:lnTo>
                <a:lnTo>
                  <a:pt x="896359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2" y="707789"/>
                </a:lnTo>
                <a:lnTo>
                  <a:pt x="974710" y="665643"/>
                </a:lnTo>
                <a:lnTo>
                  <a:pt x="982725" y="622657"/>
                </a:lnTo>
                <a:lnTo>
                  <a:pt x="986204" y="579196"/>
                </a:lnTo>
                <a:lnTo>
                  <a:pt x="985192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70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1" y="176583"/>
                </a:lnTo>
                <a:lnTo>
                  <a:pt x="700742" y="158375"/>
                </a:lnTo>
                <a:lnTo>
                  <a:pt x="658000" y="144737"/>
                </a:lnTo>
                <a:lnTo>
                  <a:pt x="614531" y="135635"/>
                </a:lnTo>
                <a:lnTo>
                  <a:pt x="570703" y="131032"/>
                </a:lnTo>
                <a:lnTo>
                  <a:pt x="526880" y="130891"/>
                </a:lnTo>
                <a:lnTo>
                  <a:pt x="483431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9" y="174222"/>
                </a:lnTo>
                <a:lnTo>
                  <a:pt x="320681" y="195847"/>
                </a:lnTo>
                <a:lnTo>
                  <a:pt x="284588" y="221716"/>
                </a:lnTo>
                <a:lnTo>
                  <a:pt x="251064" y="251793"/>
                </a:lnTo>
                <a:lnTo>
                  <a:pt x="220478" y="286041"/>
                </a:lnTo>
                <a:close/>
              </a:path>
            </a:pathLst>
          </a:custGeom>
          <a:ln w="12700">
            <a:solidFill>
              <a:srgbClr val="9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2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4412" y="0"/>
            <a:ext cx="73025" cy="6858000"/>
          </a:xfrm>
          <a:custGeom>
            <a:avLst/>
            <a:gdLst/>
            <a:ahLst/>
            <a:cxnLst/>
            <a:rect l="l" t="t" r="r" b="b"/>
            <a:pathLst>
              <a:path w="73025" h="6858000">
                <a:moveTo>
                  <a:pt x="73025" y="0"/>
                </a:moveTo>
                <a:lnTo>
                  <a:pt x="0" y="0"/>
                </a:lnTo>
                <a:lnTo>
                  <a:pt x="0" y="6858000"/>
                </a:lnTo>
                <a:lnTo>
                  <a:pt x="73025" y="6858000"/>
                </a:lnTo>
                <a:lnTo>
                  <a:pt x="73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9013" y="354329"/>
            <a:ext cx="104597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4373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37151" y="1046225"/>
            <a:ext cx="4269105" cy="2605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28-Apr-23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0200" y="1371600"/>
            <a:ext cx="6645275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o-RO" sz="4400" dirty="0"/>
              <a:t> Secvenţe din istoria sănătăţii mentale din România</a:t>
            </a:r>
            <a:endParaRPr sz="4300" dirty="0"/>
          </a:p>
        </p:txBody>
      </p:sp>
      <p:sp>
        <p:nvSpPr>
          <p:cNvPr id="7" name="object 7"/>
          <p:cNvSpPr txBox="1"/>
          <p:nvPr/>
        </p:nvSpPr>
        <p:spPr>
          <a:xfrm>
            <a:off x="4572000" y="3769105"/>
            <a:ext cx="34804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65" dirty="0">
                <a:solidFill>
                  <a:srgbClr val="002453"/>
                </a:solidFill>
                <a:latin typeface="Trebuchet MS"/>
                <a:cs typeface="Trebuchet MS"/>
              </a:rPr>
              <a:t>Prof. </a:t>
            </a:r>
            <a:r>
              <a:rPr sz="2600" spc="-90" dirty="0">
                <a:solidFill>
                  <a:srgbClr val="002453"/>
                </a:solidFill>
                <a:latin typeface="Trebuchet MS"/>
                <a:cs typeface="Trebuchet MS"/>
              </a:rPr>
              <a:t>Dr. </a:t>
            </a:r>
            <a:r>
              <a:rPr sz="2600" spc="-100" dirty="0">
                <a:solidFill>
                  <a:srgbClr val="002453"/>
                </a:solidFill>
                <a:latin typeface="Trebuchet MS"/>
                <a:cs typeface="Trebuchet MS"/>
              </a:rPr>
              <a:t>Mircea</a:t>
            </a:r>
            <a:r>
              <a:rPr sz="2600" spc="-550" dirty="0">
                <a:solidFill>
                  <a:srgbClr val="002453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2453"/>
                </a:solidFill>
                <a:latin typeface="Trebuchet MS"/>
                <a:cs typeface="Trebuchet MS"/>
              </a:rPr>
              <a:t>Lăzărescu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0" y="4724400"/>
            <a:ext cx="17938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114" dirty="0" err="1" smtClean="0">
                <a:solidFill>
                  <a:srgbClr val="002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Cluj</a:t>
            </a:r>
            <a:r>
              <a:rPr lang="en-US" sz="1600" spc="-114" dirty="0" smtClean="0">
                <a:solidFill>
                  <a:srgbClr val="002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7904" y="1828800"/>
            <a:ext cx="7268209" cy="3426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artterapie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realizau cu o profesoară de desen şi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Cenaclu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lecturi a creațiilor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proprii,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invitarea scriitorilor de prestigiu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Meloterapie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 audiţii şi participativă, a instrumentiştilor şi uneori, cor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/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Astfel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activităţi au beneficiat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colaboratori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de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participarea personalităţilor culturale din oraş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5080" indent="-283845" algn="just">
              <a:lnSpc>
                <a:spcPct val="150100"/>
              </a:lnSpc>
              <a:spcBef>
                <a:spcPts val="100"/>
              </a:spcBef>
              <a:buClr>
                <a:srgbClr val="521E1C"/>
              </a:buClr>
              <a:buSzPct val="78571"/>
              <a:buFont typeface="Arial"/>
              <a:buChar char=""/>
              <a:tabLst>
                <a:tab pos="296545" algn="l"/>
              </a:tabLst>
            </a:pP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176" y="1371600"/>
            <a:ext cx="7341870" cy="37567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Reabilitarea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vocaţională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avea în centrul activităţii sale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ateliere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ergoterapie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coordonate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croitorie, papetărie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tâmplărie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artizanat, montaj; cu un câştig pentru pacienţi de 30% din valoarea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produselor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Pacienţii de la Ergoterapie formau o comunitate terapeutică…sărbătoreau împreună, cu personalul şi cu familiile,  Crăciunul şi Paştele la un restaurant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făceau excursii in locaţii turistice etc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Pacienţii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remişi stabil, erau pregătiţi pentru 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reangajare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efectuv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multi s-au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reangajat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5080" indent="-283845" algn="just">
              <a:lnSpc>
                <a:spcPct val="150100"/>
              </a:lnSpc>
              <a:spcBef>
                <a:spcPts val="95"/>
              </a:spcBef>
            </a:pP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738" y="1389588"/>
            <a:ext cx="7312025" cy="198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sz="2000" spc="-390" dirty="0" smtClean="0">
                <a:solidFill>
                  <a:srgbClr val="521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90" dirty="0" smtClean="0">
                <a:solidFill>
                  <a:srgbClr val="521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Psihiatrii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LSM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Spitalele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deplas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mânale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colaborând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inerea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S-a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inut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constant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tura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medicii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5080" indent="-283845" algn="just">
              <a:lnSpc>
                <a:spcPct val="150000"/>
              </a:lnSpc>
              <a:spcBef>
                <a:spcPts val="10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1321672" y="3962400"/>
            <a:ext cx="7312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sz="2000" spc="-390" dirty="0" smtClean="0">
                <a:solidFill>
                  <a:srgbClr val="521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90" dirty="0" smtClean="0">
                <a:solidFill>
                  <a:srgbClr val="521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79" y="3369617"/>
            <a:ext cx="3962400" cy="2643860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84" y="3203221"/>
            <a:ext cx="3803768" cy="26410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719" y="1371600"/>
            <a:ext cx="7390881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sfârşitul anilor 80 toate activităţile de psihiatrie comunitară au început să se subţieze şi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destrame, în atmosfera socială întunecată 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Totuşi,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1986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interesul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înc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cum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manifest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IV-a Consfătuire e psihiatrie socială, Timişoara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Carte: Sănătatea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mentală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lumea contemporană,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prof.V.Predescu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V.Mironţov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Oancea.</a:t>
            </a:r>
          </a:p>
          <a:p>
            <a:pPr marL="295910" marR="5080" indent="-283845" algn="just">
              <a:lnSpc>
                <a:spcPct val="150000"/>
              </a:lnSpc>
              <a:spcBef>
                <a:spcPts val="100"/>
              </a:spcBef>
            </a:pP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738" y="1447800"/>
            <a:ext cx="7283450" cy="413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După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1989, în noua lume în care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intrat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entuziasm…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S-au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înființat noi Asociaţii de profil, între care : Asociaţia Română de Psihiatrie şi Liga Română de Sănătate mentală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luat ființă Asociaţii ale aparţinătorilor şi beneficiarilor serviciilor de sănătate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mentală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S-au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înmulţit cabinetele private de consultaţii şi contactele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internaţionale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pregătit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adoptat o Lege a Sănătăţii mentale (2002) etc.</a:t>
            </a:r>
          </a:p>
          <a:p>
            <a:pPr marL="295910" marR="5080" indent="-283845" algn="just">
              <a:lnSpc>
                <a:spcPct val="150000"/>
              </a:lnSpc>
              <a:spcBef>
                <a:spcPts val="100"/>
              </a:spcBef>
              <a:buClr>
                <a:srgbClr val="521E1C"/>
              </a:buClr>
              <a:buSzPct val="80555"/>
              <a:buFont typeface="Arial"/>
              <a:buChar char=""/>
              <a:tabLst>
                <a:tab pos="29654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069" y="1676400"/>
            <a:ext cx="7422515" cy="4121641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Timişoara, în Februarie 1990 s-a înfiinţat Asociaţia Psihiatrică Timişoara.. ce a răspândit vremelnic o Foaie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volantă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psihiatrie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 a organizat ulterior manifestări psihiatrice anuale, naţionale şi internaţionale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 de psihopatologie, psihiatrie socială, psihoze etc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serviciilor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mental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Timisoara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-au format 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Armonia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ca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grant OMS,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recuperare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ulterior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colabor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ionale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95910" indent="-283845" algn="just">
              <a:lnSpc>
                <a:spcPct val="100000"/>
              </a:lnSpc>
              <a:spcBef>
                <a:spcPts val="880"/>
              </a:spcBef>
              <a:buClr>
                <a:srgbClr val="521E1C"/>
              </a:buClr>
              <a:buSzPct val="80769"/>
              <a:buFont typeface="Arial"/>
              <a:buChar char=""/>
              <a:tabLst>
                <a:tab pos="296545" algn="l"/>
              </a:tabLst>
            </a:pP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6" y="0"/>
            <a:ext cx="49851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4061" y="2362200"/>
            <a:ext cx="7626984" cy="35958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2006, corelativ cu intrarea României în UE,  Ministrul Sănătăţii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publică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Norme de aplicare a Legii Sănătăţii mentale (din 2002), care precizau acum şi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O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rganizarea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unor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e Sănătate mentală, dublate de Staționare de zi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 servicii cu paturi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.,..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..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urmând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întreg teritoriul României să fie acoperit şi deservit, printr-o teritorializare în jurul unor astfel de centre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…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ncât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iţele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vechilor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mental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..s-au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afiliat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noiilor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..s-au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nfiinţat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structuri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indent="-283845" algn="just">
              <a:lnSpc>
                <a:spcPct val="100000"/>
              </a:lnSpc>
              <a:spcBef>
                <a:spcPts val="100"/>
              </a:spcBef>
              <a:buClr>
                <a:srgbClr val="521E1C"/>
              </a:buClr>
              <a:buSzPct val="79166"/>
              <a:buFont typeface="Arial"/>
              <a:buChar char=""/>
              <a:tabLst>
                <a:tab pos="296545" algn="l"/>
              </a:tabLst>
            </a:pP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362200"/>
            <a:ext cx="7201534" cy="2775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50000"/>
              </a:lnSpc>
              <a:spcBef>
                <a:spcPts val="100"/>
              </a:spcBef>
              <a:buClr>
                <a:srgbClr val="521E1C"/>
              </a:buClr>
              <a:buSzPct val="80555"/>
              <a:tabLst>
                <a:tab pos="296545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Aceasta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însă o perioadă mai recentă,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s-au afirmat cu vigoare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psihiatri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12065" marR="5080" algn="just">
              <a:lnSpc>
                <a:spcPct val="150000"/>
              </a:lnSpc>
              <a:spcBef>
                <a:spcPts val="100"/>
              </a:spcBef>
              <a:buClr>
                <a:srgbClr val="521E1C"/>
              </a:buClr>
              <a:buSzPct val="80555"/>
              <a:tabLst>
                <a:tab pos="296545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…care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scurtele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amintiri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le-am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evocat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privitor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o romantic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perioad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d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ruire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slujba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suferinzilor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5080" indent="-283845" algn="just">
              <a:lnSpc>
                <a:spcPct val="150000"/>
              </a:lnSpc>
              <a:spcBef>
                <a:spcPts val="100"/>
              </a:spcBef>
              <a:buClr>
                <a:srgbClr val="521E1C"/>
              </a:buClr>
              <a:buSzPct val="80555"/>
              <a:buFont typeface="Arial"/>
              <a:buChar char=""/>
              <a:tabLst>
                <a:tab pos="29654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5938" y="468869"/>
            <a:ext cx="7051675" cy="498854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psihiatru ce şi-a început profesia în România în urmă cu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ani, promovarea sănătăţii mentale se degajă pe fundalul unei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multifaţetate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istorii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…..a ţării…a oamenilor…a psihiatriei în ansamblul ei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Pe acest fundal, încerc să reactivez câteva amintiri, dintr-o perioadă de mult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apusă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evocari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95910" marR="20955" indent="-283845" algn="just">
              <a:lnSpc>
                <a:spcPct val="150000"/>
              </a:lnSpc>
              <a:spcBef>
                <a:spcPts val="100"/>
              </a:spcBef>
              <a:buClr>
                <a:srgbClr val="521E1C"/>
              </a:buClr>
              <a:buSzPct val="80000"/>
              <a:buFont typeface="Arial"/>
              <a:buChar char=""/>
              <a:tabLst>
                <a:tab pos="296545" algn="l"/>
              </a:tabLst>
            </a:pP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362200"/>
            <a:ext cx="7201534" cy="42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r">
              <a:lnSpc>
                <a:spcPct val="150000"/>
              </a:lnSpc>
              <a:spcBef>
                <a:spcPts val="100"/>
              </a:spcBef>
              <a:buClr>
                <a:srgbClr val="521E1C"/>
              </a:buClr>
              <a:buSzPct val="80555"/>
              <a:tabLst>
                <a:tab pos="296545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o-RO" sz="2000" dirty="0"/>
              <a:t> MULTUMESC PENTRU ATENTIE!</a:t>
            </a:r>
            <a:endParaRPr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7737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738" y="751078"/>
            <a:ext cx="7342505" cy="4488408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Privind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retrospectiv, istoria instituţională a psihiatriei din România are câteva secvenţe: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1900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Spitale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psihiatrie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înfiinţate în clădiri dezafectate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psihiatrie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Spitalelor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Unificate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Centre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psihiatrie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omunitară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55-- 65-- 75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--------teritoriul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României Mari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Unificate         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indent="-283845" algn="ctr">
              <a:lnSpc>
                <a:spcPct val="100000"/>
              </a:lnSpc>
              <a:spcBef>
                <a:spcPts val="1000"/>
              </a:spcBef>
              <a:buClr>
                <a:srgbClr val="521E1C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4060" y="1290192"/>
            <a:ext cx="7200265" cy="36721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act normativ al Ministerului Sănătăţii privitor la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înfiinţarea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Centrelor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(Laboratoarelor) de Sănătate Mentală, în principalele oraşe ale ţării, pe lângă Spitalele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Judeţene,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incluzând</a:t>
            </a:r>
          </a:p>
          <a:p>
            <a:pPr algn="just">
              <a:lnSpc>
                <a:spcPct val="150000"/>
              </a:lnSpc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Staţionar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zi şi Serviciu de Ergoterapie ambulatorie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unităţi erau distincte de cabinetele de consultaţii şi tratament din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policlinici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25400" indent="-283845" algn="just">
              <a:lnSpc>
                <a:spcPct val="150100"/>
              </a:lnSpc>
              <a:spcBef>
                <a:spcPts val="95"/>
              </a:spcBef>
              <a:buClr>
                <a:srgbClr val="521E1C"/>
              </a:buClr>
              <a:buSzPct val="80555"/>
              <a:buFont typeface="Arial"/>
              <a:buChar char=""/>
              <a:tabLst>
                <a:tab pos="29654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2057400"/>
            <a:ext cx="7333615" cy="4642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Obiectivele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LSM-urilor (1974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orientarii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erau: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Depistarea şi tratarea precoce a tulburărilor psihice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Studii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epidemiologice;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caz;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Reabilitare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psiho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socială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 vocaţională;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Legătură cu medicina de bază, cu familia şi societatea.</a:t>
            </a:r>
          </a:p>
          <a:p>
            <a:pPr algn="just">
              <a:lnSpc>
                <a:spcPct val="150000"/>
              </a:lnSpc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Organizatoric se recomanda: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sectorializarea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activitatea în echipe complexe; - continuitatea îngrijirilor între staţionar şi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ambulator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5910" marR="5715" indent="-283845" algn="just">
              <a:lnSpc>
                <a:spcPct val="150000"/>
              </a:lnSpc>
              <a:spcBef>
                <a:spcPts val="100"/>
              </a:spcBef>
              <a:buClr>
                <a:srgbClr val="521E1C"/>
              </a:buClr>
              <a:buSzPct val="80000"/>
              <a:buFont typeface="Arial"/>
              <a:buChar char=""/>
              <a:tabLst>
                <a:tab pos="296545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2133600"/>
            <a:ext cx="726185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Timişoara s-a înfiinţat în 1975, alături de Clinica Psihiatrică, un LSM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echipe complexe              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SECTOARE ALE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sociolog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 jurist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psihiatru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Psihiatru,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ORAŞULUI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 social</a:t>
            </a:r>
          </a:p>
        </p:txBody>
      </p:sp>
      <p:sp>
        <p:nvSpPr>
          <p:cNvPr id="3" name="Oval 2"/>
          <p:cNvSpPr/>
          <p:nvPr/>
        </p:nvSpPr>
        <p:spPr>
          <a:xfrm>
            <a:off x="4114800" y="2590800"/>
            <a:ext cx="2438400" cy="21336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8" name="Oval 7"/>
          <p:cNvSpPr/>
          <p:nvPr/>
        </p:nvSpPr>
        <p:spPr>
          <a:xfrm>
            <a:off x="1524000" y="5105400"/>
            <a:ext cx="2667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Stationar</a:t>
            </a:r>
            <a:r>
              <a:rPr lang="en-US" dirty="0" smtClean="0"/>
              <a:t> de </a:t>
            </a:r>
            <a:r>
              <a:rPr lang="en-US" dirty="0" err="1" smtClean="0"/>
              <a:t>zi</a:t>
            </a:r>
            <a:endParaRPr lang="ro-RO" dirty="0"/>
          </a:p>
        </p:txBody>
      </p:sp>
      <p:sp>
        <p:nvSpPr>
          <p:cNvPr id="9" name="Oval 8"/>
          <p:cNvSpPr/>
          <p:nvPr/>
        </p:nvSpPr>
        <p:spPr>
          <a:xfrm>
            <a:off x="5791200" y="4876800"/>
            <a:ext cx="2667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Ergoterapie</a:t>
            </a:r>
            <a:r>
              <a:rPr lang="en-US" dirty="0" smtClean="0"/>
              <a:t> </a:t>
            </a:r>
            <a:r>
              <a:rPr lang="en-US" dirty="0" err="1" smtClean="0"/>
              <a:t>ambulatorie</a:t>
            </a:r>
            <a:endParaRPr lang="ro-R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1600200"/>
            <a:ext cx="7034530" cy="3518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 LSM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s-au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desfăşurat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 Timisoara)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Programe de management de caz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La externarea din instituţiile psihiatrice zonale, se recomanda pacientului contactarea LSM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programau întâlniri lunare; iar în lipsa colaborării, asistentul social se deplasa în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Pacienţii erau cuprinşi în programe de psihopedagogie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reabilitare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socială şi vocațională</a:t>
            </a:r>
          </a:p>
          <a:p>
            <a:pPr algn="just"/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5080" indent="-283845" algn="just">
              <a:lnSpc>
                <a:spcPct val="150000"/>
              </a:lnSpc>
              <a:spcBef>
                <a:spcPts val="100"/>
              </a:spcBef>
              <a:buClr>
                <a:srgbClr val="521E1C"/>
              </a:buClr>
              <a:buSzPct val="80555"/>
              <a:buFont typeface="Arial"/>
              <a:buChar char=""/>
              <a:tabLst>
                <a:tab pos="29654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6587" y="1524000"/>
            <a:ext cx="7260590" cy="27334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Programele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reabilitare psiho socială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desfăşurau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deasemenea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comun pentru  pacienţi dispensarizaţi, cei internaţi în Staţionarul de zi şi cei din Clinică; ele constau din: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club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jocuri de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o-RO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desfăşura odată pe săptămână, cu participarea pacienţilor şi personalului.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 activităţile de </a:t>
            </a:r>
            <a:r>
              <a:rPr lang="ro-RO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sport,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sală şi pe terenul amenajat: - volei, tenis de masă şi de câmp,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minton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fotbal etc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521E1C"/>
              </a:buClr>
              <a:buSzPct val="78125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121</Words>
  <Application>Microsoft Office PowerPoint</Application>
  <PresentationFormat>Expunere pe ecran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1" baseType="lpstr">
      <vt:lpstr>Office Theme</vt:lpstr>
      <vt:lpstr> Secvenţe din istoria sănătăţii mentale din România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Sărbătorile şi starea maniacală</dc:title>
  <dc:creator>Jeni</dc:creator>
  <cp:lastModifiedBy>Jeni</cp:lastModifiedBy>
  <cp:revision>46</cp:revision>
  <dcterms:created xsi:type="dcterms:W3CDTF">2022-06-07T13:27:30Z</dcterms:created>
  <dcterms:modified xsi:type="dcterms:W3CDTF">2023-04-28T15:55:32Z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2016-11-25T00:00:00Z</vt:filetime>
  </property>
  <property fmtid="{D5CDD505-2E9C-101B-9397-08002B2CF9AE}" pid="3" name="Creator">
    <vt:lpwstr>convertonlinefree.com</vt:lpwstr>
  </property>
  <property fmtid="{D5CDD505-2E9C-101B-9397-08002B2CF9AE}" pid="4" name="LastSaved">
    <vt:filetime>2022-06-07T00:00:00Z</vt:filetime>
  </property>
</Properties>
</file>