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57" r:id="rId6"/>
    <p:sldId id="258"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7" r:id="rId24"/>
    <p:sldId id="284" r:id="rId25"/>
    <p:sldId id="286" r:id="rId26"/>
  </p:sldIdLst>
  <p:sldSz cx="12192000" cy="6858000"/>
  <p:notesSz cx="6858000" cy="9144000"/>
  <p:defaultTextStyle>
    <a:defPPr rtl="0">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74" d="100"/>
          <a:sy n="74" d="100"/>
        </p:scale>
        <p:origin x="-540" y="-90"/>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7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o-RO"/>
          </a:p>
        </p:txBody>
      </p:sp>
      <p:sp>
        <p:nvSpPr>
          <p:cNvPr id="3" name="Substituent dată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EE0752-5176-4532-977D-29C9029F99D6}" type="datetime1">
              <a:rPr lang="ro-RO" smtClean="0"/>
              <a:pPr rtl="0"/>
              <a:t>22.12.2023</a:t>
            </a:fld>
            <a:endParaRPr lang="ro-RO"/>
          </a:p>
        </p:txBody>
      </p:sp>
      <p:sp>
        <p:nvSpPr>
          <p:cNvPr id="4" name="Substituent subsol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o-RO"/>
          </a:p>
        </p:txBody>
      </p:sp>
      <p:sp>
        <p:nvSpPr>
          <p:cNvPr id="5" name="Substituent număr diapozitiv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ro-RO"/>
              <a:pPr rtl="0"/>
              <a:t>‹#›</a:t>
            </a:fld>
            <a:endParaRPr lang="ro-RO"/>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o-RO" noProof="0"/>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B32BE9A-0B27-4905-8419-4A04B8F2759A}" type="datetime1">
              <a:rPr lang="ro-RO" noProof="0" smtClean="0"/>
              <a:pPr rtl="0"/>
              <a:t>22.12.2023</a:t>
            </a:fld>
            <a:endParaRPr lang="ro-RO" noProof="0"/>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o-RO" noProof="0"/>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o-RO" noProof="0"/>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ro-RO" noProof="0"/>
              <a:pPr rtl="0"/>
              <a:t>‹#›</a:t>
            </a:fld>
            <a:endParaRPr lang="ro-RO"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r>
              <a:rPr lang="ro-RO" b="1" i="1">
                <a:latin typeface="Arial" pitchFamily="34" charset="0"/>
                <a:cs typeface="Arial" pitchFamily="34" charset="0"/>
              </a:rPr>
              <a:t>NOTĂ:</a:t>
            </a:r>
          </a:p>
          <a:p>
            <a:pPr rtl="0"/>
            <a:r>
              <a:rPr lang="ro-RO" i="1">
                <a:latin typeface="Arial" pitchFamily="34" charset="0"/>
                <a:cs typeface="Arial" pitchFamily="34" charset="0"/>
              </a:rPr>
              <a:t>Pentru a modifica imaginea de pe acest diapozitiv, selectați-o și ștergeți-o. Apoi faceți clic pe pictograma Imagini din substituent pentru a insera propria imagine.</a:t>
            </a:r>
          </a:p>
        </p:txBody>
      </p:sp>
      <p:sp>
        <p:nvSpPr>
          <p:cNvPr id="4" name="Substituent număr diapozitiv 3"/>
          <p:cNvSpPr>
            <a:spLocks noGrp="1"/>
          </p:cNvSpPr>
          <p:nvPr>
            <p:ph type="sldNum" sz="quarter" idx="10"/>
          </p:nvPr>
        </p:nvSpPr>
        <p:spPr/>
        <p:txBody>
          <a:bodyPr rtlCol="0"/>
          <a:lstStyle/>
          <a:p>
            <a:pPr rtl="0"/>
            <a:fld id="{0A3C37BE-C303-496D-B5CD-85F2937540FC}" type="slidenum">
              <a:rPr lang="ro-RO" smtClean="0"/>
              <a:pPr rtl="0"/>
              <a:t>1</a:t>
            </a:fld>
            <a:endParaRPr lang="ro-RO"/>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2</a:t>
            </a:fld>
            <a:endParaRPr lang="ro-RO"/>
          </a:p>
        </p:txBody>
      </p:sp>
    </p:spTree>
    <p:extLst>
      <p:ext uri="{BB962C8B-B14F-4D97-AF65-F5344CB8AC3E}">
        <p14:creationId xmlns:p14="http://schemas.microsoft.com/office/powerpoint/2010/main" val="144323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3</a:t>
            </a:fld>
            <a:endParaRPr lang="ro-RO"/>
          </a:p>
        </p:txBody>
      </p:sp>
    </p:spTree>
    <p:extLst>
      <p:ext uri="{BB962C8B-B14F-4D97-AF65-F5344CB8AC3E}">
        <p14:creationId xmlns:p14="http://schemas.microsoft.com/office/powerpoint/2010/main" val="326721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rtlCol="0"/>
          <a:lstStyle/>
          <a:p>
            <a:pPr rtl="0"/>
            <a:endParaRPr lang="ro-RO" dirty="0"/>
          </a:p>
        </p:txBody>
      </p:sp>
      <p:sp>
        <p:nvSpPr>
          <p:cNvPr id="4" name="Substituent număr diapozitiv 3"/>
          <p:cNvSpPr>
            <a:spLocks noGrp="1"/>
          </p:cNvSpPr>
          <p:nvPr>
            <p:ph type="sldNum" sz="quarter" idx="5"/>
          </p:nvPr>
        </p:nvSpPr>
        <p:spPr/>
        <p:txBody>
          <a:bodyPr rtlCol="0"/>
          <a:lstStyle/>
          <a:p>
            <a:pPr rtl="0"/>
            <a:fld id="{0A3C37BE-C303-496D-B5CD-85F2937540FC}" type="slidenum">
              <a:rPr lang="ro-RO" smtClean="0"/>
              <a:pPr rtl="0"/>
              <a:t>4</a:t>
            </a:fld>
            <a:endParaRPr lang="ro-RO" dirty="0"/>
          </a:p>
        </p:txBody>
      </p:sp>
    </p:spTree>
    <p:extLst>
      <p:ext uri="{BB962C8B-B14F-4D97-AF65-F5344CB8AC3E}">
        <p14:creationId xmlns:p14="http://schemas.microsoft.com/office/powerpoint/2010/main" val="38046864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8" name="Dreptunghi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pic>
        <p:nvPicPr>
          <p:cNvPr id="11" name="Imagin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u 1"/>
          <p:cNvSpPr>
            <a:spLocks noGrp="1"/>
          </p:cNvSpPr>
          <p:nvPr>
            <p:ph type="ctrTitle"/>
          </p:nvPr>
        </p:nvSpPr>
        <p:spPr>
          <a:xfrm>
            <a:off x="1104900" y="2292094"/>
            <a:ext cx="10096500" cy="2219691"/>
          </a:xfrm>
        </p:spPr>
        <p:txBody>
          <a:bodyPr rtlCol="0" anchor="ctr">
            <a:normAutofit/>
          </a:bodyPr>
          <a:lstStyle>
            <a:lvl1pPr algn="l">
              <a:defRPr sz="4400" cap="all" baseline="0"/>
            </a:lvl1pPr>
          </a:lstStyle>
          <a:p>
            <a:pPr rtl="0"/>
            <a:r>
              <a:rPr lang="ro-RO" noProof="0"/>
              <a:t>Clic pentru editare stil titlu</a:t>
            </a:r>
          </a:p>
        </p:txBody>
      </p:sp>
      <p:sp>
        <p:nvSpPr>
          <p:cNvPr id="3" name="Subtitlu 2"/>
          <p:cNvSpPr>
            <a:spLocks noGrp="1"/>
          </p:cNvSpPr>
          <p:nvPr>
            <p:ph type="subTitle" idx="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Clic pentru a edita stilul de subtitlu</a:t>
            </a:r>
          </a:p>
        </p:txBody>
      </p:sp>
      <p:sp>
        <p:nvSpPr>
          <p:cNvPr id="7" name="Dreptunghi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
        <p:nvSpPr>
          <p:cNvPr id="4" name="Substituent dată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6BAA7E3D-6D18-41D6-8AA8-CBD641C86608}" type="datetime1">
              <a:rPr lang="ro-RO" noProof="0" smtClean="0"/>
              <a:pPr rtl="0"/>
              <a:t>22.12.2023</a:t>
            </a:fld>
            <a:endParaRPr lang="ro-RO" noProof="0"/>
          </a:p>
        </p:txBody>
      </p:sp>
      <p:sp>
        <p:nvSpPr>
          <p:cNvPr id="5" name="Substituent subsol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ro-RO" noProof="0"/>
          </a:p>
        </p:txBody>
      </p:sp>
      <p:sp>
        <p:nvSpPr>
          <p:cNvPr id="6" name="Substituent număr diapozitiv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ro-RO" noProof="0" smtClean="0"/>
              <a:pPr rtl="0"/>
              <a:t>‹#›</a:t>
            </a:fld>
            <a:endParaRPr lang="ro-RO"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nchor="b"/>
          <a:lstStyle>
            <a:lvl1pPr>
              <a:defRPr sz="3200"/>
            </a:lvl1pPr>
          </a:lstStyle>
          <a:p>
            <a:pPr rtl="0"/>
            <a:r>
              <a:rPr lang="ro-RO" noProof="0"/>
              <a:t>Clic pentru editare stil titlu</a:t>
            </a:r>
          </a:p>
        </p:txBody>
      </p:sp>
      <p:sp>
        <p:nvSpPr>
          <p:cNvPr id="4" name="Substituent text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dirty="0"/>
              <a:t>Faceți clic pentru a edita stilurile de text coordonator</a:t>
            </a:r>
          </a:p>
        </p:txBody>
      </p:sp>
      <p:sp>
        <p:nvSpPr>
          <p:cNvPr id="3" name="Substituent imagine 2" descr="Un substituent gol pentru a adăuga o imagine. Faceți clic pe substituent și selectați imaginea pe care doriți s-o adăugați."/>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o-RO" noProof="0"/>
              <a:t>Faceți clic pe pictogramă pentru a adăuga o imagine</a:t>
            </a:r>
          </a:p>
        </p:txBody>
      </p:sp>
      <p:sp>
        <p:nvSpPr>
          <p:cNvPr id="5" name="Substituent dată 4"/>
          <p:cNvSpPr>
            <a:spLocks noGrp="1"/>
          </p:cNvSpPr>
          <p:nvPr>
            <p:ph type="dt" sz="half" idx="10"/>
          </p:nvPr>
        </p:nvSpPr>
        <p:spPr/>
        <p:txBody>
          <a:bodyPr rtlCol="0"/>
          <a:lstStyle/>
          <a:p>
            <a:pPr rtl="0"/>
            <a:fld id="{77892B81-ED36-448B-A927-0FC0851CEF47}" type="datetime1">
              <a:rPr lang="ro-RO" noProof="0" smtClean="0"/>
              <a:pPr rtl="0"/>
              <a:t>22.12.2023</a:t>
            </a:fld>
            <a:endParaRPr lang="ro-RO" noProof="0"/>
          </a:p>
        </p:txBody>
      </p:sp>
      <p:sp>
        <p:nvSpPr>
          <p:cNvPr id="6" name="Substituent subsol 5"/>
          <p:cNvSpPr>
            <a:spLocks noGrp="1"/>
          </p:cNvSpPr>
          <p:nvPr>
            <p:ph type="ftr" sz="quarter" idx="11"/>
          </p:nvPr>
        </p:nvSpPr>
        <p:spPr/>
        <p:txBody>
          <a:bodyPr rtlCol="0"/>
          <a:lstStyle/>
          <a:p>
            <a:pPr rtl="0"/>
            <a:endParaRPr lang="ro-RO" noProof="0"/>
          </a:p>
        </p:txBody>
      </p:sp>
      <p:sp>
        <p:nvSpPr>
          <p:cNvPr id="7" name="Substituent număr diapozitiv 6"/>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u și text vertical">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text vertical 2"/>
          <p:cNvSpPr>
            <a:spLocks noGrp="1"/>
          </p:cNvSpPr>
          <p:nvPr>
            <p:ph type="body" orient="vert" idx="1" hasCustomPrompt="1"/>
          </p:nvPr>
        </p:nvSpPr>
        <p:spPr/>
        <p:txBody>
          <a:bodyPr vert="eaVert" rtlCol="0"/>
          <a:lstStyle>
            <a:lvl1pPr>
              <a:buNone/>
              <a:defRPr/>
            </a:lvl1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4" name="Substituent dată 3"/>
          <p:cNvSpPr>
            <a:spLocks noGrp="1"/>
          </p:cNvSpPr>
          <p:nvPr>
            <p:ph type="dt" sz="half" idx="10"/>
          </p:nvPr>
        </p:nvSpPr>
        <p:spPr/>
        <p:txBody>
          <a:bodyPr rtlCol="0"/>
          <a:lstStyle/>
          <a:p>
            <a:pPr rtl="0"/>
            <a:fld id="{9E418832-094B-4921-98ED-0FA3845EC1C4}" type="datetime1">
              <a:rPr lang="ro-RO" noProof="0" smtClean="0"/>
              <a:pPr rtl="0"/>
              <a:t>22.12.2023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hasCustomPrompt="1"/>
          </p:nvPr>
        </p:nvSpPr>
        <p:spPr>
          <a:xfrm>
            <a:off x="9372600" y="365125"/>
            <a:ext cx="1714500" cy="5811838"/>
          </a:xfrm>
        </p:spPr>
        <p:txBody>
          <a:bodyPr vert="eaVert" rtlCol="0"/>
          <a:lstStyle/>
          <a:p>
            <a:pPr rtl="0"/>
            <a:r>
              <a:rPr lang="ro-RO" noProof="0"/>
              <a:t>Clic pentru editare stil titlu Coordonator</a:t>
            </a:r>
          </a:p>
        </p:txBody>
      </p:sp>
      <p:sp>
        <p:nvSpPr>
          <p:cNvPr id="3" name="Substituent text vertical 2"/>
          <p:cNvSpPr>
            <a:spLocks noGrp="1"/>
          </p:cNvSpPr>
          <p:nvPr>
            <p:ph type="body" orient="vert" idx="1" hasCustomPrompt="1"/>
          </p:nvPr>
        </p:nvSpPr>
        <p:spPr>
          <a:xfrm>
            <a:off x="1104900" y="365125"/>
            <a:ext cx="8098896" cy="5811838"/>
          </a:xfrm>
        </p:spPr>
        <p:txBody>
          <a:bodyPr vert="eaVert" rtlCol="0"/>
          <a:lstStyle>
            <a:lvl1pPr>
              <a:buNone/>
              <a:defRPr/>
            </a:lvl1pPr>
          </a:lstStyle>
          <a:p>
            <a:pPr marL="228600" marR="0" lvl="0" indent="-228600" algn="l" defTabSz="914400" rtl="0" eaLnBrk="1" fontAlgn="auto" latinLnBrk="0" hangingPunct="1">
              <a:lnSpc>
                <a:spcPct val="90000"/>
              </a:lnSpc>
              <a:spcBef>
                <a:spcPts val="1800"/>
              </a:spcBef>
              <a:spcAft>
                <a:spcPts val="0"/>
              </a:spcAft>
              <a:buClrTx/>
              <a:buSzTx/>
              <a:buFont typeface="Wingdings" panose="05000000000000000000" pitchFamily="2" charset="2"/>
              <a:buChar char="§"/>
              <a:tabLst/>
              <a:defRPr/>
            </a:pPr>
            <a:r>
              <a:rPr lang="ro-RO" noProof="0" dirty="0"/>
              <a:t>Faceți clic pentru a edita stilurile de text coordonator</a:t>
            </a:r>
          </a:p>
          <a:p>
            <a:pPr lvl="1" rtl="0"/>
            <a:r>
              <a:rPr lang="ro-RO" noProof="0" dirty="0"/>
              <a:t>Al doilea nivel</a:t>
            </a:r>
          </a:p>
          <a:p>
            <a:pPr lvl="2" rtl="0"/>
            <a:r>
              <a:rPr lang="ro-RO" noProof="0" dirty="0"/>
              <a:t>Al treilea nivel</a:t>
            </a:r>
          </a:p>
          <a:p>
            <a:pPr lvl="3" rtl="0"/>
            <a:r>
              <a:rPr lang="ro-RO" noProof="0" dirty="0"/>
              <a:t>Al patrulea nivel</a:t>
            </a:r>
          </a:p>
          <a:p>
            <a:pPr lvl="4" rtl="0"/>
            <a:r>
              <a:rPr lang="ro-RO" noProof="0" dirty="0"/>
              <a:t>Al cincilea nivel</a:t>
            </a:r>
          </a:p>
        </p:txBody>
      </p:sp>
      <p:sp>
        <p:nvSpPr>
          <p:cNvPr id="4" name="Substituent dată 3"/>
          <p:cNvSpPr>
            <a:spLocks noGrp="1"/>
          </p:cNvSpPr>
          <p:nvPr>
            <p:ph type="dt" sz="half" idx="10"/>
          </p:nvPr>
        </p:nvSpPr>
        <p:spPr/>
        <p:txBody>
          <a:bodyPr rtlCol="0"/>
          <a:lstStyle/>
          <a:p>
            <a:pPr rtl="0"/>
            <a:fld id="{3D9AD37F-871B-45B3-886D-A374B3280DF8}" type="datetime1">
              <a:rPr lang="ro-RO" noProof="0" smtClean="0"/>
              <a:pPr rtl="0"/>
              <a:t>22.12.2023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grpSp>
        <p:nvGrpSpPr>
          <p:cNvPr id="7" name="Grup 6"/>
          <p:cNvGrpSpPr/>
          <p:nvPr/>
        </p:nvGrpSpPr>
        <p:grpSpPr>
          <a:xfrm rot="5400000">
            <a:off x="6514047" y="3228843"/>
            <a:ext cx="5632704" cy="84403"/>
            <a:chOff x="1073150" y="1219201"/>
            <a:chExt cx="10058400" cy="63125"/>
          </a:xfrm>
        </p:grpSpPr>
        <p:cxnSp>
          <p:nvCxnSpPr>
            <p:cNvPr id="8" name="Conector drept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drept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conținut 2"/>
          <p:cNvSpPr>
            <a:spLocks noGrp="1"/>
          </p:cNvSpPr>
          <p:nvPr>
            <p:ph idx="1" hasCustomPrompt="1"/>
          </p:nvPr>
        </p:nvSpPr>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4" name="Substituent dată 3"/>
          <p:cNvSpPr>
            <a:spLocks noGrp="1"/>
          </p:cNvSpPr>
          <p:nvPr>
            <p:ph type="dt" sz="half" idx="10"/>
          </p:nvPr>
        </p:nvSpPr>
        <p:spPr/>
        <p:txBody>
          <a:bodyPr rtlCol="0"/>
          <a:lstStyle/>
          <a:p>
            <a:pPr rtl="0"/>
            <a:fld id="{9AF4EF84-A321-401E-A17B-C62A720BFED0}" type="datetime1">
              <a:rPr lang="ro-RO" noProof="0" smtClean="0"/>
              <a:pPr rtl="0"/>
              <a:t>22.12.2023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zitiv titlu cu imagine">
    <p:spTree>
      <p:nvGrpSpPr>
        <p:cNvPr id="1" name=""/>
        <p:cNvGrpSpPr/>
        <p:nvPr/>
      </p:nvGrpSpPr>
      <p:grpSpPr>
        <a:xfrm>
          <a:off x="0" y="0"/>
          <a:ext cx="0" cy="0"/>
          <a:chOff x="0" y="0"/>
          <a:chExt cx="0" cy="0"/>
        </a:xfrm>
      </p:grpSpPr>
      <p:sp>
        <p:nvSpPr>
          <p:cNvPr id="2" name="Titlu 1"/>
          <p:cNvSpPr>
            <a:spLocks noGrp="1"/>
          </p:cNvSpPr>
          <p:nvPr>
            <p:ph type="ctrTitle"/>
          </p:nvPr>
        </p:nvSpPr>
        <p:spPr>
          <a:xfrm>
            <a:off x="1104900" y="2292094"/>
            <a:ext cx="5734050" cy="2219691"/>
          </a:xfrm>
        </p:spPr>
        <p:txBody>
          <a:bodyPr rtlCol="0" anchor="ctr">
            <a:normAutofit/>
          </a:bodyPr>
          <a:lstStyle>
            <a:lvl1pPr algn="l">
              <a:defRPr sz="4400" cap="all" baseline="0"/>
            </a:lvl1pPr>
          </a:lstStyle>
          <a:p>
            <a:pPr rtl="0"/>
            <a:r>
              <a:rPr lang="ro-RO" noProof="0"/>
              <a:t>Clic pentru editare stil titlu</a:t>
            </a:r>
          </a:p>
        </p:txBody>
      </p:sp>
      <p:sp>
        <p:nvSpPr>
          <p:cNvPr id="3" name="Subtitlu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o-RO" noProof="0"/>
              <a:t>Clic pentru a edita stilul de subtitlu</a:t>
            </a:r>
          </a:p>
        </p:txBody>
      </p:sp>
      <p:sp>
        <p:nvSpPr>
          <p:cNvPr id="11" name="Substituent imagine 10" descr="Un substituent gol pentru a adăuga o imagine. Faceți clic pe substituent și selectați imaginea pe care doriți s-o adăugați."/>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ro-RO" noProof="0"/>
              <a:t>Faceți clic pe pictogramă pentru a adăuga o imagine</a:t>
            </a:r>
          </a:p>
        </p:txBody>
      </p:sp>
      <p:sp>
        <p:nvSpPr>
          <p:cNvPr id="8" name="Dreptunghi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nvGrpSpPr>
          <p:cNvPr id="14" name="Grup 13"/>
          <p:cNvGrpSpPr/>
          <p:nvPr/>
        </p:nvGrpSpPr>
        <p:grpSpPr>
          <a:xfrm>
            <a:off x="0" y="1143000"/>
            <a:ext cx="12192000" cy="63125"/>
            <a:chOff x="507492" y="1501519"/>
            <a:chExt cx="8129016" cy="63125"/>
          </a:xfrm>
        </p:grpSpPr>
        <p:cxnSp>
          <p:nvCxnSpPr>
            <p:cNvPr id="15" name="Conector drept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drept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Imagin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 12"/>
          <p:cNvGrpSpPr/>
          <p:nvPr/>
        </p:nvGrpSpPr>
        <p:grpSpPr>
          <a:xfrm rot="10800000">
            <a:off x="0" y="5645510"/>
            <a:ext cx="12192000" cy="63125"/>
            <a:chOff x="507492" y="1501519"/>
            <a:chExt cx="8129016" cy="63125"/>
          </a:xfrm>
        </p:grpSpPr>
        <p:cxnSp>
          <p:nvCxnSpPr>
            <p:cNvPr id="17" name="Conector drept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drept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reptunghi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ntet secțiune">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Conector drept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drept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reptunghi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o-RO" noProof="0"/>
            </a:p>
          </p:txBody>
        </p:sp>
        <p:grpSp>
          <p:nvGrpSpPr>
            <p:cNvPr id="11" name="Grup 10"/>
            <p:cNvGrpSpPr/>
            <p:nvPr/>
          </p:nvGrpSpPr>
          <p:grpSpPr>
            <a:xfrm rot="10800000">
              <a:off x="647402" y="5645510"/>
              <a:ext cx="10838688" cy="63125"/>
              <a:chOff x="507492" y="1501519"/>
              <a:chExt cx="8129016" cy="63125"/>
            </a:xfrm>
          </p:grpSpPr>
          <p:cxnSp>
            <p:nvCxnSpPr>
              <p:cNvPr id="12" name="Conector drept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drept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Imagin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u 1"/>
          <p:cNvSpPr>
            <a:spLocks noGrp="1"/>
          </p:cNvSpPr>
          <p:nvPr>
            <p:ph type="title"/>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ro-RO" noProof="0"/>
              <a:t>Clic pentru editare stil titlu</a:t>
            </a:r>
          </a:p>
        </p:txBody>
      </p:sp>
      <p:sp>
        <p:nvSpPr>
          <p:cNvPr id="3" name="Substituent text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o-RO" noProof="0"/>
              <a:t>Faceți clic pentru a edita stilurile de text coordonator</a:t>
            </a:r>
          </a:p>
        </p:txBody>
      </p:sp>
      <p:sp>
        <p:nvSpPr>
          <p:cNvPr id="4" name="Substituent dată 3"/>
          <p:cNvSpPr>
            <a:spLocks noGrp="1"/>
          </p:cNvSpPr>
          <p:nvPr>
            <p:ph type="dt" sz="half" idx="10"/>
          </p:nvPr>
        </p:nvSpPr>
        <p:spPr/>
        <p:txBody>
          <a:bodyPr rtlCol="0"/>
          <a:lstStyle/>
          <a:p>
            <a:pPr rtl="0"/>
            <a:fld id="{D8C90F6F-A873-408C-9616-8249541C37E4}" type="datetime1">
              <a:rPr lang="ro-RO" noProof="0" smtClean="0"/>
              <a:pPr rtl="0"/>
              <a:t>22.12.2023</a:t>
            </a:fld>
            <a:endParaRPr lang="ro-RO" noProof="0"/>
          </a:p>
        </p:txBody>
      </p:sp>
      <p:sp>
        <p:nvSpPr>
          <p:cNvPr id="5" name="Substituent subsol 4"/>
          <p:cNvSpPr>
            <a:spLocks noGrp="1"/>
          </p:cNvSpPr>
          <p:nvPr>
            <p:ph type="ftr" sz="quarter" idx="11"/>
          </p:nvPr>
        </p:nvSpPr>
        <p:spPr/>
        <p:txBody>
          <a:bodyPr rtlCol="0"/>
          <a:lstStyle/>
          <a:p>
            <a:pPr rtl="0"/>
            <a:endParaRPr lang="ro-RO" noProof="0"/>
          </a:p>
        </p:txBody>
      </p:sp>
      <p:sp>
        <p:nvSpPr>
          <p:cNvPr id="6" name="Substituent număr diapozitiv 5"/>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conținut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4" name="Substituent conținut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5" name="Substituent dată 4"/>
          <p:cNvSpPr>
            <a:spLocks noGrp="1"/>
          </p:cNvSpPr>
          <p:nvPr>
            <p:ph type="dt" sz="half" idx="10"/>
          </p:nvPr>
        </p:nvSpPr>
        <p:spPr/>
        <p:txBody>
          <a:bodyPr rtlCol="0"/>
          <a:lstStyle/>
          <a:p>
            <a:pPr rtl="0"/>
            <a:fld id="{FD92CBC0-D519-47C6-B2A2-3CEBBD88DA44}" type="datetime1">
              <a:rPr lang="ro-RO" noProof="0" smtClean="0"/>
              <a:pPr rtl="0"/>
              <a:t>22.12.2023</a:t>
            </a:fld>
            <a:endParaRPr lang="ro-RO" noProof="0"/>
          </a:p>
        </p:txBody>
      </p:sp>
      <p:sp>
        <p:nvSpPr>
          <p:cNvPr id="6" name="Substituent subsol 5"/>
          <p:cNvSpPr>
            <a:spLocks noGrp="1"/>
          </p:cNvSpPr>
          <p:nvPr>
            <p:ph type="ftr" sz="quarter" idx="11"/>
          </p:nvPr>
        </p:nvSpPr>
        <p:spPr/>
        <p:txBody>
          <a:bodyPr rtlCol="0"/>
          <a:lstStyle/>
          <a:p>
            <a:pPr rtl="0"/>
            <a:endParaRPr lang="ro-RO" noProof="0"/>
          </a:p>
        </p:txBody>
      </p:sp>
      <p:sp>
        <p:nvSpPr>
          <p:cNvPr id="7" name="Substituent număr diapozitiv 6"/>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hasCustomPrompt="1"/>
          </p:nvPr>
        </p:nvSpPr>
        <p:spPr/>
        <p:txBody>
          <a:bodyPr rtlCol="0"/>
          <a:lstStyle/>
          <a:p>
            <a:pPr rtl="0"/>
            <a:r>
              <a:rPr lang="ro-RO" noProof="0"/>
              <a:t>Clic pentru editare stil titlu Coordonator</a:t>
            </a:r>
          </a:p>
        </p:txBody>
      </p:sp>
      <p:sp>
        <p:nvSpPr>
          <p:cNvPr id="3" name="Substituent text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4" name="Substituent conținut 3"/>
          <p:cNvSpPr>
            <a:spLocks noGrp="1"/>
          </p:cNvSpPr>
          <p:nvPr>
            <p:ph sz="half" idx="2" hasCustomPrompt="1"/>
          </p:nvPr>
        </p:nvSpPr>
        <p:spPr>
          <a:xfrm>
            <a:off x="1104900" y="2424112"/>
            <a:ext cx="4919472" cy="374808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5" name="Substituent text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o-RO" noProof="0"/>
              <a:t>Faceți clic pentru a edita stilurile de text coordonator</a:t>
            </a:r>
          </a:p>
        </p:txBody>
      </p:sp>
      <p:sp>
        <p:nvSpPr>
          <p:cNvPr id="6" name="Substituent conținut 5"/>
          <p:cNvSpPr>
            <a:spLocks noGrp="1"/>
          </p:cNvSpPr>
          <p:nvPr>
            <p:ph sz="quarter" idx="4" hasCustomPrompt="1"/>
          </p:nvPr>
        </p:nvSpPr>
        <p:spPr>
          <a:xfrm>
            <a:off x="6166110" y="2424112"/>
            <a:ext cx="4919472" cy="3748088"/>
          </a:xfrm>
        </p:spPr>
        <p:txBody>
          <a:bodyPr rtlCol="0"/>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7" name="Substituent dată 6"/>
          <p:cNvSpPr>
            <a:spLocks noGrp="1"/>
          </p:cNvSpPr>
          <p:nvPr>
            <p:ph type="dt" sz="half" idx="10"/>
          </p:nvPr>
        </p:nvSpPr>
        <p:spPr/>
        <p:txBody>
          <a:bodyPr rtlCol="0"/>
          <a:lstStyle/>
          <a:p>
            <a:pPr rtl="0"/>
            <a:fld id="{553E43E9-5450-4CF6-9321-9FBC4696493E}" type="datetime1">
              <a:rPr lang="ro-RO" noProof="0" smtClean="0"/>
              <a:pPr rtl="0"/>
              <a:t>22.12.2023</a:t>
            </a:fld>
            <a:endParaRPr lang="ro-RO" noProof="0"/>
          </a:p>
        </p:txBody>
      </p:sp>
      <p:sp>
        <p:nvSpPr>
          <p:cNvPr id="8" name="Substituent subsol 7"/>
          <p:cNvSpPr>
            <a:spLocks noGrp="1"/>
          </p:cNvSpPr>
          <p:nvPr>
            <p:ph type="ftr" sz="quarter" idx="11"/>
          </p:nvPr>
        </p:nvSpPr>
        <p:spPr/>
        <p:txBody>
          <a:bodyPr rtlCol="0"/>
          <a:lstStyle/>
          <a:p>
            <a:pPr rtl="0"/>
            <a:endParaRPr lang="ro-RO" noProof="0"/>
          </a:p>
        </p:txBody>
      </p:sp>
      <p:sp>
        <p:nvSpPr>
          <p:cNvPr id="9" name="Substituent număr diapozitiv 8"/>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lstStyle/>
          <a:p>
            <a:pPr rtl="0"/>
            <a:r>
              <a:rPr lang="ro-RO" noProof="0"/>
              <a:t>Clic pentru editare stil titlu</a:t>
            </a:r>
          </a:p>
        </p:txBody>
      </p:sp>
      <p:sp>
        <p:nvSpPr>
          <p:cNvPr id="3" name="Substituent dată 2"/>
          <p:cNvSpPr>
            <a:spLocks noGrp="1"/>
          </p:cNvSpPr>
          <p:nvPr>
            <p:ph type="dt" sz="half" idx="10"/>
          </p:nvPr>
        </p:nvSpPr>
        <p:spPr/>
        <p:txBody>
          <a:bodyPr rtlCol="0"/>
          <a:lstStyle/>
          <a:p>
            <a:pPr rtl="0"/>
            <a:fld id="{D08D964B-2029-4D93-9486-E067FADDAB9A}" type="datetime1">
              <a:rPr lang="ro-RO" noProof="0" smtClean="0"/>
              <a:pPr rtl="0"/>
              <a:t>22.12.2023</a:t>
            </a:fld>
            <a:endParaRPr lang="ro-RO" noProof="0"/>
          </a:p>
        </p:txBody>
      </p:sp>
      <p:sp>
        <p:nvSpPr>
          <p:cNvPr id="4" name="Substituent subsol 3"/>
          <p:cNvSpPr>
            <a:spLocks noGrp="1"/>
          </p:cNvSpPr>
          <p:nvPr>
            <p:ph type="ftr" sz="quarter" idx="11"/>
          </p:nvPr>
        </p:nvSpPr>
        <p:spPr/>
        <p:txBody>
          <a:bodyPr rtlCol="0"/>
          <a:lstStyle/>
          <a:p>
            <a:pPr rtl="0"/>
            <a:endParaRPr lang="ro-RO" noProof="0"/>
          </a:p>
        </p:txBody>
      </p:sp>
      <p:sp>
        <p:nvSpPr>
          <p:cNvPr id="5" name="Substituent număr diapozitiv 4"/>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rtlCol="0"/>
          <a:lstStyle/>
          <a:p>
            <a:pPr rtl="0"/>
            <a:fld id="{6F666E9E-A582-43A7-BD4C-BCFD766EA91F}" type="datetime1">
              <a:rPr lang="ro-RO" noProof="0" smtClean="0"/>
              <a:pPr rtl="0"/>
              <a:t>22.12.2023</a:t>
            </a:fld>
            <a:endParaRPr lang="ro-RO" noProof="0"/>
          </a:p>
        </p:txBody>
      </p:sp>
      <p:sp>
        <p:nvSpPr>
          <p:cNvPr id="3" name="Substituent subsol 2"/>
          <p:cNvSpPr>
            <a:spLocks noGrp="1"/>
          </p:cNvSpPr>
          <p:nvPr>
            <p:ph type="ftr" sz="quarter" idx="11"/>
          </p:nvPr>
        </p:nvSpPr>
        <p:spPr/>
        <p:txBody>
          <a:bodyPr rtlCol="0"/>
          <a:lstStyle/>
          <a:p>
            <a:pPr rtl="0"/>
            <a:endParaRPr lang="ro-RO" noProof="0"/>
          </a:p>
        </p:txBody>
      </p:sp>
      <p:sp>
        <p:nvSpPr>
          <p:cNvPr id="4" name="Substituent număr diapozitiv 3"/>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p:txBody>
          <a:bodyPr rtlCol="0" anchor="b"/>
          <a:lstStyle>
            <a:lvl1pPr>
              <a:defRPr sz="3200"/>
            </a:lvl1pPr>
          </a:lstStyle>
          <a:p>
            <a:pPr rtl="0"/>
            <a:r>
              <a:rPr lang="ro-RO" noProof="0"/>
              <a:t>Clic pentru editare stil titlu</a:t>
            </a:r>
          </a:p>
        </p:txBody>
      </p:sp>
      <p:sp>
        <p:nvSpPr>
          <p:cNvPr id="4" name="Substituent text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o-RO" noProof="0"/>
              <a:t>Faceți clic pentru a edita stilurile de text coordonator</a:t>
            </a:r>
          </a:p>
        </p:txBody>
      </p:sp>
      <p:sp>
        <p:nvSpPr>
          <p:cNvPr id="3" name="Substituent conținut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p:txBody>
      </p:sp>
      <p:sp>
        <p:nvSpPr>
          <p:cNvPr id="5" name="Substituent dată 4"/>
          <p:cNvSpPr>
            <a:spLocks noGrp="1"/>
          </p:cNvSpPr>
          <p:nvPr>
            <p:ph type="dt" sz="half" idx="10"/>
          </p:nvPr>
        </p:nvSpPr>
        <p:spPr/>
        <p:txBody>
          <a:bodyPr rtlCol="0"/>
          <a:lstStyle/>
          <a:p>
            <a:pPr rtl="0"/>
            <a:fld id="{CF42B096-261B-454B-A5C0-8C607729FE30}" type="datetime1">
              <a:rPr lang="ro-RO" noProof="0" smtClean="0"/>
              <a:pPr rtl="0"/>
              <a:t>22.12.2023</a:t>
            </a:fld>
            <a:endParaRPr lang="ro-RO" noProof="0"/>
          </a:p>
        </p:txBody>
      </p:sp>
      <p:sp>
        <p:nvSpPr>
          <p:cNvPr id="6" name="Substituent subsol 5"/>
          <p:cNvSpPr>
            <a:spLocks noGrp="1"/>
          </p:cNvSpPr>
          <p:nvPr>
            <p:ph type="ftr" sz="quarter" idx="11"/>
          </p:nvPr>
        </p:nvSpPr>
        <p:spPr/>
        <p:txBody>
          <a:bodyPr rtlCol="0"/>
          <a:lstStyle/>
          <a:p>
            <a:pPr rtl="0"/>
            <a:endParaRPr lang="ro-RO" noProof="0"/>
          </a:p>
        </p:txBody>
      </p:sp>
      <p:sp>
        <p:nvSpPr>
          <p:cNvPr id="7" name="Substituent număr diapozitiv 6"/>
          <p:cNvSpPr>
            <a:spLocks noGrp="1"/>
          </p:cNvSpPr>
          <p:nvPr>
            <p:ph type="sldNum" sz="quarter" idx="12"/>
          </p:nvPr>
        </p:nvSpPr>
        <p:spPr/>
        <p:txBody>
          <a:bodyPr rtlCol="0"/>
          <a:lstStyle/>
          <a:p>
            <a:pPr rtl="0"/>
            <a:fld id="{0FF54DE5-C571-48E8-A5BC-B369434E2F44}" type="slidenum">
              <a:rPr lang="ro-RO" noProof="0"/>
              <a:pPr rtl="0"/>
              <a:t>‹#›</a:t>
            </a:fld>
            <a:endParaRPr lang="ro-RO"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ro-RO" noProof="0"/>
              <a:t>Clic pentru editare stil titlu Coordonator</a:t>
            </a:r>
          </a:p>
        </p:txBody>
      </p:sp>
      <p:sp>
        <p:nvSpPr>
          <p:cNvPr id="3" name="Substituent text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ro-RO" noProof="0"/>
              <a:t>Faceți clic pentru a edita stilurile de text coordonator</a:t>
            </a:r>
          </a:p>
          <a:p>
            <a:pPr lvl="1" rtl="0"/>
            <a:r>
              <a:rPr lang="ro-RO" noProof="0"/>
              <a:t>Al doilea nivel</a:t>
            </a:r>
          </a:p>
          <a:p>
            <a:pPr lvl="2" rtl="0"/>
            <a:r>
              <a:rPr lang="ro-RO" noProof="0"/>
              <a:t>Al treilea nivel</a:t>
            </a:r>
          </a:p>
          <a:p>
            <a:pPr lvl="3" rtl="0"/>
            <a:r>
              <a:rPr lang="ro-RO" noProof="0"/>
              <a:t>Al patrulea nivel</a:t>
            </a:r>
          </a:p>
          <a:p>
            <a:pPr lvl="4" rtl="0"/>
            <a:r>
              <a:rPr lang="ro-RO" noProof="0"/>
              <a:t>Al cincilea nivel</a:t>
            </a:r>
          </a:p>
          <a:p>
            <a:pPr lvl="5" rtl="0"/>
            <a:r>
              <a:rPr lang="ro-RO" noProof="0"/>
              <a:t>Al șaselea nivel</a:t>
            </a:r>
          </a:p>
          <a:p>
            <a:pPr lvl="6" rtl="0"/>
            <a:r>
              <a:rPr lang="ro-RO" noProof="0"/>
              <a:t>Al șaptelea nivel</a:t>
            </a:r>
          </a:p>
          <a:p>
            <a:pPr lvl="7" rtl="0"/>
            <a:r>
              <a:rPr lang="ro-RO" noProof="0"/>
              <a:t>Al optulea nivel</a:t>
            </a:r>
          </a:p>
          <a:p>
            <a:pPr lvl="8" rtl="0"/>
            <a:r>
              <a:rPr lang="ro-RO" noProof="0"/>
              <a:t>Al nouălea nivel</a:t>
            </a:r>
          </a:p>
        </p:txBody>
      </p:sp>
      <p:sp>
        <p:nvSpPr>
          <p:cNvPr id="4" name="Substituent dată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pPr rtl="0"/>
            <a:fld id="{BE257FC5-6C56-4796-A180-1780A0A6DBB8}" type="datetime1">
              <a:rPr lang="ro-RO" noProof="0" smtClean="0"/>
              <a:pPr rtl="0"/>
              <a:t>22.12.2023</a:t>
            </a:fld>
            <a:endParaRPr lang="ro-RO" noProof="0"/>
          </a:p>
        </p:txBody>
      </p:sp>
      <p:sp>
        <p:nvSpPr>
          <p:cNvPr id="5" name="Substituent subsol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pPr rtl="0"/>
            <a:endParaRPr lang="ro-RO" noProof="0"/>
          </a:p>
        </p:txBody>
      </p:sp>
      <p:sp>
        <p:nvSpPr>
          <p:cNvPr id="6" name="Substituent număr diapozitiv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rtl="0"/>
            <a:fld id="{0FF54DE5-C571-48E8-A5BC-B369434E2F44}" type="slidenum">
              <a:rPr lang="ro-RO" noProof="0" smtClean="0"/>
              <a:pPr rtl="0"/>
              <a:t>‹#›</a:t>
            </a:fld>
            <a:endParaRPr lang="ro-RO" noProof="0"/>
          </a:p>
        </p:txBody>
      </p:sp>
      <p:grpSp>
        <p:nvGrpSpPr>
          <p:cNvPr id="15" name="Grup 14"/>
          <p:cNvGrpSpPr/>
          <p:nvPr/>
        </p:nvGrpSpPr>
        <p:grpSpPr>
          <a:xfrm>
            <a:off x="1103376" y="1219201"/>
            <a:ext cx="9985248" cy="84403"/>
            <a:chOff x="1073150" y="1219201"/>
            <a:chExt cx="10058400" cy="63125"/>
          </a:xfrm>
        </p:grpSpPr>
        <p:cxnSp>
          <p:nvCxnSpPr>
            <p:cNvPr id="13" name="Conector drept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drept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5"/>
          <p:cNvSpPr>
            <a:spLocks noGrp="1"/>
          </p:cNvSpPr>
          <p:nvPr>
            <p:ph type="ctrTitle"/>
          </p:nvPr>
        </p:nvSpPr>
        <p:spPr>
          <a:xfrm>
            <a:off x="1104900" y="2292094"/>
            <a:ext cx="5734050" cy="2219691"/>
          </a:xfrm>
        </p:spPr>
        <p:txBody>
          <a:bodyPr rtlCol="0" anchor="ctr">
            <a:normAutofit/>
          </a:bodyPr>
          <a:lstStyle/>
          <a:p>
            <a:pPr algn="ctr"/>
            <a:r>
              <a:rPr lang="fr-FR" sz="3200" b="1" dirty="0"/>
              <a:t>CAZUL </a:t>
            </a:r>
            <a:r>
              <a:rPr lang="fr-FR" sz="3200" b="1" dirty="0" err="1"/>
              <a:t>şi</a:t>
            </a:r>
            <a:r>
              <a:rPr lang="fr-FR" sz="3200" b="1" dirty="0"/>
              <a:t> CAZUISTICA</a:t>
            </a:r>
            <a:endParaRPr lang="ro-RO" sz="3200" dirty="0"/>
          </a:p>
        </p:txBody>
      </p:sp>
      <p:sp>
        <p:nvSpPr>
          <p:cNvPr id="7" name="Subtitlu 6"/>
          <p:cNvSpPr>
            <a:spLocks noGrp="1"/>
          </p:cNvSpPr>
          <p:nvPr>
            <p:ph type="subTitle" idx="1"/>
          </p:nvPr>
        </p:nvSpPr>
        <p:spPr/>
        <p:txBody>
          <a:bodyPr rtlCol="0"/>
          <a:lstStyle/>
          <a:p>
            <a:pPr algn="r"/>
            <a:r>
              <a:rPr lang="fr-FR" b="1" dirty="0"/>
              <a:t>Mircea </a:t>
            </a:r>
            <a:r>
              <a:rPr lang="fr-FR" b="1" dirty="0" err="1"/>
              <a:t>Lăzărescu</a:t>
            </a:r>
            <a:r>
              <a:rPr lang="fr-FR" b="1" dirty="0"/>
              <a:t>, Sibiu, 2023</a:t>
            </a:r>
            <a:endParaRPr lang="ro-RO" b="1" dirty="0"/>
          </a:p>
        </p:txBody>
      </p:sp>
      <p:pic>
        <p:nvPicPr>
          <p:cNvPr id="4" name="Substituent imagine 3" descr="O carte deschisă pe masă, rafturi de cărți estompate în fundal"/>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fontScale="25000" lnSpcReduction="20000"/>
          </a:bodyPr>
          <a:lstStyle/>
          <a:p>
            <a:endParaRPr lang="fr-FR" sz="2000" dirty="0"/>
          </a:p>
          <a:p>
            <a:pPr algn="just">
              <a:lnSpc>
                <a:spcPct val="110000"/>
              </a:lnSpc>
              <a:spcBef>
                <a:spcPts val="1800"/>
              </a:spcBef>
            </a:pPr>
            <a:r>
              <a:rPr lang="fr-FR" sz="2000" dirty="0"/>
              <a:t>	</a:t>
            </a:r>
            <a:r>
              <a:rPr lang="ro-RO" sz="8000" dirty="0"/>
              <a:t>Medicina avea propria sa tradiție în studiul cazuistic, care istoric depășea experiența relativ recentă a științelor naturii.</a:t>
            </a:r>
            <a:endParaRPr lang="en-US" sz="8000" dirty="0"/>
          </a:p>
          <a:p>
            <a:pPr algn="just">
              <a:lnSpc>
                <a:spcPct val="110000"/>
              </a:lnSpc>
              <a:spcBef>
                <a:spcPts val="1800"/>
              </a:spcBef>
            </a:pPr>
            <a:r>
              <a:rPr lang="ro-RO" sz="8000" dirty="0"/>
              <a:t> </a:t>
            </a:r>
            <a:r>
              <a:rPr lang="en-US" sz="8000" dirty="0"/>
              <a:t>	</a:t>
            </a:r>
            <a:r>
              <a:rPr lang="ro-RO" sz="8000" dirty="0"/>
              <a:t>Dar în psihopatologie „obiectul de studiat„ nu mai era doar un lucru-obiect-corp-solid, ci o ființă dotată cu subiectivitate și care se exprima prin logos; fapt ce pretindea metodologic – la Jaspers - comprehensiunea empatică și hermeneutică, urmate de o expunere pregnantă, luminatoare.</a:t>
            </a:r>
            <a:endParaRPr lang="en-US" sz="8000" dirty="0"/>
          </a:p>
          <a:p>
            <a:pPr algn="just">
              <a:lnSpc>
                <a:spcPct val="110000"/>
              </a:lnSpc>
              <a:spcBef>
                <a:spcPts val="1800"/>
              </a:spcBef>
            </a:pPr>
            <a:r>
              <a:rPr lang="ro-RO" sz="8000" dirty="0"/>
              <a:t>       După Jaspers, K. Schneider a comentat cazuistic zece tipuri de persoane psihopate, fiecare beneficiind de o descriere în limbaj curent a caracteriopatiei sale specifice - ca un portret-robot - etichetată printr-o trăsătură esențială.</a:t>
            </a:r>
            <a:endParaRPr lang="en-US" sz="8000" dirty="0"/>
          </a:p>
          <a:p>
            <a:pPr algn="just">
              <a:lnSpc>
                <a:spcPct val="110000"/>
              </a:lnSpc>
              <a:spcBef>
                <a:spcPts val="1800"/>
              </a:spcBef>
            </a:pPr>
            <a:r>
              <a:rPr lang="ro-RO" sz="8000" dirty="0"/>
              <a:t>       Cazuistica a fost utilizată pe parcursul sec XX de către toți psihopatologii importanți, de la Freud la Binswanger. Dar nevoia de a studia cohorte cazuistice ample, a favorizat ulterior metodologia definițiilor operaționale.</a:t>
            </a:r>
            <a:endParaRPr lang="en-US" sz="8000" dirty="0"/>
          </a:p>
          <a:p>
            <a:pPr algn="just">
              <a:lnSpc>
                <a:spcPct val="110000"/>
              </a:lnSpc>
              <a:spcBef>
                <a:spcPts val="1800"/>
              </a:spcBef>
            </a:pPr>
            <a:r>
              <a:rPr lang="ro-RO" sz="5000" dirty="0"/>
              <a:t> </a:t>
            </a:r>
            <a:endParaRPr lang="en-US" sz="5000" dirty="0"/>
          </a:p>
        </p:txBody>
      </p:sp>
    </p:spTree>
    <p:extLst>
      <p:ext uri="{BB962C8B-B14F-4D97-AF65-F5344CB8AC3E}">
        <p14:creationId xmlns:p14="http://schemas.microsoft.com/office/powerpoint/2010/main" val="64925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fontScale="25000" lnSpcReduction="20000"/>
          </a:bodyPr>
          <a:lstStyle/>
          <a:p>
            <a:endParaRPr lang="fr-FR" sz="2000" dirty="0"/>
          </a:p>
          <a:p>
            <a:pPr algn="just">
              <a:lnSpc>
                <a:spcPct val="110000"/>
              </a:lnSpc>
              <a:spcBef>
                <a:spcPts val="1800"/>
              </a:spcBef>
            </a:pPr>
            <a:r>
              <a:rPr lang="fr-FR" sz="2400" dirty="0"/>
              <a:t>        </a:t>
            </a:r>
            <a:r>
              <a:rPr lang="ro-RO" sz="2400" dirty="0"/>
              <a:t>	</a:t>
            </a:r>
            <a:r>
              <a:rPr lang="ro-RO" sz="8000" dirty="0"/>
              <a:t>Studiul cazuistic în psihopatologie se apropie mai mult de modelul cultivat de cazul juridic decât de cel al cazului din științele naturii, implicând retorica.</a:t>
            </a:r>
            <a:endParaRPr lang="en-US" sz="8000" dirty="0"/>
          </a:p>
          <a:p>
            <a:pPr algn="just">
              <a:lnSpc>
                <a:spcPct val="110000"/>
              </a:lnSpc>
              <a:spcBef>
                <a:spcPts val="1800"/>
              </a:spcBef>
            </a:pPr>
            <a:r>
              <a:rPr lang="ro-RO" sz="8000" dirty="0"/>
              <a:t>       Practica juridică a antichității a cultivat intens </a:t>
            </a:r>
            <a:r>
              <a:rPr lang="ro-RO" sz="8000" b="1" dirty="0"/>
              <a:t>retorica</a:t>
            </a:r>
            <a:r>
              <a:rPr lang="ro-RO" sz="8000" dirty="0"/>
              <a:t>, în care se exersau şi „cazuri fictive” ce dezbăteau situații ipotetice ale unor „personaje„. Acestea exploatau de fapt condiția de personaj, în care individul uman viu e practic transpus și pe parcursul dezbaterilor juridice curente.</a:t>
            </a:r>
            <a:endParaRPr lang="en-US" sz="8000" dirty="0"/>
          </a:p>
          <a:p>
            <a:pPr algn="just">
              <a:lnSpc>
                <a:spcPct val="110000"/>
              </a:lnSpc>
              <a:spcBef>
                <a:spcPts val="1800"/>
              </a:spcBef>
            </a:pPr>
            <a:r>
              <a:rPr lang="ro-RO" sz="8000" dirty="0"/>
              <a:t>       Faptul se înscrie pe aceași orbită de funcționare a retoricii pe care se plasau și discursurile biografico caracterizante – de laudă sau blam. Iar arta retoricii stă la baza literaturii antichității, inclusiv cea romanescă, poetică  și dramatică.</a:t>
            </a:r>
            <a:endParaRPr lang="en-US" sz="8000" dirty="0"/>
          </a:p>
          <a:p>
            <a:pPr algn="just">
              <a:lnSpc>
                <a:spcPct val="110000"/>
              </a:lnSpc>
              <a:spcBef>
                <a:spcPts val="1800"/>
              </a:spcBef>
            </a:pPr>
            <a:r>
              <a:rPr lang="ro-RO" sz="8000" dirty="0"/>
              <a:t>       Când cultura occidentală a început să-și afirme specificitatea, moștenirea retoricii a fost cea care a stat la baza literaturii Evului Mediu European....și apoi a întregii literaturii a Renașterii și Moderintății, incluzând romanele, piesele, biografiile și autobiografiile, în care omul viu apare în condiția de personaj.</a:t>
            </a:r>
            <a:endParaRPr lang="en-US" sz="8000" dirty="0"/>
          </a:p>
          <a:p>
            <a:pPr algn="just"/>
            <a:r>
              <a:rPr lang="fr-FR" sz="2400" dirty="0"/>
              <a:t> </a:t>
            </a:r>
            <a:endParaRPr lang="ro-RO" sz="2400" dirty="0"/>
          </a:p>
        </p:txBody>
      </p:sp>
    </p:spTree>
    <p:extLst>
      <p:ext uri="{BB962C8B-B14F-4D97-AF65-F5344CB8AC3E}">
        <p14:creationId xmlns:p14="http://schemas.microsoft.com/office/powerpoint/2010/main" val="19114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ro-RO" sz="2000" dirty="0"/>
              <a:t>	Pentru psihopatologie merită invocat la acest nivel </a:t>
            </a:r>
            <a:r>
              <a:rPr lang="ro-RO" sz="2000" b="1" dirty="0"/>
              <a:t>personajul Don Quijote </a:t>
            </a:r>
            <a:r>
              <a:rPr lang="ro-RO" sz="2000" dirty="0"/>
              <a:t>din romanul lui Cervantes, </a:t>
            </a:r>
            <a:r>
              <a:rPr lang="ro-RO" sz="2000" u="sng" dirty="0"/>
              <a:t>caz tipic exemplar a unui delir montematic</a:t>
            </a:r>
            <a:r>
              <a:rPr lang="ro-RO" sz="2000" dirty="0"/>
              <a:t>, într-o epocă în care psihopatologia nu comentase încă acest sindrom.</a:t>
            </a:r>
            <a:endParaRPr lang="en-US" sz="2000" dirty="0"/>
          </a:p>
          <a:p>
            <a:pPr algn="just"/>
            <a:r>
              <a:rPr lang="ro-RO" sz="2000" dirty="0"/>
              <a:t>    	Toți știm povestea acestui boiernaș de provincie din Castilia care, citind  cu pasiune romane picarești, ajunge – la vârsta împlinirii maturităiți – să fie convins că s-a transformnat identitar într-un cavaler rătăcitor, aidoma celor despre care citise,.. adoptând numele de Don Quijote.</a:t>
            </a:r>
            <a:endParaRPr lang="en-US" sz="2000" dirty="0"/>
          </a:p>
          <a:p>
            <a:pPr algn="just"/>
            <a:r>
              <a:rPr lang="ro-RO" sz="2000" dirty="0"/>
              <a:t>     	El redefinește lumea  care-l înconjura în conformitate cu noua sa identitate și noul său statut: un lighean de bărbier devine coiful lui, Mambrino, mârțoaga sa - un cal faimos, o țărancă din sat - Dulcineea de Toboso iar morile de vânt - balauri. După multe isprăvi făcute împreună cu vencinul său Sncho Panza pe care-l ia ca scutier, în final se întoarce (convins că printr-o vrajă) acasă.. redevine Quijana cel bun.. și moare împăcat</a:t>
            </a:r>
            <a:r>
              <a:rPr lang="ro-RO" sz="1900" dirty="0"/>
              <a:t>.</a:t>
            </a:r>
            <a:endParaRPr lang="en-US" sz="1900" dirty="0"/>
          </a:p>
        </p:txBody>
      </p:sp>
    </p:spTree>
    <p:extLst>
      <p:ext uri="{BB962C8B-B14F-4D97-AF65-F5344CB8AC3E}">
        <p14:creationId xmlns:p14="http://schemas.microsoft.com/office/powerpoint/2010/main" val="269113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endParaRPr lang="fr-FR" sz="2000" dirty="0"/>
          </a:p>
          <a:p>
            <a:pPr algn="just"/>
            <a:r>
              <a:rPr lang="fr-FR" sz="2000" dirty="0"/>
              <a:t>	</a:t>
            </a:r>
            <a:r>
              <a:rPr lang="ro-RO" sz="2000" dirty="0"/>
              <a:t>Toți cei care îl întâlnesc în roman – precum și cititorul din toate timpurile - îl consideră cu evidență pe Don Quijote ca delirant nebun...chiar dacă el își păstrează coerența în vorbire.. și în acțiunile la care delirul său îl îndemna. Nu există însă o dezorganizare a gândirii și vorbirii și nici halucinații propriu-zise (ci doar iluzii halucinatorii)</a:t>
            </a:r>
            <a:endParaRPr lang="en-US" sz="2000" dirty="0"/>
          </a:p>
          <a:p>
            <a:pPr algn="just"/>
            <a:r>
              <a:rPr lang="ro-RO" sz="2000" dirty="0"/>
              <a:t>       Cazul lui Don Quijote, deși se impune ca erou de roman – și nu drept caz expus de psihiatri – dă un răspuns pregnant unei întrebări psihopatologice (la care tratatele nu răspund nici în zilele noastre): faptul că, </a:t>
            </a:r>
            <a:r>
              <a:rPr lang="ro-RO" sz="2000" u="sng" dirty="0"/>
              <a:t>conținutul convingerii de nemodificat într-o idee falsă a delirantului, se referă la adoptarea unei noi identități, de personaj dintr-un scenariu fictiv, într-o lume delirantă, calchiată pe modelul literaturii de ficțiune</a:t>
            </a:r>
            <a:r>
              <a:rPr lang="ro-RO" sz="2000" dirty="0"/>
              <a:t>.</a:t>
            </a:r>
            <a:endParaRPr lang="en-US" sz="2000" dirty="0"/>
          </a:p>
          <a:p>
            <a:pPr algn="just"/>
            <a:endParaRPr lang="ro-RO" sz="1900" dirty="0"/>
          </a:p>
        </p:txBody>
      </p:sp>
    </p:spTree>
    <p:extLst>
      <p:ext uri="{BB962C8B-B14F-4D97-AF65-F5344CB8AC3E}">
        <p14:creationId xmlns:p14="http://schemas.microsoft.com/office/powerpoint/2010/main" val="145131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a:extLst>
              <a:ext uri="{FF2B5EF4-FFF2-40B4-BE49-F238E27FC236}">
                <a16:creationId xmlns:a16="http://schemas.microsoft.com/office/drawing/2014/main" xmlns="" id="{589542B1-B917-49A3-A28D-C249E0C059DD}"/>
              </a:ext>
            </a:extLst>
          </p:cNvPr>
          <p:cNvSpPr>
            <a:spLocks noGrp="1"/>
          </p:cNvSpPr>
          <p:nvPr>
            <p:ph type="body" sz="half" idx="2"/>
          </p:nvPr>
        </p:nvSpPr>
        <p:spPr>
          <a:xfrm>
            <a:off x="1104900" y="1600200"/>
            <a:ext cx="9814634" cy="4572000"/>
          </a:xfrm>
        </p:spPr>
        <p:txBody>
          <a:bodyPr/>
          <a:lstStyle/>
          <a:p>
            <a:pPr algn="just"/>
            <a:r>
              <a:rPr lang="fr-FR" sz="1800" dirty="0"/>
              <a:t>	</a:t>
            </a:r>
            <a:endParaRPr lang="ro-RO" sz="1800" dirty="0"/>
          </a:p>
          <a:p>
            <a:pPr algn="just"/>
            <a:r>
              <a:rPr lang="ro-RO" dirty="0"/>
              <a:t>	</a:t>
            </a:r>
            <a:r>
              <a:rPr lang="ro-RO" sz="2000" dirty="0"/>
              <a:t>Paradigmaticul caz literar psihiatric  a lui Don Quijote, ne introduce și într-o nouă lume culturală, cea a modernității; </a:t>
            </a:r>
            <a:r>
              <a:rPr lang="ro-RO" sz="2000" u="sng" dirty="0"/>
              <a:t>marcată de tipar și făcând loc publicării de memorii și autobiografii</a:t>
            </a:r>
            <a:r>
              <a:rPr lang="ro-RO" sz="2000" dirty="0"/>
              <a:t>. În această perspectivă merită amintite în acest comentariu despre cazul </a:t>
            </a:r>
            <a:r>
              <a:rPr lang="ro-RO" sz="2000" dirty="0" err="1"/>
              <a:t>psihiatrico</a:t>
            </a:r>
            <a:r>
              <a:rPr lang="ro-RO" sz="2000" dirty="0"/>
              <a:t> </a:t>
            </a:r>
            <a:r>
              <a:rPr lang="ro-RO" sz="2000" dirty="0" err="1"/>
              <a:t>forensic</a:t>
            </a:r>
            <a:r>
              <a:rPr lang="ro-RO" sz="2000" dirty="0"/>
              <a:t> și </a:t>
            </a:r>
            <a:r>
              <a:rPr lang="ro-RO" sz="2000" b="1" dirty="0"/>
              <a:t>Memoriile Președintelui </a:t>
            </a:r>
            <a:r>
              <a:rPr lang="ro-RO" sz="2000" b="1" dirty="0" err="1"/>
              <a:t>Schreiber</a:t>
            </a:r>
            <a:r>
              <a:rPr lang="ro-RO" sz="2000" dirty="0"/>
              <a:t>.</a:t>
            </a:r>
            <a:endParaRPr lang="en-US" sz="2000" dirty="0"/>
          </a:p>
          <a:p>
            <a:pPr algn="just"/>
            <a:r>
              <a:rPr lang="ro-RO" sz="2000" dirty="0"/>
              <a:t>      În a doua jumătate a sec XIX, Paul </a:t>
            </a:r>
            <a:r>
              <a:rPr lang="ro-RO" sz="2000" dirty="0" err="1"/>
              <a:t>Schreiber</a:t>
            </a:r>
            <a:r>
              <a:rPr lang="ro-RO" sz="2000" dirty="0"/>
              <a:t> studiază dreptul și devine judecător. El intră în circuitul psihiatric la vârsta adultă printr-o depresie ce apare în urma unui eșec. Ulterior, după ce devine  președinte la Tribunalul la Leipzig, apare o nouă depresie.. dar și cu simptome </a:t>
            </a:r>
            <a:r>
              <a:rPr lang="ro-RO" sz="2000" dirty="0" err="1"/>
              <a:t>psihotice</a:t>
            </a:r>
            <a:r>
              <a:rPr lang="ro-RO" sz="2000" dirty="0"/>
              <a:t>. După un vis erotic cu poluție – pe care-l resimte în postură feminină – se gândește că această trăire particulară i-a fost indusă de doctorul său </a:t>
            </a:r>
            <a:r>
              <a:rPr lang="ro-RO" sz="2000" dirty="0" err="1"/>
              <a:t>Fleshing</a:t>
            </a:r>
            <a:r>
              <a:rPr lang="ro-RO" sz="2000" dirty="0"/>
              <a:t> care l-a hipnotizat  de la distanță. Ajunge să fie convins că sute de oameni se interesează de el transmițându-i gânduri prin telepatie. Se simte apoi în contact cu Dumnezeu, ce acționează atât prin „limbajul nervilor„ cât și prin „raze </a:t>
            </a:r>
            <a:r>
              <a:rPr lang="ro-RO" sz="2000" dirty="0" err="1"/>
              <a:t>divine„..și</a:t>
            </a:r>
            <a:r>
              <a:rPr lang="ro-RO" sz="2000" dirty="0"/>
              <a:t>.. a creat o suită de oameni răi. Se ajunge la a doua internare psihiatrică.</a:t>
            </a:r>
            <a:endParaRPr lang="en-US" sz="2000" dirty="0"/>
          </a:p>
          <a:p>
            <a:endParaRPr lang="ro-RO" dirty="0"/>
          </a:p>
        </p:txBody>
      </p:sp>
    </p:spTree>
    <p:extLst>
      <p:ext uri="{BB962C8B-B14F-4D97-AF65-F5344CB8AC3E}">
        <p14:creationId xmlns:p14="http://schemas.microsoft.com/office/powerpoint/2010/main" val="403920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r>
              <a:rPr lang="fr-FR" sz="2000" dirty="0"/>
              <a:t>	</a:t>
            </a:r>
          </a:p>
          <a:p>
            <a:pPr algn="just"/>
            <a:r>
              <a:rPr lang="fr-FR" sz="2000" dirty="0"/>
              <a:t>	</a:t>
            </a:r>
            <a:r>
              <a:rPr lang="ro-RO" sz="2000" dirty="0"/>
              <a:t>Delirul lui Schreiber îl plasează acum într-o relație directă cu Dumnezeu, convins că acesta îl va transforma în femeie, și fecundându-l vor repopula împreună omenirea...distrusă de oamenii cei răi. Delirul capătă și dimensiuni cosmogonice, cu o concepție proprie despre ierarhiile cerești.  </a:t>
            </a:r>
            <a:r>
              <a:rPr lang="ro-RO" sz="2000" b="1" dirty="0"/>
              <a:t>Schreiber își descrie amănunțit delirul într-o carte pe care o publică...Iar apoi intentează un proces cerând să fie externat din ospiciu.</a:t>
            </a:r>
            <a:r>
              <a:rPr lang="ro-RO" sz="2000" dirty="0"/>
              <a:t> Pe baza faptului că raționamentul și argumentarea se păstrează intacte, completul de judecată soluționează favorabil cazul său în 1905 și este externat.</a:t>
            </a:r>
            <a:endParaRPr lang="en-US" sz="2000" dirty="0"/>
          </a:p>
          <a:p>
            <a:pPr algn="just"/>
            <a:r>
              <a:rPr lang="ro-RO" sz="2000" dirty="0"/>
              <a:t>      Memoriile lui Schereiber – etichetat la timpul său ca paranoiac - au fost sursa comentariilor mai multor psihopatologi, între care Freud și Lacan.</a:t>
            </a:r>
            <a:endParaRPr lang="en-US" sz="2000" dirty="0"/>
          </a:p>
        </p:txBody>
      </p:sp>
    </p:spTree>
    <p:extLst>
      <p:ext uri="{BB962C8B-B14F-4D97-AF65-F5344CB8AC3E}">
        <p14:creationId xmlns:p14="http://schemas.microsoft.com/office/powerpoint/2010/main" val="217251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a:extLst>
              <a:ext uri="{FF2B5EF4-FFF2-40B4-BE49-F238E27FC236}">
                <a16:creationId xmlns:a16="http://schemas.microsoft.com/office/drawing/2014/main" xmlns="" id="{B4D157E4-C375-467E-B02E-D137760487C8}"/>
              </a:ext>
            </a:extLst>
          </p:cNvPr>
          <p:cNvSpPr>
            <a:spLocks noGrp="1"/>
          </p:cNvSpPr>
          <p:nvPr>
            <p:ph type="body" sz="half" idx="2"/>
          </p:nvPr>
        </p:nvSpPr>
        <p:spPr>
          <a:xfrm>
            <a:off x="1460006" y="1759998"/>
            <a:ext cx="9415811" cy="4572000"/>
          </a:xfrm>
        </p:spPr>
        <p:txBody>
          <a:bodyPr>
            <a:normAutofit/>
          </a:bodyPr>
          <a:lstStyle/>
          <a:p>
            <a:pPr algn="just"/>
            <a:r>
              <a:rPr lang="en-US" dirty="0"/>
              <a:t>	</a:t>
            </a:r>
            <a:r>
              <a:rPr lang="ro-RO" sz="2000" dirty="0"/>
              <a:t>Un alt caz psihiatrico juridic celebru, mai recent, e cel a lui </a:t>
            </a:r>
            <a:r>
              <a:rPr lang="ro-RO" sz="2000" dirty="0" err="1"/>
              <a:t>Breivick</a:t>
            </a:r>
            <a:r>
              <a:rPr lang="ro-RO" sz="2000" dirty="0"/>
              <a:t>. Tânărul norvegian, convins fiind că națiunea</a:t>
            </a:r>
            <a:r>
              <a:rPr lang="en-US" sz="2000" dirty="0"/>
              <a:t> </a:t>
            </a:r>
            <a:r>
              <a:rPr lang="ro-RO" sz="2000" dirty="0"/>
              <a:t>sa e amenințată de islamizare,... că el e liderul Organizației Cavalerilor Templieri și că urma fie noul regent al Norvegiei,.....</a:t>
            </a:r>
            <a:endParaRPr lang="en-US" sz="2000" dirty="0"/>
          </a:p>
          <a:p>
            <a:pPr algn="just"/>
            <a:r>
              <a:rPr lang="ro-RO" sz="2000" dirty="0"/>
              <a:t>       ....organizează în Oslo un atentat cu bombă și apoi ucide pe o insulă 47  tineri liberali...În detenție supus expertizei psihiatrice refuză di</a:t>
            </a:r>
            <a:r>
              <a:rPr lang="en-US" sz="2000" dirty="0"/>
              <a:t>ag</a:t>
            </a:r>
            <a:r>
              <a:rPr lang="ro-RO" sz="2000" dirty="0" err="1"/>
              <a:t>nosticul</a:t>
            </a:r>
            <a:r>
              <a:rPr lang="ro-RO" sz="2000" dirty="0"/>
              <a:t> de psihoză (formulat inițial) – care-i conferea iresponsabilitate - și se declară responsabil și ne-bolnav mental. O a doua expertiză formulează un diagnostic care nu mai e clar </a:t>
            </a:r>
            <a:r>
              <a:rPr lang="ro-RO" sz="2000" dirty="0" err="1"/>
              <a:t>psihotic...şi</a:t>
            </a:r>
            <a:r>
              <a:rPr lang="ro-RO" sz="2000" dirty="0"/>
              <a:t> e condamnat la pedeapsa maximă din Norvegia (21 ani detenție)..în 2022 refuzându-i-se  eliberarea condiționată după 10 ani executați.</a:t>
            </a:r>
            <a:endParaRPr lang="en-US" sz="2000" dirty="0"/>
          </a:p>
          <a:p>
            <a:pPr algn="just"/>
            <a:r>
              <a:rPr lang="en-US" sz="2000" dirty="0"/>
              <a:t>	</a:t>
            </a:r>
            <a:r>
              <a:rPr lang="ro-RO" sz="2000" dirty="0"/>
              <a:t>În toate cele trei cazuri suntem în fața unor </a:t>
            </a:r>
            <a:r>
              <a:rPr lang="ro-RO" sz="2000" dirty="0" err="1"/>
              <a:t>psihotici</a:t>
            </a:r>
            <a:r>
              <a:rPr lang="ro-RO" sz="2000" dirty="0"/>
              <a:t> deliranți la care vorbirea și gândirea își păstrează coerența, </a:t>
            </a:r>
            <a:r>
              <a:rPr lang="ro-RO" sz="2000" b="1" dirty="0"/>
              <a:t>delirul exprimându-se prin convingerea într-o identitate de personaj dintr-un scenariu fantastic, narativ fictiv</a:t>
            </a:r>
            <a:r>
              <a:rPr lang="ro-RO" sz="2000" dirty="0"/>
              <a:t>.</a:t>
            </a:r>
            <a:endParaRPr lang="en-US" sz="2000" dirty="0"/>
          </a:p>
          <a:p>
            <a:endParaRPr lang="ro-RO" sz="2000" dirty="0"/>
          </a:p>
        </p:txBody>
      </p:sp>
    </p:spTree>
    <p:extLst>
      <p:ext uri="{BB962C8B-B14F-4D97-AF65-F5344CB8AC3E}">
        <p14:creationId xmlns:p14="http://schemas.microsoft.com/office/powerpoint/2010/main" val="226636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fr-FR" sz="2000" dirty="0"/>
              <a:t>	</a:t>
            </a:r>
            <a:r>
              <a:rPr lang="ro-RO" sz="2000" dirty="0"/>
              <a:t>Un ultim caz ne aduce în zilele noastre. E vorba de o femeie  de 52 ani  care  ajunge la o primă internare psihiatrică adusă fiind de fiu, pentru un comportament neobișnuit: </a:t>
            </a:r>
          </a:p>
          <a:p>
            <a:pPr algn="just"/>
            <a:r>
              <a:rPr lang="ro-RO" sz="2000" dirty="0"/>
              <a:t>      De mai multe luni scrie unor diverse instituții solicitarea de a i se elibera un certificat care să ateste că: - între 1991 și 2013 ea a fost decedată...iar </a:t>
            </a:r>
            <a:r>
              <a:rPr lang="ro-RO" sz="2000" dirty="0" err="1"/>
              <a:t>identi</a:t>
            </a:r>
            <a:r>
              <a:rPr lang="en-US" sz="2000" dirty="0"/>
              <a:t>t</a:t>
            </a:r>
            <a:r>
              <a:rPr lang="ro-RO" sz="2000" dirty="0" err="1"/>
              <a:t>atea</a:t>
            </a:r>
            <a:r>
              <a:rPr lang="ro-RO" sz="2000" dirty="0"/>
              <a:t> sa e alta decât cea oficială, fiind de fapt născută în Israel și trimisă împreună cu alți 130.000 de copii spre adopție în România,.. (s-a adresat Înaltei Curți de Justiție, Preşedintelui României, Ambasadei Austriei...dar, nu a primit răspunsuri favorabile).</a:t>
            </a:r>
            <a:endParaRPr lang="en-US" sz="2000" dirty="0"/>
          </a:p>
          <a:p>
            <a:pPr algn="just"/>
            <a:r>
              <a:rPr lang="ro-RO" sz="2000" dirty="0"/>
              <a:t> 	Nu su</a:t>
            </a:r>
            <a:r>
              <a:rPr lang="en-US" sz="2000" dirty="0"/>
              <a:t>n</a:t>
            </a:r>
            <a:r>
              <a:rPr lang="ro-RO" sz="2000" dirty="0"/>
              <a:t>t fenomene halucinatorii sau dezorganizante, vorbirea e coerentă...istoria vieții relevă multiple psih</a:t>
            </a:r>
            <a:r>
              <a:rPr lang="en-US" sz="2000" dirty="0"/>
              <a:t>o</a:t>
            </a:r>
            <a:r>
              <a:rPr lang="ro-RO" sz="2000" dirty="0"/>
              <a:t>traume şi episoade alternante subdepresive şi hipomanaicale, în prezent fiind într-o perioadă de </a:t>
            </a:r>
            <a:r>
              <a:rPr lang="ro-RO" sz="2000" dirty="0" err="1"/>
              <a:t>elație</a:t>
            </a:r>
            <a:r>
              <a:rPr lang="ro-RO" sz="2000" dirty="0"/>
              <a:t>.</a:t>
            </a:r>
            <a:endParaRPr lang="en-US" sz="2000" dirty="0"/>
          </a:p>
        </p:txBody>
      </p:sp>
    </p:spTree>
    <p:extLst>
      <p:ext uri="{BB962C8B-B14F-4D97-AF65-F5344CB8AC3E}">
        <p14:creationId xmlns:p14="http://schemas.microsoft.com/office/powerpoint/2010/main" val="336318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ctr"/>
            <a:endParaRPr lang="fr-FR" sz="2000" dirty="0"/>
          </a:p>
          <a:p>
            <a:pPr algn="just"/>
            <a:r>
              <a:rPr lang="fr-FR" sz="2000" dirty="0"/>
              <a:t>	</a:t>
            </a:r>
          </a:p>
          <a:p>
            <a:pPr algn="just"/>
            <a:r>
              <a:rPr lang="fr-FR" sz="2000" dirty="0"/>
              <a:t>	</a:t>
            </a:r>
            <a:r>
              <a:rPr lang="ro-RO" sz="2000" dirty="0"/>
              <a:t>Expunerea pacientei care afirmă menționatele </a:t>
            </a:r>
            <a:r>
              <a:rPr lang="ro-RO" sz="2000" b="1" dirty="0"/>
              <a:t>convingeri identitare anormale</a:t>
            </a:r>
            <a:r>
              <a:rPr lang="ro-RO" sz="2000" dirty="0"/>
              <a:t>, e marcată în schimb de confabulații. Susține – și descrie amănunțit –  cum a decedat în Austria (unde nu a fost niciodată) și cum cadavrul ei a fost adus în Oltenia pentru a fi înmormântată.. iar sicriul a fost atacat de patru femei ce au scos-o din cosciug (menționând numele soacrei, cumnatei etc). </a:t>
            </a:r>
            <a:endParaRPr lang="en-US" sz="2000" dirty="0"/>
          </a:p>
          <a:p>
            <a:pPr algn="just"/>
            <a:r>
              <a:rPr lang="ro-RO" sz="2000" dirty="0"/>
              <a:t>      Se ridică problema unui delir de tip disociativ, în context hipoman. Principală rămâne însă convingerea delirantă centrată pe o problematică identitară de personaj dintr-un scenariu fictiv narativ.</a:t>
            </a:r>
          </a:p>
          <a:p>
            <a:pPr algn="just"/>
            <a:r>
              <a:rPr lang="ro-RO" sz="2000" dirty="0"/>
              <a:t>     </a:t>
            </a:r>
            <a:endParaRPr lang="en-US" sz="2000" dirty="0"/>
          </a:p>
          <a:p>
            <a:pPr algn="just"/>
            <a:endParaRPr lang="fr-FR" sz="2000" dirty="0"/>
          </a:p>
          <a:p>
            <a:pPr algn="just"/>
            <a:r>
              <a:rPr lang="fr-FR" sz="2000" dirty="0"/>
              <a:t>		</a:t>
            </a:r>
            <a:r>
              <a:rPr lang="fr-FR" sz="1900" dirty="0"/>
              <a:t>						</a:t>
            </a:r>
            <a:endParaRPr lang="ro-RO" sz="1900" dirty="0"/>
          </a:p>
        </p:txBody>
      </p:sp>
    </p:spTree>
    <p:extLst>
      <p:ext uri="{BB962C8B-B14F-4D97-AF65-F5344CB8AC3E}">
        <p14:creationId xmlns:p14="http://schemas.microsoft.com/office/powerpoint/2010/main" val="42698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fr-FR" sz="2000" dirty="0"/>
              <a:t>	</a:t>
            </a:r>
            <a:r>
              <a:rPr lang="ro-RO" sz="2000" dirty="0"/>
              <a:t>Circumscrierea unui caz în justiție e orientată de sistemul normativ al legilor și procedurilor,...iar condamnarea cuiva, îl transformă într-o persoană cu cazier. </a:t>
            </a:r>
          </a:p>
          <a:p>
            <a:pPr algn="just"/>
            <a:r>
              <a:rPr lang="ro-RO" sz="2000" dirty="0"/>
              <a:t>       În medicina psihiatrică, diagnosticul de caz e orientat de  sistemul </a:t>
            </a:r>
            <a:r>
              <a:rPr lang="ro-RO" sz="2000" dirty="0" err="1"/>
              <a:t>nosologico</a:t>
            </a:r>
            <a:r>
              <a:rPr lang="ro-RO" sz="2000" dirty="0"/>
              <a:t> </a:t>
            </a:r>
            <a:r>
              <a:rPr lang="ro-RO" sz="2000" dirty="0" err="1"/>
              <a:t>nosografic</a:t>
            </a:r>
            <a:r>
              <a:rPr lang="ro-RO" sz="2000" dirty="0"/>
              <a:t>, care în prezent e organizat ( e.g. DSM-5) prin definiții operaționale. El e constituit dintr-un număr  finit de categorii nosologice, ce pot fi considerate ca şi cazuri-robot, ce sunt flancate prin criterii de includere şi excludere,...esențiali pentru diagnostic f fiind itemii simptomatici comportamentali expresivi, înregistrabili.</a:t>
            </a:r>
          </a:p>
          <a:p>
            <a:pPr algn="just"/>
            <a:r>
              <a:rPr lang="ro-RO" sz="2000"/>
              <a:t>       Încadrarea </a:t>
            </a:r>
            <a:r>
              <a:rPr lang="ro-RO" sz="2000" dirty="0"/>
              <a:t>diagnostică într-un sistem oficial nu exclude, ci chiar pretinde descrieri și interpretări ale cazului, care să-i sublinieze eventualele particularități.</a:t>
            </a:r>
            <a:endParaRPr lang="fr-FR" sz="2000" dirty="0"/>
          </a:p>
          <a:p>
            <a:pPr algn="just"/>
            <a:r>
              <a:rPr lang="fr-FR" sz="2000" dirty="0"/>
              <a:t>								</a:t>
            </a:r>
            <a:endParaRPr lang="ro-RO" sz="2000" dirty="0"/>
          </a:p>
        </p:txBody>
      </p:sp>
      <p:sp>
        <p:nvSpPr>
          <p:cNvPr id="4" name="CasetăText 3">
            <a:extLst>
              <a:ext uri="{FF2B5EF4-FFF2-40B4-BE49-F238E27FC236}">
                <a16:creationId xmlns:a16="http://schemas.microsoft.com/office/drawing/2014/main" xmlns="" id="{849B6D9E-509B-4B99-BDC8-E21F64CCA746}"/>
              </a:ext>
            </a:extLst>
          </p:cNvPr>
          <p:cNvSpPr txBox="1"/>
          <p:nvPr/>
        </p:nvSpPr>
        <p:spPr>
          <a:xfrm>
            <a:off x="3065014" y="3429000"/>
            <a:ext cx="7543802" cy="3108543"/>
          </a:xfrm>
          <a:prstGeom prst="rect">
            <a:avLst/>
          </a:prstGeom>
          <a:noFill/>
        </p:spPr>
        <p:txBody>
          <a:bodyPr wrap="square">
            <a:spAutoFit/>
          </a:bodyPr>
          <a:lstStyle/>
          <a:p>
            <a:pPr algn="just"/>
            <a:endParaRPr lang="ro-RO" sz="1800" dirty="0"/>
          </a:p>
          <a:p>
            <a:pPr algn="just"/>
            <a:endParaRPr lang="ro-RO" dirty="0"/>
          </a:p>
          <a:p>
            <a:pPr algn="just"/>
            <a:endParaRPr lang="ro-RO" sz="2000" dirty="0"/>
          </a:p>
          <a:p>
            <a:pPr algn="just"/>
            <a:endParaRPr lang="ro-RO" sz="2000" dirty="0"/>
          </a:p>
          <a:p>
            <a:pPr algn="just"/>
            <a:endParaRPr lang="ro-RO" sz="2000" dirty="0"/>
          </a:p>
          <a:p>
            <a:pPr algn="just"/>
            <a:endParaRPr lang="ro-RO" sz="2000" dirty="0"/>
          </a:p>
          <a:p>
            <a:pPr algn="just"/>
            <a:endParaRPr lang="ro-RO" sz="2000" dirty="0"/>
          </a:p>
          <a:p>
            <a:pPr algn="just"/>
            <a:endParaRPr lang="ro-RO" sz="2000" dirty="0"/>
          </a:p>
          <a:p>
            <a:pPr algn="just"/>
            <a:endParaRPr lang="ro-RO" sz="2000" dirty="0"/>
          </a:p>
          <a:p>
            <a:pPr algn="just"/>
            <a:endParaRPr lang="ro-RO" sz="2000" dirty="0"/>
          </a:p>
        </p:txBody>
      </p:sp>
    </p:spTree>
    <p:extLst>
      <p:ext uri="{BB962C8B-B14F-4D97-AF65-F5344CB8AC3E}">
        <p14:creationId xmlns:p14="http://schemas.microsoft.com/office/powerpoint/2010/main" val="42698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stituent conținut 13"/>
          <p:cNvSpPr>
            <a:spLocks noGrp="1"/>
          </p:cNvSpPr>
          <p:nvPr>
            <p:ph idx="1"/>
          </p:nvPr>
        </p:nvSpPr>
        <p:spPr/>
        <p:txBody>
          <a:bodyPr rtlCol="0">
            <a:normAutofit/>
          </a:bodyPr>
          <a:lstStyle/>
          <a:p>
            <a:pPr algn="just"/>
            <a:endParaRPr lang="fr-FR" dirty="0"/>
          </a:p>
          <a:p>
            <a:pPr algn="just"/>
            <a:endParaRPr lang="fr-FR" dirty="0"/>
          </a:p>
          <a:p>
            <a:pPr algn="just">
              <a:buNone/>
            </a:pPr>
            <a:r>
              <a:rPr lang="ro-RO" dirty="0"/>
              <a:t>		Practica medico-psihiatrică și cea juridică au în comun mai mult decât  expertizele de tip medico legal… căci</a:t>
            </a:r>
            <a:r>
              <a:rPr lang="en-US" dirty="0"/>
              <a:t>,</a:t>
            </a:r>
            <a:r>
              <a:rPr lang="ro-RO" dirty="0"/>
              <a:t>  </a:t>
            </a:r>
            <a:endParaRPr lang="en-US" dirty="0"/>
          </a:p>
          <a:p>
            <a:pPr algn="just"/>
            <a:endParaRPr lang="en-US" dirty="0"/>
          </a:p>
          <a:p>
            <a:pPr algn="just">
              <a:buNone/>
            </a:pPr>
            <a:r>
              <a:rPr lang="ro-RO" dirty="0"/>
              <a:t>            MEDICINA (PSIHIATRICĂ) ȘI JUSTIȚIA SUNT CELE DOUĂ PRACTICI UMANE CARE PRIN EXCELENȚĂ SE CENTREAZĂ PE REZOLVAREA DE CAZURI.</a:t>
            </a:r>
            <a:endParaRPr lang="en-US" dirty="0"/>
          </a:p>
          <a:p>
            <a:pPr algn="just">
              <a:buNone/>
            </a:pPr>
            <a:r>
              <a:rPr lang="ro-RO" dirty="0"/>
              <a:t> </a:t>
            </a:r>
            <a:endParaRPr lang="en-US" dirty="0"/>
          </a:p>
          <a:p>
            <a:pPr algn="just">
              <a:buNone/>
            </a:pPr>
            <a:r>
              <a:rPr lang="ro-RO" dirty="0"/>
              <a:t>		O scurtă reflexie conceptuală ne poate dezvălui parametrii acestui fabulos tărâm al </a:t>
            </a:r>
            <a:r>
              <a:rPr lang="ro-RO" b="1" dirty="0"/>
              <a:t>cazului</a:t>
            </a:r>
            <a:r>
              <a:rPr lang="ro-RO" dirty="0"/>
              <a:t> și </a:t>
            </a:r>
            <a:r>
              <a:rPr lang="ro-RO" b="1" dirty="0"/>
              <a:t>cazuisticii,</a:t>
            </a:r>
            <a:r>
              <a:rPr lang="ro-RO" dirty="0"/>
              <a:t> plasat în chiar centrul metodologic al ANTROPOLOGIEI.....</a:t>
            </a:r>
            <a:endParaRPr lang="en-US" dirty="0"/>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0831" y="1600200"/>
            <a:ext cx="9594877" cy="4572000"/>
          </a:xfrm>
        </p:spPr>
        <p:txBody>
          <a:bodyPr>
            <a:normAutofit fontScale="25000" lnSpcReduction="20000"/>
          </a:bodyPr>
          <a:lstStyle/>
          <a:p>
            <a:pPr algn="just"/>
            <a:endParaRPr lang="fr-FR" sz="2000" dirty="0"/>
          </a:p>
          <a:p>
            <a:pPr algn="just"/>
            <a:r>
              <a:rPr lang="fr-FR" sz="2000" dirty="0"/>
              <a:t>	</a:t>
            </a:r>
          </a:p>
          <a:p>
            <a:pPr algn="just"/>
            <a:r>
              <a:rPr lang="fr-FR" sz="2000" dirty="0"/>
              <a:t>	</a:t>
            </a:r>
            <a:endParaRPr lang="en-US" sz="2400" dirty="0"/>
          </a:p>
          <a:p>
            <a:pPr algn="just"/>
            <a:endParaRPr lang="en-US" sz="6200" dirty="0"/>
          </a:p>
          <a:p>
            <a:pPr algn="just"/>
            <a:r>
              <a:rPr lang="ro-RO" sz="6200" dirty="0"/>
              <a:t>    </a:t>
            </a:r>
          </a:p>
          <a:p>
            <a:pPr algn="just">
              <a:lnSpc>
                <a:spcPct val="170000"/>
              </a:lnSpc>
            </a:pPr>
            <a:r>
              <a:rPr lang="ro-RO" sz="6200" dirty="0"/>
              <a:t>	</a:t>
            </a:r>
            <a:r>
              <a:rPr lang="ro-RO" sz="8000" dirty="0"/>
              <a:t>Astfel doar, se  poate comenta, de ex., </a:t>
            </a:r>
            <a:r>
              <a:rPr lang="ro-RO" sz="8000" b="1" dirty="0"/>
              <a:t>convingerea delirantă ca și ratatinarea identității pe o condiție de  personaj dintr-un scenariu fictiv, narativ fantast, diferită de: - variațiile anormale ale structurii caracteriale... de - deficitul disfuncțional dispozițional (</a:t>
            </a:r>
            <a:r>
              <a:rPr lang="ro-RO" sz="8000" b="1" dirty="0" err="1"/>
              <a:t>maniacal..depresiv</a:t>
            </a:r>
            <a:r>
              <a:rPr lang="ro-RO" sz="8000" b="1" dirty="0"/>
              <a:t>)...,sau de – dezorganizarea conceptual comportamentală </a:t>
            </a:r>
            <a:r>
              <a:rPr lang="ro-RO" sz="8000" b="1" dirty="0" err="1"/>
              <a:t>psihotică</a:t>
            </a:r>
            <a:r>
              <a:rPr lang="ro-RO" sz="8000" b="1" dirty="0"/>
              <a:t>.</a:t>
            </a:r>
            <a:endParaRPr lang="en-US" sz="8000" b="1" dirty="0"/>
          </a:p>
          <a:p>
            <a:pPr>
              <a:lnSpc>
                <a:spcPct val="170000"/>
              </a:lnSpc>
            </a:pPr>
            <a:r>
              <a:rPr lang="ro-RO" sz="8000" dirty="0"/>
              <a:t> </a:t>
            </a:r>
            <a:endParaRPr lang="en-US" sz="8000" dirty="0"/>
          </a:p>
          <a:p>
            <a:pPr algn="just">
              <a:lnSpc>
                <a:spcPct val="170000"/>
              </a:lnSpc>
            </a:pPr>
            <a:endParaRPr lang="fr-FR" sz="2200" dirty="0"/>
          </a:p>
          <a:p>
            <a:pPr algn="just">
              <a:lnSpc>
                <a:spcPct val="170000"/>
              </a:lnSpc>
            </a:pPr>
            <a:r>
              <a:rPr lang="fr-FR" sz="2200" dirty="0"/>
              <a:t>						</a:t>
            </a:r>
            <a:r>
              <a:rPr lang="fr-FR" sz="2000" dirty="0"/>
              <a:t>		</a:t>
            </a:r>
            <a:endParaRPr lang="ro-RO" sz="2000" dirty="0"/>
          </a:p>
        </p:txBody>
      </p:sp>
    </p:spTree>
    <p:extLst>
      <p:ext uri="{BB962C8B-B14F-4D97-AF65-F5344CB8AC3E}">
        <p14:creationId xmlns:p14="http://schemas.microsoft.com/office/powerpoint/2010/main" val="145761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fr-FR" sz="2000" dirty="0"/>
              <a:t>	</a:t>
            </a:r>
          </a:p>
          <a:p>
            <a:pPr algn="just"/>
            <a:r>
              <a:rPr lang="fr-FR" sz="2000" dirty="0"/>
              <a:t>	</a:t>
            </a:r>
            <a:r>
              <a:rPr lang="ro-RO" sz="2000" dirty="0"/>
              <a:t>Ipostaza de CAZ a existenței unei persoane umane e, dacă privim în perspectivă medicală sau judiciară, una potențială: nu oricine devine un caz medical sau un caz juridic.</a:t>
            </a:r>
            <a:endParaRPr lang="en-US" sz="2000" dirty="0"/>
          </a:p>
          <a:p>
            <a:pPr algn="just"/>
            <a:r>
              <a:rPr lang="ro-RO" sz="2000" dirty="0"/>
              <a:t>     Pe de altă parte, ipostaza de caz a subiectului oricărei persoane umane e  totuși una structurală și permanentă....Căci orice om e </a:t>
            </a:r>
            <a:r>
              <a:rPr lang="ro-RO" sz="2000" dirty="0" err="1"/>
              <a:t>contin</a:t>
            </a:r>
            <a:r>
              <a:rPr lang="en-US" sz="2000" dirty="0"/>
              <a:t>u</a:t>
            </a:r>
            <a:r>
              <a:rPr lang="ro-RO" sz="2000" dirty="0"/>
              <a:t>u evocat, comentat și caracterizat de alții...și..</a:t>
            </a:r>
            <a:endParaRPr lang="en-US" sz="2000" dirty="0"/>
          </a:p>
          <a:p>
            <a:pPr algn="just"/>
            <a:r>
              <a:rPr lang="ro-RO" sz="2000" dirty="0"/>
              <a:t>     ..orice om ajunge să se autoevoce pe sine în postură de personaj, ori de câte ori povestește o întâmplare din trecutul său...(pe care o poate cosmetiza după dorință) sau își scrie o autobiografie.. </a:t>
            </a:r>
          </a:p>
          <a:p>
            <a:pPr algn="just"/>
            <a:r>
              <a:rPr lang="ro-RO" sz="2000" dirty="0"/>
              <a:t>     ...pe care să o publice...la fel ca Preşedintele Schreiber</a:t>
            </a:r>
            <a:endParaRPr lang="en-US" sz="2000" dirty="0"/>
          </a:p>
        </p:txBody>
      </p:sp>
    </p:spTree>
    <p:extLst>
      <p:ext uri="{BB962C8B-B14F-4D97-AF65-F5344CB8AC3E}">
        <p14:creationId xmlns:p14="http://schemas.microsoft.com/office/powerpoint/2010/main" val="426983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fr-FR" sz="2000" dirty="0"/>
              <a:t>	</a:t>
            </a:r>
          </a:p>
          <a:p>
            <a:r>
              <a:rPr lang="fr-FR" sz="2000" dirty="0"/>
              <a:t>					</a:t>
            </a:r>
          </a:p>
          <a:p>
            <a:endParaRPr lang="fr-FR" sz="2000" dirty="0"/>
          </a:p>
          <a:p>
            <a:endParaRPr lang="fr-FR" sz="2000" dirty="0"/>
          </a:p>
          <a:p>
            <a:endParaRPr lang="fr-FR" sz="2000" dirty="0"/>
          </a:p>
          <a:p>
            <a:r>
              <a:rPr lang="fr-FR" sz="2000" dirty="0"/>
              <a:t>							</a:t>
            </a:r>
            <a:r>
              <a:rPr lang="en-US" sz="2000" dirty="0"/>
              <a:t>VA MULTUMESC!</a:t>
            </a:r>
          </a:p>
          <a:p>
            <a:r>
              <a:rPr lang="ro-RO" sz="2000" dirty="0"/>
              <a:t> </a:t>
            </a:r>
            <a:endParaRPr lang="en-US" sz="2000" dirty="0"/>
          </a:p>
        </p:txBody>
      </p:sp>
    </p:spTree>
    <p:extLst>
      <p:ext uri="{BB962C8B-B14F-4D97-AF65-F5344CB8AC3E}">
        <p14:creationId xmlns:p14="http://schemas.microsoft.com/office/powerpoint/2010/main" val="3335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conținut 3"/>
          <p:cNvSpPr>
            <a:spLocks noGrp="1"/>
          </p:cNvSpPr>
          <p:nvPr>
            <p:ph idx="1"/>
          </p:nvPr>
        </p:nvSpPr>
        <p:spPr/>
        <p:txBody>
          <a:bodyPr/>
          <a:lstStyle/>
          <a:p>
            <a:pPr algn="just">
              <a:buNone/>
            </a:pPr>
            <a:r>
              <a:rPr lang="en-US" dirty="0"/>
              <a:t>		</a:t>
            </a:r>
            <a:r>
              <a:rPr lang="ro-RO" dirty="0"/>
              <a:t>În medicină, cazul şi cazuistica sunt o temă familiară atât practicianului cât şi cercetătorului sau pedagogului, căci</a:t>
            </a:r>
            <a:r>
              <a:rPr lang="en-US" dirty="0"/>
              <a:t>,</a:t>
            </a:r>
          </a:p>
          <a:p>
            <a:pPr algn="just">
              <a:buNone/>
            </a:pPr>
            <a:r>
              <a:rPr lang="en-US" dirty="0"/>
              <a:t>	  </a:t>
            </a:r>
            <a:r>
              <a:rPr lang="ro-RO" dirty="0"/>
              <a:t>   Orice terapie presupune în prealabil </a:t>
            </a:r>
            <a:r>
              <a:rPr lang="ro-RO" b="1" dirty="0"/>
              <a:t>etichetarea diagnostică a unui om ca fiind un caz medical de un tip X,</a:t>
            </a:r>
            <a:r>
              <a:rPr lang="ro-RO" dirty="0"/>
              <a:t> definit prin diagnostic.</a:t>
            </a:r>
            <a:endParaRPr lang="en-US" dirty="0"/>
          </a:p>
          <a:p>
            <a:pPr algn="just">
              <a:buNone/>
            </a:pPr>
            <a:r>
              <a:rPr lang="en-US" dirty="0"/>
              <a:t>		</a:t>
            </a:r>
            <a:r>
              <a:rPr lang="ro-RO" dirty="0"/>
              <a:t>Prin descrierea bine conturată a unor cazuri cu o</a:t>
            </a:r>
            <a:r>
              <a:rPr lang="en-US" dirty="0"/>
              <a:t> </a:t>
            </a:r>
            <a:r>
              <a:rPr lang="ro-RO" dirty="0"/>
              <a:t>simptomatologie încă necunoscută – </a:t>
            </a:r>
            <a:r>
              <a:rPr lang="ro-RO" b="1" dirty="0"/>
              <a:t>cazuri princeps</a:t>
            </a:r>
            <a:r>
              <a:rPr lang="ro-RO" dirty="0"/>
              <a:t> – se poate circumscrie o nouă boală (care deseori poartă numele celui care a descris-o).</a:t>
            </a:r>
            <a:endParaRPr lang="en-US" dirty="0"/>
          </a:p>
          <a:p>
            <a:pPr algn="just">
              <a:buNone/>
            </a:pPr>
            <a:r>
              <a:rPr lang="en-US" dirty="0"/>
              <a:t>		</a:t>
            </a:r>
            <a:r>
              <a:rPr lang="ro-RO" dirty="0"/>
              <a:t>În practica diagnostică întâlnim apoi </a:t>
            </a:r>
            <a:r>
              <a:rPr lang="ro-RO" b="1" dirty="0"/>
              <a:t>cazuri atipice; </a:t>
            </a:r>
            <a:r>
              <a:rPr lang="ro-RO" dirty="0"/>
              <a:t>dar și tipice, care corespund pregnant definiţiei unei boli, fiind astfel utile didactic ca și </a:t>
            </a:r>
            <a:r>
              <a:rPr lang="ro-RO" b="1" dirty="0"/>
              <a:t>cazuri exemplare....</a:t>
            </a:r>
            <a:endParaRPr lang="en-US" dirty="0"/>
          </a:p>
          <a:p>
            <a:pPr algn="just">
              <a:buNone/>
            </a:pPr>
            <a:r>
              <a:rPr lang="en-US" dirty="0"/>
              <a:t>		</a:t>
            </a:r>
            <a:r>
              <a:rPr lang="ro-RO" dirty="0"/>
              <a:t>..iar profesorul de medicină poate face în expunerile sale sinteza mai multor cazuri semnificative, prezentând un </a:t>
            </a:r>
            <a:r>
              <a:rPr lang="ro-RO" b="1" dirty="0"/>
              <a:t>caz robot </a:t>
            </a:r>
            <a:r>
              <a:rPr lang="ro-RO" dirty="0"/>
              <a:t>sau </a:t>
            </a:r>
            <a:r>
              <a:rPr lang="ro-RO" b="1" dirty="0"/>
              <a:t>caz şcoală</a:t>
            </a:r>
            <a:r>
              <a:rPr lang="ro-RO" dirty="0"/>
              <a:t>.</a:t>
            </a:r>
            <a:endParaRPr lang="en-US" dirty="0"/>
          </a:p>
          <a:p>
            <a:endParaRPr lang="ro-RO" dirty="0"/>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text 3"/>
          <p:cNvSpPr>
            <a:spLocks noGrp="1"/>
          </p:cNvSpPr>
          <p:nvPr>
            <p:ph type="body" sz="half" idx="2"/>
          </p:nvPr>
        </p:nvSpPr>
        <p:spPr>
          <a:xfrm>
            <a:off x="1104899" y="1600200"/>
            <a:ext cx="5365173" cy="4572000"/>
          </a:xfrm>
        </p:spPr>
        <p:txBody>
          <a:bodyPr rtlCol="0">
            <a:normAutofit fontScale="92500" lnSpcReduction="10000"/>
          </a:bodyPr>
          <a:lstStyle/>
          <a:p>
            <a:pPr algn="just"/>
            <a:r>
              <a:rPr lang="en-US" dirty="0"/>
              <a:t>	</a:t>
            </a:r>
            <a:r>
              <a:rPr lang="ro-RO" sz="2000" dirty="0"/>
              <a:t>În practica sa, medicul trebuie să</a:t>
            </a:r>
            <a:r>
              <a:rPr lang="en-US" sz="2000" dirty="0"/>
              <a:t> </a:t>
            </a:r>
            <a:r>
              <a:rPr lang="ro-RO" sz="2000" dirty="0"/>
              <a:t>stabilească deci, în primă instanță „ce boală are pacientul”, adică </a:t>
            </a:r>
            <a:r>
              <a:rPr lang="ro-RO" sz="2000" b="1" dirty="0"/>
              <a:t>cazul</a:t>
            </a:r>
            <a:r>
              <a:rPr lang="ro-RO" sz="2000" dirty="0"/>
              <a:t> de care se ocupă…</a:t>
            </a:r>
            <a:endParaRPr lang="en-US" sz="2000" dirty="0"/>
          </a:p>
          <a:p>
            <a:pPr algn="just"/>
            <a:r>
              <a:rPr lang="en-US" sz="2000" dirty="0"/>
              <a:t>	</a:t>
            </a:r>
            <a:r>
              <a:rPr lang="ro-RO" sz="2000" dirty="0"/>
              <a:t>Pentru aceasta e necesar ca el să cunoască sistemul nosologico nosografic de referinţă al bolilor, în care, </a:t>
            </a:r>
            <a:r>
              <a:rPr lang="ro-RO" sz="2000" b="1" dirty="0"/>
              <a:t>fiecare categorie nosologică reprezintă un fel de sinteză cazuistică clar definită şi descrisă.</a:t>
            </a:r>
            <a:r>
              <a:rPr lang="ro-RO" sz="2000" dirty="0"/>
              <a:t> În plus, se cere și să aibe o suficientă </a:t>
            </a:r>
            <a:r>
              <a:rPr lang="ro-RO" sz="2000" b="1" dirty="0"/>
              <a:t>experiență cazuistică</a:t>
            </a:r>
            <a:r>
              <a:rPr lang="ro-RO" sz="2000" dirty="0"/>
              <a:t> în diagnoză; care, cu cât  crește, cu atât medicul poate fi mai competent.</a:t>
            </a:r>
            <a:endParaRPr lang="en-US" sz="2000" dirty="0"/>
          </a:p>
          <a:p>
            <a:pPr algn="just"/>
            <a:r>
              <a:rPr lang="ro-RO" sz="2000" dirty="0"/>
              <a:t> </a:t>
            </a:r>
            <a:r>
              <a:rPr lang="en-US" sz="2000" dirty="0"/>
              <a:t>	</a:t>
            </a:r>
            <a:r>
              <a:rPr lang="ro-RO" sz="2000" dirty="0"/>
              <a:t>Iar foaia de observație ce o întocmește se depune ulterior într-o </a:t>
            </a:r>
            <a:r>
              <a:rPr lang="ro-RO" sz="2000" b="1" dirty="0"/>
              <a:t>arhivă cazuistică</a:t>
            </a:r>
            <a:r>
              <a:rPr lang="ro-RO" sz="2000" dirty="0"/>
              <a:t>.</a:t>
            </a:r>
            <a:endParaRPr lang="en-US" sz="2000" dirty="0"/>
          </a:p>
          <a:p>
            <a:pPr algn="just"/>
            <a:r>
              <a:rPr lang="ro-RO" sz="2000" dirty="0"/>
              <a:t>  </a:t>
            </a:r>
            <a:r>
              <a:rPr lang="en-US" sz="2000" dirty="0"/>
              <a:t>	</a:t>
            </a:r>
            <a:r>
              <a:rPr lang="ro-RO" sz="2000" dirty="0"/>
              <a:t>Procesul cognitiv de </a:t>
            </a:r>
            <a:r>
              <a:rPr lang="ro-RO" sz="2000" b="1" dirty="0"/>
              <a:t>diagnosticare a cazurilor</a:t>
            </a:r>
            <a:r>
              <a:rPr lang="ro-RO" sz="2000" dirty="0"/>
              <a:t>, e o operaţiune intelectivă ce se întâlneşte  însă, în multiple domenii ale vieţii practice.</a:t>
            </a:r>
            <a:endParaRPr lang="en-US" sz="2000" dirty="0"/>
          </a:p>
          <a:p>
            <a:pPr rtl="0"/>
            <a:endParaRPr lang="ro-RO" sz="2000" dirty="0"/>
          </a:p>
        </p:txBody>
      </p:sp>
      <p:pic>
        <p:nvPicPr>
          <p:cNvPr id="5" name="Substituent imagine 4" descr="Detaliu cu cărți pe rafturi și alte cărți estompate în prim plan și fundal"/>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155" r="3155"/>
          <a:stretch>
            <a:fillRect/>
          </a:stretch>
        </p:blipFill>
        <p:spPr>
          <a:xfrm>
            <a:off x="6747163" y="1600199"/>
            <a:ext cx="4338419"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stituent imagine 3"/>
          <p:cNvSpPr>
            <a:spLocks noGrp="1"/>
          </p:cNvSpPr>
          <p:nvPr>
            <p:ph type="body" sz="half" idx="2"/>
          </p:nvPr>
        </p:nvSpPr>
        <p:spPr>
          <a:xfrm>
            <a:off x="1104900" y="1600200"/>
            <a:ext cx="9590088" cy="4572000"/>
          </a:xfrm>
        </p:spPr>
        <p:txBody>
          <a:bodyPr/>
          <a:lstStyle/>
          <a:p>
            <a:pPr algn="just"/>
            <a:r>
              <a:rPr lang="en-US" dirty="0"/>
              <a:t>	</a:t>
            </a:r>
            <a:endParaRPr lang="en-US" sz="2000" dirty="0"/>
          </a:p>
          <a:p>
            <a:pPr algn="just"/>
            <a:r>
              <a:rPr lang="en-US" sz="2000" dirty="0"/>
              <a:t>	</a:t>
            </a:r>
            <a:r>
              <a:rPr lang="ro-RO" sz="2000" dirty="0"/>
              <a:t>Cu toată eminența medicinei în probematica cazuisticii, în acest domeniu  întâietatea o are, totuși, practica juridică. Căci lucrurile încep - aparent banal – cu însăși originea conceptului de </a:t>
            </a:r>
            <a:r>
              <a:rPr lang="ro-RO" sz="2000" b="1" i="1" dirty="0"/>
              <a:t>caz-cauză</a:t>
            </a:r>
            <a:r>
              <a:rPr lang="ro-RO" sz="2000" b="1" dirty="0"/>
              <a:t>, </a:t>
            </a:r>
            <a:r>
              <a:rPr lang="ro-RO" sz="2000" dirty="0"/>
              <a:t>ca parte a procesului juridic, care vizează o soluție pentru </a:t>
            </a:r>
            <a:r>
              <a:rPr lang="ro-RO" sz="2000" b="1" i="1" dirty="0"/>
              <a:t>lucrurile </a:t>
            </a:r>
            <a:r>
              <a:rPr lang="ro-RO" sz="2000" dirty="0"/>
              <a:t>aflate în dezbatere</a:t>
            </a:r>
            <a:r>
              <a:rPr lang="ro-RO" sz="2000" b="1" dirty="0"/>
              <a:t>.</a:t>
            </a:r>
            <a:endParaRPr lang="en-US" sz="2000" dirty="0"/>
          </a:p>
          <a:p>
            <a:pPr algn="just"/>
            <a:r>
              <a:rPr lang="en-US" sz="2000" dirty="0"/>
              <a:t>	</a:t>
            </a:r>
            <a:r>
              <a:rPr lang="ro-RO" sz="2000" dirty="0"/>
              <a:t>Dincolo de multiple alte înțelesuri din limbajul cotidian ale expresiei „</a:t>
            </a:r>
            <a:r>
              <a:rPr lang="ro-RO" sz="2000" b="1" dirty="0"/>
              <a:t>caz</a:t>
            </a:r>
            <a:r>
              <a:rPr lang="ro-RO" sz="2000" dirty="0"/>
              <a:t>„...</a:t>
            </a:r>
            <a:endParaRPr lang="en-US" sz="2000" dirty="0"/>
          </a:p>
          <a:p>
            <a:pPr algn="just"/>
            <a:r>
              <a:rPr lang="en-US" sz="2000" i="1" dirty="0"/>
              <a:t>	</a:t>
            </a:r>
            <a:r>
              <a:rPr lang="ro-RO" sz="2000" i="1" dirty="0"/>
              <a:t>...</a:t>
            </a:r>
            <a:r>
              <a:rPr lang="ro-RO" sz="2000" b="1" i="1" dirty="0"/>
              <a:t>c</a:t>
            </a:r>
            <a:r>
              <a:rPr lang="ro-RO" sz="2000" b="1" i="1" u="sng" dirty="0"/>
              <a:t>ausa</a:t>
            </a:r>
            <a:r>
              <a:rPr lang="ro-RO" sz="2000" u="sng" dirty="0"/>
              <a:t> era considerată în dreptul roman acel aspect al lucrului - </a:t>
            </a:r>
            <a:r>
              <a:rPr lang="ro-RO" sz="2000" i="1" u="sng" dirty="0"/>
              <a:t>res</a:t>
            </a:r>
            <a:r>
              <a:rPr lang="ro-RO" sz="2000" u="sng" dirty="0"/>
              <a:t> –      aflat în dezbatere judiciară, care stă la baza deciziei de vinovăţie sau nevinovăţie</a:t>
            </a:r>
            <a:r>
              <a:rPr lang="ro-RO" sz="2000" dirty="0"/>
              <a:t>... .</a:t>
            </a:r>
            <a:endParaRPr lang="en-US" sz="2000" dirty="0"/>
          </a:p>
          <a:p>
            <a:pPr algn="just"/>
            <a:r>
              <a:rPr lang="en-US" sz="2000" dirty="0"/>
              <a:t>	</a:t>
            </a:r>
            <a:r>
              <a:rPr lang="ro-RO" sz="2000" dirty="0"/>
              <a:t>..iar apoi,  prin extindere, </a:t>
            </a:r>
            <a:r>
              <a:rPr lang="ro-RO" sz="2000" b="1" dirty="0"/>
              <a:t>cauza a ajuns să se refere la întregul „dosar juridic„ – la „cauza avută în dezbatere prin dosarul unui proces„</a:t>
            </a:r>
            <a:r>
              <a:rPr lang="ro-RO" sz="2000" dirty="0"/>
              <a:t> (de unde..și invocarea sa de către unele limbi pentru a desemna însăși conceptul de lucru -  e.g. </a:t>
            </a:r>
            <a:r>
              <a:rPr lang="ro-RO" sz="2000" i="1" dirty="0"/>
              <a:t>chose</a:t>
            </a:r>
            <a:r>
              <a:rPr lang="ro-RO" sz="2000" dirty="0"/>
              <a:t>, în franceză).</a:t>
            </a:r>
            <a:endParaRPr lang="en-US" sz="2000" dirty="0"/>
          </a:p>
        </p:txBody>
      </p:sp>
    </p:spTree>
    <p:extLst>
      <p:ext uri="{BB962C8B-B14F-4D97-AF65-F5344CB8AC3E}">
        <p14:creationId xmlns:p14="http://schemas.microsoft.com/office/powerpoint/2010/main" val="92119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900" y="1600200"/>
            <a:ext cx="9812482" cy="4572000"/>
          </a:xfrm>
        </p:spPr>
        <p:txBody>
          <a:bodyPr>
            <a:normAutofit lnSpcReduction="10000"/>
          </a:bodyPr>
          <a:lstStyle/>
          <a:p>
            <a:pPr algn="just"/>
            <a:r>
              <a:rPr lang="fr-FR" sz="2000" dirty="0"/>
              <a:t>	</a:t>
            </a:r>
          </a:p>
          <a:p>
            <a:pPr algn="just"/>
            <a:r>
              <a:rPr lang="en-US" sz="2000" dirty="0"/>
              <a:t>	</a:t>
            </a:r>
            <a:r>
              <a:rPr lang="ro-RO" sz="2000" dirty="0"/>
              <a:t>Cazul ce se dezbate într-un proces juridic derivă, desigur, din existența nemijlocită a oamenilor, cu întâmplările lor obișnuite. Un eveniment mai deosebit, o faptă a cuiva, poate atrage atenția unor persoane sau foruri competente, care sesizează o instanță juridică...</a:t>
            </a:r>
            <a:endParaRPr lang="en-US" sz="2000" dirty="0"/>
          </a:p>
          <a:p>
            <a:pPr algn="just"/>
            <a:r>
              <a:rPr lang="ro-RO" sz="2000" dirty="0"/>
              <a:t> </a:t>
            </a:r>
            <a:r>
              <a:rPr lang="en-US" sz="2000" dirty="0"/>
              <a:t>	</a:t>
            </a:r>
            <a:r>
              <a:rPr lang="ro-RO" sz="2000" dirty="0"/>
              <a:t> ..Iar dacă sesizarea e pertinentă (conform procedurilor și normelor), se declanșează o investigare procedurală întocmindu-se un </a:t>
            </a:r>
            <a:r>
              <a:rPr lang="ro-RO" sz="2000" i="1" dirty="0"/>
              <a:t>dosar de caz</a:t>
            </a:r>
            <a:r>
              <a:rPr lang="ro-RO" sz="2000" dirty="0"/>
              <a:t>. </a:t>
            </a:r>
            <a:endParaRPr lang="en-US" sz="2000" dirty="0"/>
          </a:p>
          <a:p>
            <a:pPr algn="just"/>
            <a:r>
              <a:rPr lang="ro-RO" sz="2000" dirty="0"/>
              <a:t> </a:t>
            </a:r>
            <a:r>
              <a:rPr lang="en-US" sz="2000" dirty="0"/>
              <a:t>	</a:t>
            </a:r>
            <a:r>
              <a:rPr lang="ro-RO" sz="2000" dirty="0"/>
              <a:t>.....Ca pas următor, instanța poate </a:t>
            </a:r>
            <a:r>
              <a:rPr lang="ro-RO" sz="2000" b="1" u="sng" dirty="0"/>
              <a:t>pune sub acuzare</a:t>
            </a:r>
            <a:r>
              <a:rPr lang="ro-RO" sz="2000" b="1" dirty="0"/>
              <a:t> pe cineva</a:t>
            </a:r>
            <a:r>
              <a:rPr lang="ro-RO" sz="2000" dirty="0"/>
              <a:t>, </a:t>
            </a:r>
            <a:r>
              <a:rPr lang="ro-RO" sz="2000" u="sng" dirty="0"/>
              <a:t>declanșând un </a:t>
            </a:r>
            <a:r>
              <a:rPr lang="ro-RO" sz="2000" b="1" dirty="0"/>
              <a:t>proces juridic</a:t>
            </a:r>
            <a:r>
              <a:rPr lang="ro-RO" sz="2000" dirty="0"/>
              <a:t>...în cadrul căruia autorul infacțiunii e </a:t>
            </a:r>
            <a:r>
              <a:rPr lang="ro-RO" sz="2000" u="sng" dirty="0"/>
              <a:t>re-prezentat, ca persoană </a:t>
            </a:r>
            <a:r>
              <a:rPr lang="ro-RO" sz="2000" dirty="0"/>
              <a:t>(la fel ca un personaj teatral).   </a:t>
            </a:r>
            <a:endParaRPr lang="en-US" sz="2000" dirty="0"/>
          </a:p>
          <a:p>
            <a:pPr algn="just"/>
            <a:r>
              <a:rPr lang="en-US" sz="2000" dirty="0"/>
              <a:t>	</a:t>
            </a:r>
            <a:r>
              <a:rPr lang="ro-RO" sz="2000" dirty="0"/>
              <a:t>Urmează dezbaterea contradictorie dintre acuzare și apărare,   prezentarea probelor în fața instanței de judecată....deliberarea...si sentința.</a:t>
            </a:r>
            <a:endParaRPr lang="en-US" sz="2000" dirty="0"/>
          </a:p>
          <a:p>
            <a:pPr algn="just"/>
            <a:r>
              <a:rPr lang="en-US" sz="2000" dirty="0"/>
              <a:t>	</a:t>
            </a:r>
            <a:r>
              <a:rPr lang="ro-RO" sz="2000" dirty="0"/>
              <a:t>Apoi, </a:t>
            </a:r>
            <a:r>
              <a:rPr lang="ro-RO" sz="2000" b="1" u="sng" dirty="0"/>
              <a:t>dosarul cauzei</a:t>
            </a:r>
            <a:r>
              <a:rPr lang="ro-RO" sz="2000" b="1" dirty="0"/>
              <a:t> </a:t>
            </a:r>
            <a:r>
              <a:rPr lang="ro-RO" sz="2000" dirty="0"/>
              <a:t>e pus în arhivă, de unde poate fi accesat la nevoie.</a:t>
            </a:r>
            <a:endParaRPr lang="en-US" sz="2000" dirty="0"/>
          </a:p>
          <a:p>
            <a:pPr algn="just"/>
            <a:r>
              <a:rPr lang="ro-RO" sz="2000" dirty="0"/>
              <a:t> </a:t>
            </a:r>
            <a:endParaRPr lang="en-US" sz="2000" dirty="0"/>
          </a:p>
          <a:p>
            <a:pPr algn="just"/>
            <a:endParaRPr lang="ro-RO" sz="2000" dirty="0"/>
          </a:p>
        </p:txBody>
      </p:sp>
    </p:spTree>
    <p:extLst>
      <p:ext uri="{BB962C8B-B14F-4D97-AF65-F5344CB8AC3E}">
        <p14:creationId xmlns:p14="http://schemas.microsoft.com/office/powerpoint/2010/main" val="27564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632373" cy="4572000"/>
          </a:xfrm>
        </p:spPr>
        <p:txBody>
          <a:bodyPr>
            <a:normAutofit/>
          </a:bodyPr>
          <a:lstStyle/>
          <a:p>
            <a:pPr algn="just"/>
            <a:r>
              <a:rPr lang="ro-RO" sz="2000" dirty="0"/>
              <a:t> </a:t>
            </a:r>
            <a:r>
              <a:rPr lang="en-US" sz="2000" dirty="0"/>
              <a:t>	</a:t>
            </a:r>
            <a:r>
              <a:rPr lang="ro-RO" sz="2000" dirty="0"/>
              <a:t>Acum, </a:t>
            </a:r>
            <a:r>
              <a:rPr lang="ro-RO" sz="2000" i="1" dirty="0"/>
              <a:t>e cazul</a:t>
            </a:r>
            <a:r>
              <a:rPr lang="ro-RO" sz="2000" dirty="0"/>
              <a:t> .. să </a:t>
            </a:r>
            <a:r>
              <a:rPr lang="ro-RO" sz="2000" i="1" dirty="0"/>
              <a:t>aducem în cauză....</a:t>
            </a:r>
            <a:r>
              <a:rPr lang="ro-RO" sz="2000" dirty="0"/>
              <a:t> și </a:t>
            </a:r>
            <a:r>
              <a:rPr lang="ro-RO" sz="2000" i="1" dirty="0"/>
              <a:t>să facem puțin caz....  de cazul   </a:t>
            </a:r>
            <a:r>
              <a:rPr lang="ro-RO" sz="2000" u="sng" dirty="0"/>
              <a:t>CAZULUI ...din perspectiva dezbaterii și judecării publice a unor </a:t>
            </a:r>
            <a:r>
              <a:rPr lang="ro-RO" sz="2000" b="1" u="sng" dirty="0"/>
              <a:t>lucruri</a:t>
            </a:r>
            <a:r>
              <a:rPr lang="ro-RO" sz="2000" u="sng" dirty="0"/>
              <a:t> omenești</a:t>
            </a:r>
            <a:r>
              <a:rPr lang="ro-RO" sz="2000" dirty="0"/>
              <a:t>.</a:t>
            </a:r>
            <a:endParaRPr lang="en-US" sz="2000" dirty="0"/>
          </a:p>
          <a:p>
            <a:pPr algn="just"/>
            <a:r>
              <a:rPr lang="ro-RO" sz="2000" dirty="0"/>
              <a:t>       P</a:t>
            </a:r>
            <a:r>
              <a:rPr lang="en-US" sz="2000" dirty="0" err="1"/>
              <a:t>entru</a:t>
            </a:r>
            <a:r>
              <a:rPr lang="en-US" sz="2000" dirty="0"/>
              <a:t> c</a:t>
            </a:r>
            <a:r>
              <a:rPr lang="ro-RO" sz="2000" dirty="0" err="1"/>
              <a:t>ă...surprinzător</a:t>
            </a:r>
            <a:r>
              <a:rPr lang="ro-RO" sz="2000" dirty="0"/>
              <a:t> sau nu,... însăși </a:t>
            </a:r>
            <a:r>
              <a:rPr lang="ro-RO" sz="2000" b="1" dirty="0"/>
              <a:t>conceptul de </a:t>
            </a:r>
            <a:r>
              <a:rPr lang="ro-RO" sz="2000" b="1" i="1" dirty="0"/>
              <a:t>lucru</a:t>
            </a:r>
            <a:r>
              <a:rPr lang="ro-RO" sz="2000" b="1" dirty="0"/>
              <a:t> – </a:t>
            </a:r>
            <a:r>
              <a:rPr lang="ro-RO" sz="2000" b="1" i="1" dirty="0"/>
              <a:t>pragma</a:t>
            </a:r>
            <a:r>
              <a:rPr lang="ro-RO" sz="2000" b="1" dirty="0"/>
              <a:t> în greacă, </a:t>
            </a:r>
            <a:r>
              <a:rPr lang="ro-RO" sz="2000" b="1" i="1" dirty="0"/>
              <a:t>res</a:t>
            </a:r>
            <a:r>
              <a:rPr lang="ro-RO" sz="2000" b="1" dirty="0"/>
              <a:t> în latină „</a:t>
            </a:r>
            <a:r>
              <a:rPr lang="ro-RO" sz="2000" b="1" i="1" dirty="0"/>
              <a:t>Das Ding</a:t>
            </a:r>
            <a:r>
              <a:rPr lang="ro-RO" sz="2000" b="1" dirty="0"/>
              <a:t> (și </a:t>
            </a:r>
            <a:r>
              <a:rPr lang="ro-RO" sz="2000" b="1" i="1" dirty="0"/>
              <a:t>Thing </a:t>
            </a:r>
            <a:r>
              <a:rPr lang="ro-RO" sz="2000" dirty="0"/>
              <a:t>în germana veche) – </a:t>
            </a:r>
            <a:r>
              <a:rPr lang="ro-RO" sz="2000" b="1" dirty="0"/>
              <a:t>la origine trimitea la o „problemă (chestiune) aflată în dezbatere comunitară...juridică„.</a:t>
            </a:r>
            <a:endParaRPr lang="en-US" sz="2000" dirty="0"/>
          </a:p>
          <a:p>
            <a:pPr algn="just"/>
            <a:r>
              <a:rPr lang="ro-RO" sz="2000" dirty="0"/>
              <a:t>       Referirea la „un lucru„ trimitea de la începuturi la „</a:t>
            </a:r>
            <a:r>
              <a:rPr lang="ro-RO" sz="2000" i="1" dirty="0"/>
              <a:t>ceva</a:t>
            </a:r>
            <a:r>
              <a:rPr lang="ro-RO" sz="2000" dirty="0"/>
              <a:t>„.(.</a:t>
            </a:r>
            <a:r>
              <a:rPr lang="ro-RO" sz="2000" i="1" dirty="0"/>
              <a:t>Tis</a:t>
            </a:r>
            <a:r>
              <a:rPr lang="ro-RO" sz="2000" dirty="0"/>
              <a:t> în greacă..</a:t>
            </a:r>
            <a:r>
              <a:rPr lang="ro-RO" sz="2000" i="1" dirty="0"/>
              <a:t>quid</a:t>
            </a:r>
            <a:r>
              <a:rPr lang="ro-RO" sz="2000" dirty="0"/>
              <a:t> în latină) important și problematic pentru o comunitate, care începe să se preocupe de  acest lucru, supunându-l dezbaterilor.     </a:t>
            </a:r>
            <a:endParaRPr lang="en-US" sz="2000" dirty="0"/>
          </a:p>
          <a:p>
            <a:pPr algn="just"/>
            <a:r>
              <a:rPr lang="ro-RO" sz="2000" dirty="0"/>
              <a:t>       Cazurile juridice se  plasează în centrul unor astfel de lucruri dezbătute comunitar, etichetate în latină ca </a:t>
            </a:r>
            <a:r>
              <a:rPr lang="ro-RO" sz="2000" b="1" i="1" dirty="0" err="1"/>
              <a:t>res</a:t>
            </a:r>
            <a:r>
              <a:rPr lang="ro-RO" sz="2000" dirty="0"/>
              <a:t>. </a:t>
            </a:r>
            <a:r>
              <a:rPr lang="ro-RO" sz="2000" i="1" dirty="0" err="1"/>
              <a:t>Res</a:t>
            </a:r>
            <a:r>
              <a:rPr lang="ro-RO" sz="2000" dirty="0"/>
              <a:t> s-a deschis ulterior spre diverse semnificații a unor arii determninate (</a:t>
            </a:r>
            <a:r>
              <a:rPr lang="ro-RO" sz="2000" i="1" dirty="0"/>
              <a:t>res-intelectualis..res-cogitans...res-publica....res-.familliare...res-militare, res-Divina)</a:t>
            </a:r>
            <a:r>
              <a:rPr lang="ro-RO" sz="2000" dirty="0"/>
              <a:t>. Augustin considera că </a:t>
            </a:r>
            <a:r>
              <a:rPr lang="ro-RO" sz="2000" i="1" u="sng" dirty="0"/>
              <a:t>res</a:t>
            </a:r>
            <a:r>
              <a:rPr lang="ro-RO" sz="2000" u="sng" dirty="0"/>
              <a:t> e un pre-cuvât</a:t>
            </a:r>
            <a:r>
              <a:rPr lang="ro-RO" sz="2000" dirty="0"/>
              <a:t> care, atunci când e asociat cu natura..onta...proprietas...înseamnă totalitatea  creației divine.</a:t>
            </a:r>
            <a:endParaRPr lang="en-US" sz="2000" dirty="0"/>
          </a:p>
          <a:p>
            <a:pPr algn="just"/>
            <a:endParaRPr lang="ro-RO" sz="2000" dirty="0"/>
          </a:p>
        </p:txBody>
      </p:sp>
    </p:spTree>
    <p:extLst>
      <p:ext uri="{BB962C8B-B14F-4D97-AF65-F5344CB8AC3E}">
        <p14:creationId xmlns:p14="http://schemas.microsoft.com/office/powerpoint/2010/main" val="291493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493827" cy="4572000"/>
          </a:xfrm>
        </p:spPr>
        <p:txBody>
          <a:bodyPr>
            <a:normAutofit fontScale="92500" lnSpcReduction="10000"/>
          </a:bodyPr>
          <a:lstStyle/>
          <a:p>
            <a:pPr algn="just"/>
            <a:r>
              <a:rPr lang="fr-FR" sz="2000" dirty="0"/>
              <a:t>	</a:t>
            </a:r>
          </a:p>
          <a:p>
            <a:pPr algn="just"/>
            <a:r>
              <a:rPr lang="en-US" sz="2000" dirty="0"/>
              <a:t>	</a:t>
            </a:r>
            <a:r>
              <a:rPr lang="ro-RO" sz="2200" dirty="0"/>
              <a:t>Concurându-l pe </a:t>
            </a:r>
            <a:r>
              <a:rPr lang="ro-RO" sz="2200" i="1" dirty="0"/>
              <a:t>ens, res</a:t>
            </a:r>
            <a:r>
              <a:rPr lang="ro-RO" sz="2200" dirty="0"/>
              <a:t> s-a plasat în vremea scolasticii printre TRANSCEDENTALIA, intrând în seria:  </a:t>
            </a:r>
            <a:r>
              <a:rPr lang="ro-RO" sz="2200" i="1" dirty="0"/>
              <a:t>Ens, Unum, Verum, Bonum, Aliquid, Res</a:t>
            </a:r>
            <a:endParaRPr lang="en-US" sz="2200" dirty="0"/>
          </a:p>
          <a:p>
            <a:pPr algn="just"/>
            <a:r>
              <a:rPr lang="ro-RO" sz="2200" dirty="0"/>
              <a:t>      </a:t>
            </a:r>
            <a:r>
              <a:rPr lang="en-US" sz="2200" dirty="0"/>
              <a:t>	</a:t>
            </a:r>
            <a:r>
              <a:rPr lang="ro-RO" sz="2200" dirty="0"/>
              <a:t> După ce Avicena a acordat lui </a:t>
            </a:r>
            <a:r>
              <a:rPr lang="ro-RO" sz="2200" i="1" dirty="0"/>
              <a:t>res-reitate</a:t>
            </a:r>
            <a:r>
              <a:rPr lang="ro-RO" sz="2200" dirty="0"/>
              <a:t> un statut special de </a:t>
            </a:r>
            <a:r>
              <a:rPr lang="ro-RO" sz="2200" i="1" dirty="0"/>
              <a:t>quidditas – essentia,</a:t>
            </a:r>
            <a:r>
              <a:rPr lang="ro-RO" sz="2200" dirty="0"/>
              <a:t> acest concept  s-a menținut la rang înalt și după Renaștere. Descartes îl utilizează în formulări ontologice esențiale ca </a:t>
            </a:r>
            <a:r>
              <a:rPr lang="ro-RO" sz="2200" i="1" dirty="0"/>
              <a:t>res cogitans..res extensa</a:t>
            </a:r>
            <a:r>
              <a:rPr lang="ro-RO" sz="2200" dirty="0"/>
              <a:t>... Iar  Kant îl plasează în centrul problematicii „lucrului în sine„.</a:t>
            </a:r>
            <a:endParaRPr lang="en-US" sz="2200" dirty="0"/>
          </a:p>
          <a:p>
            <a:pPr algn="just"/>
            <a:r>
              <a:rPr lang="ro-RO" sz="2200" dirty="0"/>
              <a:t>      </a:t>
            </a:r>
            <a:r>
              <a:rPr lang="en-US" sz="2200" dirty="0"/>
              <a:t>	</a:t>
            </a:r>
            <a:r>
              <a:rPr lang="ro-RO" sz="2200" dirty="0"/>
              <a:t>Pe parcursul modernității, conceptul de </a:t>
            </a:r>
            <a:r>
              <a:rPr lang="ro-RO" sz="2200" i="1" dirty="0"/>
              <a:t>lucru-res</a:t>
            </a:r>
            <a:r>
              <a:rPr lang="ro-RO" sz="2200" dirty="0"/>
              <a:t> – strâns corelat cu sensul juridic al </a:t>
            </a:r>
            <a:r>
              <a:rPr lang="ro-RO" sz="2200" i="1" dirty="0"/>
              <a:t>cazului </a:t>
            </a:r>
            <a:r>
              <a:rPr lang="ro-RO" sz="2200" dirty="0"/>
              <a:t>-, a făcut o spectaculară carieră și în planul  știinţelor naturii, ce s-au dezvoltat acum exponențial.             </a:t>
            </a:r>
            <a:endParaRPr lang="en-US" sz="2200" dirty="0"/>
          </a:p>
          <a:p>
            <a:pPr algn="just"/>
            <a:r>
              <a:rPr lang="ro-RO" sz="2200" dirty="0"/>
              <a:t>      </a:t>
            </a:r>
            <a:r>
              <a:rPr lang="en-US" sz="2200" dirty="0"/>
              <a:t>	</a:t>
            </a:r>
            <a:r>
              <a:rPr lang="ro-RO" sz="2200" dirty="0"/>
              <a:t>Francis Bacon, părintele epirismulului metodologic, în al său NOVUM ORGANON plasează ca și ghid central pentru studiul inductiv empiric, 29 </a:t>
            </a:r>
            <a:r>
              <a:rPr lang="ro-RO" sz="2200" b="1" dirty="0"/>
              <a:t>cazuri prerogative ale naturii</a:t>
            </a:r>
            <a:r>
              <a:rPr lang="ro-RO" sz="2200" dirty="0"/>
              <a:t>, folosind o explicită terminologie juridică (cazurile sunt comentate prin termenul juridic de </a:t>
            </a:r>
            <a:r>
              <a:rPr lang="ro-RO" sz="2200" i="1" dirty="0"/>
              <a:t>instantia</a:t>
            </a:r>
            <a:r>
              <a:rPr lang="ro-RO" sz="2200" dirty="0"/>
              <a:t> ...ca loc, mijloc și ocazie de probare)</a:t>
            </a:r>
            <a:endParaRPr lang="en-US" sz="2200" dirty="0"/>
          </a:p>
          <a:p>
            <a:r>
              <a:rPr lang="ro-RO" sz="2200" dirty="0"/>
              <a:t> </a:t>
            </a:r>
            <a:endParaRPr lang="en-US" sz="2200" dirty="0"/>
          </a:p>
          <a:p>
            <a:pPr algn="just"/>
            <a:endParaRPr lang="ro-RO" sz="2200" dirty="0"/>
          </a:p>
        </p:txBody>
      </p:sp>
    </p:spTree>
    <p:extLst>
      <p:ext uri="{BB962C8B-B14F-4D97-AF65-F5344CB8AC3E}">
        <p14:creationId xmlns:p14="http://schemas.microsoft.com/office/powerpoint/2010/main" val="381015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text 2"/>
          <p:cNvSpPr>
            <a:spLocks noGrp="1"/>
          </p:cNvSpPr>
          <p:nvPr>
            <p:ph type="body" sz="half" idx="2"/>
          </p:nvPr>
        </p:nvSpPr>
        <p:spPr>
          <a:xfrm>
            <a:off x="1104899" y="1600200"/>
            <a:ext cx="9590809" cy="4572000"/>
          </a:xfrm>
        </p:spPr>
        <p:txBody>
          <a:bodyPr>
            <a:normAutofit/>
          </a:bodyPr>
          <a:lstStyle/>
          <a:p>
            <a:pPr algn="just"/>
            <a:endParaRPr lang="fr-FR" sz="2000" dirty="0"/>
          </a:p>
          <a:p>
            <a:pPr algn="just"/>
            <a:r>
              <a:rPr lang="en-US" sz="2000" dirty="0"/>
              <a:t>	</a:t>
            </a:r>
            <a:r>
              <a:rPr lang="ro-RO" sz="2000" dirty="0"/>
              <a:t>Ascensiunea fulminantă în Europa Iluminismului a științelor naturii – sprijinite de doctrina cazului empiric natural a lui Bacon – a forjat un nou concept ce derivă din RES:  REALITATE..</a:t>
            </a:r>
            <a:endParaRPr lang="en-US" sz="2000" dirty="0"/>
          </a:p>
          <a:p>
            <a:pPr algn="just"/>
            <a:r>
              <a:rPr lang="ro-RO" sz="2000" dirty="0"/>
              <a:t>       Iar această </a:t>
            </a:r>
            <a:r>
              <a:rPr lang="ro-RO" sz="2000" i="1" dirty="0"/>
              <a:t>realitate</a:t>
            </a:r>
            <a:r>
              <a:rPr lang="ro-RO" sz="2000" dirty="0"/>
              <a:t> se circumscria acum prin: polarizarea dintre </a:t>
            </a:r>
            <a:r>
              <a:rPr lang="ro-RO" sz="2000" u="sng" dirty="0"/>
              <a:t>subiectivitatea conștinței</a:t>
            </a:r>
            <a:r>
              <a:rPr lang="ro-RO" sz="2000" dirty="0"/>
              <a:t> personale și </a:t>
            </a:r>
            <a:r>
              <a:rPr lang="ro-RO" sz="2000" u="sng" dirty="0"/>
              <a:t>ob-jectivitatea unor lucruri-corporale-solide</a:t>
            </a:r>
            <a:r>
              <a:rPr lang="ro-RO" sz="2000" dirty="0"/>
              <a:t> dotate cu propietăți receptabile prin simțuri....Care,.... sunt </a:t>
            </a:r>
            <a:r>
              <a:rPr lang="ro-RO" sz="2000" u="sng" dirty="0"/>
              <a:t>plasate - „date..puse..poziționate - opozitiv spațial, în fața subiectului</a:t>
            </a:r>
            <a:r>
              <a:rPr lang="ro-RO" sz="2000" dirty="0"/>
              <a:t>.</a:t>
            </a:r>
            <a:endParaRPr lang="en-US" sz="2000" dirty="0"/>
          </a:p>
          <a:p>
            <a:pPr algn="just"/>
            <a:r>
              <a:rPr lang="ro-RO" sz="2000" dirty="0"/>
              <a:t>      În contextul aceastei </a:t>
            </a:r>
            <a:r>
              <a:rPr lang="ro-RO" sz="2000" b="1" dirty="0"/>
              <a:t>realități obiective exterioare a științelor naturii</a:t>
            </a:r>
            <a:r>
              <a:rPr lang="ro-RO" sz="2000" dirty="0"/>
              <a:t>, se impun la începutul sec XX și STIINȚELE UMANE, care de la început fac și ele apel la cazuri, la studiul cazuistic,.. prin Dilthey în hermeneutică,Weber în sociologie și Jaspers în medicina psihiatrică.</a:t>
            </a:r>
            <a:endParaRPr lang="en-US" sz="2000" dirty="0"/>
          </a:p>
          <a:p>
            <a:r>
              <a:rPr lang="ro-RO" sz="2000" dirty="0"/>
              <a:t> </a:t>
            </a:r>
            <a:endParaRPr lang="en-US" sz="2000" dirty="0"/>
          </a:p>
          <a:p>
            <a:endParaRPr lang="ro-RO" sz="2000" dirty="0"/>
          </a:p>
        </p:txBody>
      </p:sp>
    </p:spTree>
    <p:extLst>
      <p:ext uri="{BB962C8B-B14F-4D97-AF65-F5344CB8AC3E}">
        <p14:creationId xmlns:p14="http://schemas.microsoft.com/office/powerpoint/2010/main" val="265348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431380_win32">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50521063_TF03431380_Win32" id="{12189309-B2C2-41A9-96C9-4C1092347D8D}" vid="{1B3EB6EE-D438-40D9-AC84-F58477982193}"/>
    </a:ext>
  </a:extLst>
</a:theme>
</file>

<file path=ppt/theme/theme2.xml><?xml version="1.0" encoding="utf-8"?>
<a:theme xmlns:a="http://schemas.openxmlformats.org/drawingml/2006/main" name="Temă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ă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purl.org/dc/elements/1.1/"/>
    <ds:schemaRef ds:uri="4873beb7-5857-4685-be1f-d57550cc96c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tf03431380_win32</Template>
  <TotalTime>398</TotalTime>
  <Words>44</Words>
  <Application>Microsoft Office PowerPoint</Application>
  <PresentationFormat>Particularizare</PresentationFormat>
  <Paragraphs>126</Paragraphs>
  <Slides>22</Slides>
  <Notes>4</Notes>
  <HiddenSlides>0</HiddenSlides>
  <MMClips>0</MMClips>
  <ScaleCrop>false</ScaleCrop>
  <HeadingPairs>
    <vt:vector size="4" baseType="variant">
      <vt:variant>
        <vt:lpstr>Temă</vt:lpstr>
      </vt:variant>
      <vt:variant>
        <vt:i4>1</vt:i4>
      </vt:variant>
      <vt:variant>
        <vt:lpstr>Titluri diapozitive</vt:lpstr>
      </vt:variant>
      <vt:variant>
        <vt:i4>22</vt:i4>
      </vt:variant>
    </vt:vector>
  </HeadingPairs>
  <TitlesOfParts>
    <vt:vector size="23" baseType="lpstr">
      <vt:lpstr>tf03431380_win32</vt:lpstr>
      <vt:lpstr>CAZUL şi CAZUISTICA</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Titlu cu aspect de imagine</dc:title>
  <dc:creator>Jeni</dc:creator>
  <cp:lastModifiedBy>Jeni</cp:lastModifiedBy>
  <cp:revision>95</cp:revision>
  <dcterms:created xsi:type="dcterms:W3CDTF">2022-02-26T07:12:48Z</dcterms:created>
  <dcterms:modified xsi:type="dcterms:W3CDTF">2023-12-22T16:00:21Z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