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57" r:id="rId6"/>
    <p:sldId id="258" r:id="rId7"/>
    <p:sldId id="281" r:id="rId8"/>
    <p:sldId id="282" r:id="rId9"/>
    <p:sldId id="283" r:id="rId10"/>
    <p:sldId id="284" r:id="rId11"/>
    <p:sldId id="285" r:id="rId12"/>
    <p:sldId id="286" r:id="rId13"/>
    <p:sldId id="288"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Lst>
  <p:sldSz cx="12192000" cy="6858000"/>
  <p:notesSz cx="6858000" cy="9144000"/>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p:scale>
          <a:sx n="81" d="100"/>
          <a:sy n="81" d="100"/>
        </p:scale>
        <p:origin x="-258" y="-36"/>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o-RO"/>
          </a:p>
        </p:txBody>
      </p:sp>
      <p:sp>
        <p:nvSpPr>
          <p:cNvPr id="3" name="Substituent dată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0EE0752-5176-4532-977D-29C9029F99D6}" type="datetime1">
              <a:rPr lang="ro-RO" smtClean="0"/>
              <a:pPr rtl="0"/>
              <a:t>27.04.2023</a:t>
            </a:fld>
            <a:endParaRPr lang="ro-RO"/>
          </a:p>
        </p:txBody>
      </p:sp>
      <p:sp>
        <p:nvSpPr>
          <p:cNvPr id="4" name="Substituent subsol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o-RO"/>
          </a:p>
        </p:txBody>
      </p:sp>
      <p:sp>
        <p:nvSpPr>
          <p:cNvPr id="5" name="Substituent număr diapozitiv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ro-RO"/>
              <a:pPr rtl="0"/>
              <a:t>‹#›</a:t>
            </a:fld>
            <a:endParaRPr lang="ro-RO"/>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o-RO" noProof="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B32BE9A-0B27-4905-8419-4A04B8F2759A}" type="datetime1">
              <a:rPr lang="ro-RO" noProof="0" smtClean="0"/>
              <a:pPr rtl="0"/>
              <a:t>27.04.2023</a:t>
            </a:fld>
            <a:endParaRPr lang="ro-RO" noProof="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o-RO" noProof="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o-RO" noProof="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ro-RO" noProof="0"/>
              <a:pPr rtl="0"/>
              <a:t>‹#›</a:t>
            </a:fld>
            <a:endParaRPr lang="ro-RO"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r>
              <a:rPr lang="ro-RO" b="1" i="1">
                <a:latin typeface="Arial" pitchFamily="34" charset="0"/>
                <a:cs typeface="Arial" pitchFamily="34" charset="0"/>
              </a:rPr>
              <a:t>NOTĂ:</a:t>
            </a:r>
          </a:p>
          <a:p>
            <a:pPr rtl="0"/>
            <a:r>
              <a:rPr lang="ro-RO" i="1">
                <a:latin typeface="Arial" pitchFamily="34" charset="0"/>
                <a:cs typeface="Arial" pitchFamily="34" charset="0"/>
              </a:rPr>
              <a:t>Pentru a modifica imaginea de pe acest diapozitiv, selectați-o și ștergeți-o. Apoi faceți clic pe pictograma Imagini din substituent pentru a insera propria imagine.</a:t>
            </a:r>
          </a:p>
        </p:txBody>
      </p:sp>
      <p:sp>
        <p:nvSpPr>
          <p:cNvPr id="4" name="Substituent număr diapozitiv 3"/>
          <p:cNvSpPr>
            <a:spLocks noGrp="1"/>
          </p:cNvSpPr>
          <p:nvPr>
            <p:ph type="sldNum" sz="quarter" idx="10"/>
          </p:nvPr>
        </p:nvSpPr>
        <p:spPr/>
        <p:txBody>
          <a:bodyPr rtlCol="0"/>
          <a:lstStyle/>
          <a:p>
            <a:pPr rtl="0"/>
            <a:fld id="{0A3C37BE-C303-496D-B5CD-85F2937540FC}" type="slidenum">
              <a:rPr lang="ro-RO" smtClean="0"/>
              <a:pPr rtl="0"/>
              <a:t>1</a:t>
            </a:fld>
            <a:endParaRPr lang="ro-RO"/>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11</a:t>
            </a:fld>
            <a:endParaRPr lang="ro-RO"/>
          </a:p>
        </p:txBody>
      </p:sp>
    </p:spTree>
    <p:extLst>
      <p:ext uri="{BB962C8B-B14F-4D97-AF65-F5344CB8AC3E}">
        <p14:creationId xmlns:p14="http://schemas.microsoft.com/office/powerpoint/2010/main" val="380468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2</a:t>
            </a:fld>
            <a:endParaRPr lang="ro-RO"/>
          </a:p>
        </p:txBody>
      </p:sp>
    </p:spTree>
    <p:extLst>
      <p:ext uri="{BB962C8B-B14F-4D97-AF65-F5344CB8AC3E}">
        <p14:creationId xmlns:p14="http://schemas.microsoft.com/office/powerpoint/2010/main" val="14432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3</a:t>
            </a:fld>
            <a:endParaRPr lang="ro-RO"/>
          </a:p>
        </p:txBody>
      </p:sp>
    </p:spTree>
    <p:extLst>
      <p:ext uri="{BB962C8B-B14F-4D97-AF65-F5344CB8AC3E}">
        <p14:creationId xmlns:p14="http://schemas.microsoft.com/office/powerpoint/2010/main" val="326721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4</a:t>
            </a:fld>
            <a:endParaRPr lang="ro-RO"/>
          </a:p>
        </p:txBody>
      </p:sp>
    </p:spTree>
    <p:extLst>
      <p:ext uri="{BB962C8B-B14F-4D97-AF65-F5344CB8AC3E}">
        <p14:creationId xmlns:p14="http://schemas.microsoft.com/office/powerpoint/2010/main" val="326721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5</a:t>
            </a:fld>
            <a:endParaRPr lang="ro-RO"/>
          </a:p>
        </p:txBody>
      </p:sp>
    </p:spTree>
    <p:extLst>
      <p:ext uri="{BB962C8B-B14F-4D97-AF65-F5344CB8AC3E}">
        <p14:creationId xmlns:p14="http://schemas.microsoft.com/office/powerpoint/2010/main" val="3267214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6</a:t>
            </a:fld>
            <a:endParaRPr lang="ro-RO"/>
          </a:p>
        </p:txBody>
      </p:sp>
    </p:spTree>
    <p:extLst>
      <p:ext uri="{BB962C8B-B14F-4D97-AF65-F5344CB8AC3E}">
        <p14:creationId xmlns:p14="http://schemas.microsoft.com/office/powerpoint/2010/main" val="326721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7</a:t>
            </a:fld>
            <a:endParaRPr lang="ro-RO"/>
          </a:p>
        </p:txBody>
      </p:sp>
    </p:spTree>
    <p:extLst>
      <p:ext uri="{BB962C8B-B14F-4D97-AF65-F5344CB8AC3E}">
        <p14:creationId xmlns:p14="http://schemas.microsoft.com/office/powerpoint/2010/main" val="326721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8</a:t>
            </a:fld>
            <a:endParaRPr lang="ro-RO"/>
          </a:p>
        </p:txBody>
      </p:sp>
    </p:spTree>
    <p:extLst>
      <p:ext uri="{BB962C8B-B14F-4D97-AF65-F5344CB8AC3E}">
        <p14:creationId xmlns:p14="http://schemas.microsoft.com/office/powerpoint/2010/main" val="326721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9</a:t>
            </a:fld>
            <a:endParaRPr lang="ro-RO"/>
          </a:p>
        </p:txBody>
      </p:sp>
    </p:spTree>
    <p:extLst>
      <p:ext uri="{BB962C8B-B14F-4D97-AF65-F5344CB8AC3E}">
        <p14:creationId xmlns:p14="http://schemas.microsoft.com/office/powerpoint/2010/main" val="32672141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8" name="Dreptunghi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pic>
        <p:nvPicPr>
          <p:cNvPr id="11" name="Imagin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u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ro-RO" noProof="0"/>
              <a:t>Clic pentru editare stil titlu</a:t>
            </a:r>
          </a:p>
        </p:txBody>
      </p:sp>
      <p:sp>
        <p:nvSpPr>
          <p:cNvPr id="3" name="Subtitlu 2"/>
          <p:cNvSpPr>
            <a:spLocks noGrp="1"/>
          </p:cNvSpPr>
          <p:nvPr>
            <p:ph type="subTitle" idx="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RO" noProof="0"/>
              <a:t>Clic pentru a edita stilul de subtitlu</a:t>
            </a:r>
          </a:p>
        </p:txBody>
      </p:sp>
      <p:sp>
        <p:nvSpPr>
          <p:cNvPr id="7" name="Dreptunghi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4" name="Substituent dată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6BAA7E3D-6D18-41D6-8AA8-CBD641C86608}" type="datetime1">
              <a:rPr lang="ro-RO" noProof="0" smtClean="0"/>
              <a:pPr rtl="0"/>
              <a:t>27.04.2023</a:t>
            </a:fld>
            <a:endParaRPr lang="ro-RO" noProof="0"/>
          </a:p>
        </p:txBody>
      </p:sp>
      <p:sp>
        <p:nvSpPr>
          <p:cNvPr id="5" name="Substituent subsol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ro-RO" noProof="0"/>
          </a:p>
        </p:txBody>
      </p:sp>
      <p:sp>
        <p:nvSpPr>
          <p:cNvPr id="6" name="Substituent număr diapozitiv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ro-RO" noProof="0" smtClean="0"/>
              <a:pPr rtl="0"/>
              <a:t>‹#›</a:t>
            </a:fld>
            <a:endParaRPr lang="ro-RO" noProof="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nchor="b"/>
          <a:lstStyle>
            <a:lvl1pPr>
              <a:defRPr sz="3200"/>
            </a:lvl1pPr>
          </a:lstStyle>
          <a:p>
            <a:pPr rtl="0"/>
            <a:r>
              <a:rPr lang="ro-RO" noProof="0"/>
              <a:t>Clic pentru editare stil titlu</a:t>
            </a:r>
          </a:p>
        </p:txBody>
      </p:sp>
      <p:sp>
        <p:nvSpPr>
          <p:cNvPr id="4" name="Substituent text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dirty="0"/>
              <a:t>Faceți clic pentru a edita stilurile de text coordonator</a:t>
            </a:r>
          </a:p>
        </p:txBody>
      </p:sp>
      <p:sp>
        <p:nvSpPr>
          <p:cNvPr id="3" name="Substituent imagine 2" descr="Un substituent gol pentru a adăuga o imagine. Faceți clic pe substituent și selectați imaginea pe care doriți s-o adăugați."/>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o-RO" noProof="0"/>
              <a:t>Faceți clic pe pictogramă pentru a adăuga o imagine</a:t>
            </a:r>
          </a:p>
        </p:txBody>
      </p:sp>
      <p:sp>
        <p:nvSpPr>
          <p:cNvPr id="5" name="Substituent dată 4"/>
          <p:cNvSpPr>
            <a:spLocks noGrp="1"/>
          </p:cNvSpPr>
          <p:nvPr>
            <p:ph type="dt" sz="half" idx="10"/>
          </p:nvPr>
        </p:nvSpPr>
        <p:spPr/>
        <p:txBody>
          <a:bodyPr rtlCol="0"/>
          <a:lstStyle/>
          <a:p>
            <a:pPr rtl="0"/>
            <a:fld id="{77892B81-ED36-448B-A927-0FC0851CEF47}" type="datetime1">
              <a:rPr lang="ro-RO" noProof="0" smtClean="0"/>
              <a:pPr rtl="0"/>
              <a:t>27.04.2023</a:t>
            </a:fld>
            <a:endParaRPr lang="ro-RO" noProof="0"/>
          </a:p>
        </p:txBody>
      </p:sp>
      <p:sp>
        <p:nvSpPr>
          <p:cNvPr id="6" name="Substituent subsol 5"/>
          <p:cNvSpPr>
            <a:spLocks noGrp="1"/>
          </p:cNvSpPr>
          <p:nvPr>
            <p:ph type="ftr" sz="quarter" idx="11"/>
          </p:nvPr>
        </p:nvSpPr>
        <p:spPr/>
        <p:txBody>
          <a:bodyPr rtlCol="0"/>
          <a:lstStyle/>
          <a:p>
            <a:pPr rtl="0"/>
            <a:endParaRPr lang="ro-RO" noProof="0"/>
          </a:p>
        </p:txBody>
      </p:sp>
      <p:sp>
        <p:nvSpPr>
          <p:cNvPr id="7" name="Substituent număr diapozitiv 6"/>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u și text vertical">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a:t>Clic pentru editare stil titlu</a:t>
            </a:r>
          </a:p>
        </p:txBody>
      </p:sp>
      <p:sp>
        <p:nvSpPr>
          <p:cNvPr id="3" name="Substituent text vertical 2"/>
          <p:cNvSpPr>
            <a:spLocks noGrp="1"/>
          </p:cNvSpPr>
          <p:nvPr>
            <p:ph type="body" orient="vert" idx="1" hasCustomPrompt="1"/>
          </p:nvPr>
        </p:nvSpPr>
        <p:spPr/>
        <p:txBody>
          <a:bodyPr vert="eaVert" rtlCol="0"/>
          <a:lstStyle>
            <a:lvl1pPr>
              <a:buNone/>
              <a:defRPr/>
            </a:lvl1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lang="ro-RO" noProof="0" dirty="0"/>
              <a:t>Faceți clic pentru a edita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4" name="Substituent dată 3"/>
          <p:cNvSpPr>
            <a:spLocks noGrp="1"/>
          </p:cNvSpPr>
          <p:nvPr>
            <p:ph type="dt" sz="half" idx="10"/>
          </p:nvPr>
        </p:nvSpPr>
        <p:spPr/>
        <p:txBody>
          <a:bodyPr rtlCol="0"/>
          <a:lstStyle/>
          <a:p>
            <a:pPr rtl="0"/>
            <a:fld id="{9E418832-094B-4921-98ED-0FA3845EC1C4}" type="datetime1">
              <a:rPr lang="ro-RO" noProof="0" smtClean="0"/>
              <a:pPr rtl="0"/>
              <a:t>27.04.2023</a:t>
            </a:fld>
            <a:endParaRPr lang="ro-RO" noProof="0"/>
          </a:p>
        </p:txBody>
      </p:sp>
      <p:sp>
        <p:nvSpPr>
          <p:cNvPr id="5" name="Substituent subsol 4"/>
          <p:cNvSpPr>
            <a:spLocks noGrp="1"/>
          </p:cNvSpPr>
          <p:nvPr>
            <p:ph type="ftr" sz="quarter" idx="11"/>
          </p:nvPr>
        </p:nvSpPr>
        <p:spPr/>
        <p:txBody>
          <a:bodyPr rtlCol="0"/>
          <a:lstStyle/>
          <a:p>
            <a:pPr rtl="0"/>
            <a:endParaRPr lang="ro-RO" noProof="0"/>
          </a:p>
        </p:txBody>
      </p:sp>
      <p:sp>
        <p:nvSpPr>
          <p:cNvPr id="6" name="Substituent număr diapozitiv 5"/>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hasCustomPrompt="1"/>
          </p:nvPr>
        </p:nvSpPr>
        <p:spPr>
          <a:xfrm>
            <a:off x="9372600" y="365125"/>
            <a:ext cx="1714500" cy="5811838"/>
          </a:xfrm>
        </p:spPr>
        <p:txBody>
          <a:bodyPr vert="eaVert" rtlCol="0"/>
          <a:lstStyle/>
          <a:p>
            <a:pPr rtl="0"/>
            <a:r>
              <a:rPr lang="ro-RO" noProof="0"/>
              <a:t>Clic pentru editare stil titlu Coordonator</a:t>
            </a:r>
          </a:p>
        </p:txBody>
      </p:sp>
      <p:sp>
        <p:nvSpPr>
          <p:cNvPr id="3" name="Substituent text vertical 2"/>
          <p:cNvSpPr>
            <a:spLocks noGrp="1"/>
          </p:cNvSpPr>
          <p:nvPr>
            <p:ph type="body" orient="vert" idx="1" hasCustomPrompt="1"/>
          </p:nvPr>
        </p:nvSpPr>
        <p:spPr>
          <a:xfrm>
            <a:off x="1104900" y="365125"/>
            <a:ext cx="8098896" cy="5811838"/>
          </a:xfrm>
        </p:spPr>
        <p:txBody>
          <a:bodyPr vert="eaVert" rtlCol="0"/>
          <a:lstStyle>
            <a:lvl1pPr>
              <a:buNone/>
              <a:defRPr/>
            </a:lvl1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lang="ro-RO" noProof="0" dirty="0"/>
              <a:t>Faceți clic pentru a edita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4" name="Substituent dată 3"/>
          <p:cNvSpPr>
            <a:spLocks noGrp="1"/>
          </p:cNvSpPr>
          <p:nvPr>
            <p:ph type="dt" sz="half" idx="10"/>
          </p:nvPr>
        </p:nvSpPr>
        <p:spPr/>
        <p:txBody>
          <a:bodyPr rtlCol="0"/>
          <a:lstStyle/>
          <a:p>
            <a:pPr rtl="0"/>
            <a:fld id="{3D9AD37F-871B-45B3-886D-A374B3280DF8}" type="datetime1">
              <a:rPr lang="ro-RO" noProof="0" smtClean="0"/>
              <a:pPr rtl="0"/>
              <a:t>27.04.2023</a:t>
            </a:fld>
            <a:endParaRPr lang="ro-RO" noProof="0"/>
          </a:p>
        </p:txBody>
      </p:sp>
      <p:sp>
        <p:nvSpPr>
          <p:cNvPr id="5" name="Substituent subsol 4"/>
          <p:cNvSpPr>
            <a:spLocks noGrp="1"/>
          </p:cNvSpPr>
          <p:nvPr>
            <p:ph type="ftr" sz="quarter" idx="11"/>
          </p:nvPr>
        </p:nvSpPr>
        <p:spPr/>
        <p:txBody>
          <a:bodyPr rtlCol="0"/>
          <a:lstStyle/>
          <a:p>
            <a:pPr rtl="0"/>
            <a:endParaRPr lang="ro-RO" noProof="0"/>
          </a:p>
        </p:txBody>
      </p:sp>
      <p:sp>
        <p:nvSpPr>
          <p:cNvPr id="6" name="Substituent număr diapozitiv 5"/>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grpSp>
        <p:nvGrpSpPr>
          <p:cNvPr id="7" name="Grup 6"/>
          <p:cNvGrpSpPr/>
          <p:nvPr/>
        </p:nvGrpSpPr>
        <p:grpSpPr>
          <a:xfrm rot="5400000">
            <a:off x="6514047" y="3228843"/>
            <a:ext cx="5632704" cy="84403"/>
            <a:chOff x="1073150" y="1219201"/>
            <a:chExt cx="10058400" cy="63125"/>
          </a:xfrm>
        </p:grpSpPr>
        <p:cxnSp>
          <p:nvCxnSpPr>
            <p:cNvPr id="8" name="Conector drept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drept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a:t>Clic pentru editare stil titlu</a:t>
            </a:r>
          </a:p>
        </p:txBody>
      </p:sp>
      <p:sp>
        <p:nvSpPr>
          <p:cNvPr id="3" name="Substituent conținut 2"/>
          <p:cNvSpPr>
            <a:spLocks noGrp="1"/>
          </p:cNvSpPr>
          <p:nvPr>
            <p:ph idx="1" hasCustomPrompt="1"/>
          </p:nvPr>
        </p:nvSpPr>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4" name="Substituent dată 3"/>
          <p:cNvSpPr>
            <a:spLocks noGrp="1"/>
          </p:cNvSpPr>
          <p:nvPr>
            <p:ph type="dt" sz="half" idx="10"/>
          </p:nvPr>
        </p:nvSpPr>
        <p:spPr/>
        <p:txBody>
          <a:bodyPr rtlCol="0"/>
          <a:lstStyle/>
          <a:p>
            <a:pPr rtl="0"/>
            <a:fld id="{9AF4EF84-A321-401E-A17B-C62A720BFED0}" type="datetime1">
              <a:rPr lang="ro-RO" noProof="0" smtClean="0"/>
              <a:pPr rtl="0"/>
              <a:t>27.04.2023</a:t>
            </a:fld>
            <a:endParaRPr lang="ro-RO" noProof="0"/>
          </a:p>
        </p:txBody>
      </p:sp>
      <p:sp>
        <p:nvSpPr>
          <p:cNvPr id="5" name="Substituent subsol 4"/>
          <p:cNvSpPr>
            <a:spLocks noGrp="1"/>
          </p:cNvSpPr>
          <p:nvPr>
            <p:ph type="ftr" sz="quarter" idx="11"/>
          </p:nvPr>
        </p:nvSpPr>
        <p:spPr/>
        <p:txBody>
          <a:bodyPr rtlCol="0"/>
          <a:lstStyle/>
          <a:p>
            <a:pPr rtl="0"/>
            <a:endParaRPr lang="ro-RO" noProof="0"/>
          </a:p>
        </p:txBody>
      </p:sp>
      <p:sp>
        <p:nvSpPr>
          <p:cNvPr id="6" name="Substituent număr diapozitiv 5"/>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zitiv titlu cu imagine">
    <p:spTree>
      <p:nvGrpSpPr>
        <p:cNvPr id="1" name=""/>
        <p:cNvGrpSpPr/>
        <p:nvPr/>
      </p:nvGrpSpPr>
      <p:grpSpPr>
        <a:xfrm>
          <a:off x="0" y="0"/>
          <a:ext cx="0" cy="0"/>
          <a:chOff x="0" y="0"/>
          <a:chExt cx="0" cy="0"/>
        </a:xfrm>
      </p:grpSpPr>
      <p:sp>
        <p:nvSpPr>
          <p:cNvPr id="2" name="Titlu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ro-RO" noProof="0"/>
              <a:t>Clic pentru editare stil titlu</a:t>
            </a:r>
          </a:p>
        </p:txBody>
      </p:sp>
      <p:sp>
        <p:nvSpPr>
          <p:cNvPr id="3" name="Subtitlu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RO" noProof="0"/>
              <a:t>Clic pentru a edita stilul de subtitlu</a:t>
            </a:r>
          </a:p>
        </p:txBody>
      </p:sp>
      <p:sp>
        <p:nvSpPr>
          <p:cNvPr id="11" name="Substituent imagine 10" descr="Un substituent gol pentru a adăuga o imagine. Faceți clic pe substituent și selectați imaginea pe care doriți s-o adăugați."/>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ro-RO" noProof="0"/>
              <a:t>Faceți clic pe pictogramă pentru a adăuga o imagine</a:t>
            </a:r>
          </a:p>
        </p:txBody>
      </p:sp>
      <p:sp>
        <p:nvSpPr>
          <p:cNvPr id="8" name="Dreptunghi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nvGrpSpPr>
          <p:cNvPr id="14" name="Grup 13"/>
          <p:cNvGrpSpPr/>
          <p:nvPr/>
        </p:nvGrpSpPr>
        <p:grpSpPr>
          <a:xfrm>
            <a:off x="0" y="1143000"/>
            <a:ext cx="12192000" cy="63125"/>
            <a:chOff x="507492" y="1501519"/>
            <a:chExt cx="8129016" cy="63125"/>
          </a:xfrm>
        </p:grpSpPr>
        <p:cxnSp>
          <p:nvCxnSpPr>
            <p:cNvPr id="15" name="Conector drept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drept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Imagin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up 12"/>
          <p:cNvGrpSpPr/>
          <p:nvPr/>
        </p:nvGrpSpPr>
        <p:grpSpPr>
          <a:xfrm rot="10800000">
            <a:off x="0" y="5645510"/>
            <a:ext cx="12192000" cy="63125"/>
            <a:chOff x="507492" y="1501519"/>
            <a:chExt cx="8129016" cy="63125"/>
          </a:xfrm>
        </p:grpSpPr>
        <p:cxnSp>
          <p:nvCxnSpPr>
            <p:cNvPr id="17" name="Conector drept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drept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reptunghi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Conector drept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drept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reptunghi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nvGrpSpPr>
            <p:cNvPr id="11" name="Grup 10"/>
            <p:cNvGrpSpPr/>
            <p:nvPr/>
          </p:nvGrpSpPr>
          <p:grpSpPr>
            <a:xfrm rot="10800000">
              <a:off x="647402" y="5645510"/>
              <a:ext cx="10838688" cy="63125"/>
              <a:chOff x="507492" y="1501519"/>
              <a:chExt cx="8129016" cy="63125"/>
            </a:xfrm>
          </p:grpSpPr>
          <p:cxnSp>
            <p:nvCxnSpPr>
              <p:cNvPr id="12" name="Conector drept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drept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Imagin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u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ro-RO" noProof="0"/>
              <a:t>Clic pentru editare stil titlu</a:t>
            </a:r>
          </a:p>
        </p:txBody>
      </p:sp>
      <p:sp>
        <p:nvSpPr>
          <p:cNvPr id="3" name="Substituent text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Faceți clic pentru a edita stilurile de text coordonator</a:t>
            </a:r>
          </a:p>
        </p:txBody>
      </p:sp>
      <p:sp>
        <p:nvSpPr>
          <p:cNvPr id="4" name="Substituent dată 3"/>
          <p:cNvSpPr>
            <a:spLocks noGrp="1"/>
          </p:cNvSpPr>
          <p:nvPr>
            <p:ph type="dt" sz="half" idx="10"/>
          </p:nvPr>
        </p:nvSpPr>
        <p:spPr/>
        <p:txBody>
          <a:bodyPr rtlCol="0"/>
          <a:lstStyle/>
          <a:p>
            <a:pPr rtl="0"/>
            <a:fld id="{D8C90F6F-A873-408C-9616-8249541C37E4}" type="datetime1">
              <a:rPr lang="ro-RO" noProof="0" smtClean="0"/>
              <a:pPr rtl="0"/>
              <a:t>27.04.2023</a:t>
            </a:fld>
            <a:endParaRPr lang="ro-RO" noProof="0"/>
          </a:p>
        </p:txBody>
      </p:sp>
      <p:sp>
        <p:nvSpPr>
          <p:cNvPr id="5" name="Substituent subsol 4"/>
          <p:cNvSpPr>
            <a:spLocks noGrp="1"/>
          </p:cNvSpPr>
          <p:nvPr>
            <p:ph type="ftr" sz="quarter" idx="11"/>
          </p:nvPr>
        </p:nvSpPr>
        <p:spPr/>
        <p:txBody>
          <a:bodyPr rtlCol="0"/>
          <a:lstStyle/>
          <a:p>
            <a:pPr rtl="0"/>
            <a:endParaRPr lang="ro-RO" noProof="0"/>
          </a:p>
        </p:txBody>
      </p:sp>
      <p:sp>
        <p:nvSpPr>
          <p:cNvPr id="6" name="Substituent număr diapozitiv 5"/>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a:t>Clic pentru editare stil titlu</a:t>
            </a:r>
          </a:p>
        </p:txBody>
      </p:sp>
      <p:sp>
        <p:nvSpPr>
          <p:cNvPr id="3" name="Substituent conținut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4" name="Substituent conținut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5" name="Substituent dată 4"/>
          <p:cNvSpPr>
            <a:spLocks noGrp="1"/>
          </p:cNvSpPr>
          <p:nvPr>
            <p:ph type="dt" sz="half" idx="10"/>
          </p:nvPr>
        </p:nvSpPr>
        <p:spPr/>
        <p:txBody>
          <a:bodyPr rtlCol="0"/>
          <a:lstStyle/>
          <a:p>
            <a:pPr rtl="0"/>
            <a:fld id="{FD92CBC0-D519-47C6-B2A2-3CEBBD88DA44}" type="datetime1">
              <a:rPr lang="ro-RO" noProof="0" smtClean="0"/>
              <a:pPr rtl="0"/>
              <a:t>27.04.2023</a:t>
            </a:fld>
            <a:endParaRPr lang="ro-RO" noProof="0"/>
          </a:p>
        </p:txBody>
      </p:sp>
      <p:sp>
        <p:nvSpPr>
          <p:cNvPr id="6" name="Substituent subsol 5"/>
          <p:cNvSpPr>
            <a:spLocks noGrp="1"/>
          </p:cNvSpPr>
          <p:nvPr>
            <p:ph type="ftr" sz="quarter" idx="11"/>
          </p:nvPr>
        </p:nvSpPr>
        <p:spPr/>
        <p:txBody>
          <a:bodyPr rtlCol="0"/>
          <a:lstStyle/>
          <a:p>
            <a:pPr rtl="0"/>
            <a:endParaRPr lang="ro-RO" noProof="0"/>
          </a:p>
        </p:txBody>
      </p:sp>
      <p:sp>
        <p:nvSpPr>
          <p:cNvPr id="7" name="Substituent număr diapozitiv 6"/>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hasCustomPrompt="1"/>
          </p:nvPr>
        </p:nvSpPr>
        <p:spPr/>
        <p:txBody>
          <a:bodyPr rtlCol="0"/>
          <a:lstStyle/>
          <a:p>
            <a:pPr rtl="0"/>
            <a:r>
              <a:rPr lang="ro-RO" noProof="0"/>
              <a:t>Clic pentru editare stil titlu Coordonator</a:t>
            </a:r>
          </a:p>
        </p:txBody>
      </p:sp>
      <p:sp>
        <p:nvSpPr>
          <p:cNvPr id="3" name="Substituent text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4" name="Substituent conținut 3"/>
          <p:cNvSpPr>
            <a:spLocks noGrp="1"/>
          </p:cNvSpPr>
          <p:nvPr>
            <p:ph sz="half" idx="2" hasCustomPrompt="1"/>
          </p:nvPr>
        </p:nvSpPr>
        <p:spPr>
          <a:xfrm>
            <a:off x="1104900" y="2424112"/>
            <a:ext cx="4919472" cy="3748088"/>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5" name="Substituent text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6" name="Substituent conținut 5"/>
          <p:cNvSpPr>
            <a:spLocks noGrp="1"/>
          </p:cNvSpPr>
          <p:nvPr>
            <p:ph sz="quarter" idx="4" hasCustomPrompt="1"/>
          </p:nvPr>
        </p:nvSpPr>
        <p:spPr>
          <a:xfrm>
            <a:off x="6166110" y="2424112"/>
            <a:ext cx="4919472" cy="3748088"/>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7" name="Substituent dată 6"/>
          <p:cNvSpPr>
            <a:spLocks noGrp="1"/>
          </p:cNvSpPr>
          <p:nvPr>
            <p:ph type="dt" sz="half" idx="10"/>
          </p:nvPr>
        </p:nvSpPr>
        <p:spPr/>
        <p:txBody>
          <a:bodyPr rtlCol="0"/>
          <a:lstStyle/>
          <a:p>
            <a:pPr rtl="0"/>
            <a:fld id="{553E43E9-5450-4CF6-9321-9FBC4696493E}" type="datetime1">
              <a:rPr lang="ro-RO" noProof="0" smtClean="0"/>
              <a:pPr rtl="0"/>
              <a:t>27.04.2023</a:t>
            </a:fld>
            <a:endParaRPr lang="ro-RO" noProof="0"/>
          </a:p>
        </p:txBody>
      </p:sp>
      <p:sp>
        <p:nvSpPr>
          <p:cNvPr id="8" name="Substituent subsol 7"/>
          <p:cNvSpPr>
            <a:spLocks noGrp="1"/>
          </p:cNvSpPr>
          <p:nvPr>
            <p:ph type="ftr" sz="quarter" idx="11"/>
          </p:nvPr>
        </p:nvSpPr>
        <p:spPr/>
        <p:txBody>
          <a:bodyPr rtlCol="0"/>
          <a:lstStyle/>
          <a:p>
            <a:pPr rtl="0"/>
            <a:endParaRPr lang="ro-RO" noProof="0"/>
          </a:p>
        </p:txBody>
      </p:sp>
      <p:sp>
        <p:nvSpPr>
          <p:cNvPr id="9" name="Substituent număr diapozitiv 8"/>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a:t>Clic pentru editare stil titlu</a:t>
            </a:r>
          </a:p>
        </p:txBody>
      </p:sp>
      <p:sp>
        <p:nvSpPr>
          <p:cNvPr id="3" name="Substituent dată 2"/>
          <p:cNvSpPr>
            <a:spLocks noGrp="1"/>
          </p:cNvSpPr>
          <p:nvPr>
            <p:ph type="dt" sz="half" idx="10"/>
          </p:nvPr>
        </p:nvSpPr>
        <p:spPr/>
        <p:txBody>
          <a:bodyPr rtlCol="0"/>
          <a:lstStyle/>
          <a:p>
            <a:pPr rtl="0"/>
            <a:fld id="{D08D964B-2029-4D93-9486-E067FADDAB9A}" type="datetime1">
              <a:rPr lang="ro-RO" noProof="0" smtClean="0"/>
              <a:pPr rtl="0"/>
              <a:t>27.04.2023</a:t>
            </a:fld>
            <a:endParaRPr lang="ro-RO" noProof="0"/>
          </a:p>
        </p:txBody>
      </p:sp>
      <p:sp>
        <p:nvSpPr>
          <p:cNvPr id="4" name="Substituent subsol 3"/>
          <p:cNvSpPr>
            <a:spLocks noGrp="1"/>
          </p:cNvSpPr>
          <p:nvPr>
            <p:ph type="ftr" sz="quarter" idx="11"/>
          </p:nvPr>
        </p:nvSpPr>
        <p:spPr/>
        <p:txBody>
          <a:bodyPr rtlCol="0"/>
          <a:lstStyle/>
          <a:p>
            <a:pPr rtl="0"/>
            <a:endParaRPr lang="ro-RO" noProof="0"/>
          </a:p>
        </p:txBody>
      </p:sp>
      <p:sp>
        <p:nvSpPr>
          <p:cNvPr id="5" name="Substituent număr diapozitiv 4"/>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rtlCol="0"/>
          <a:lstStyle/>
          <a:p>
            <a:pPr rtl="0"/>
            <a:fld id="{6F666E9E-A582-43A7-BD4C-BCFD766EA91F}" type="datetime1">
              <a:rPr lang="ro-RO" noProof="0" smtClean="0"/>
              <a:pPr rtl="0"/>
              <a:t>27.04.2023</a:t>
            </a:fld>
            <a:endParaRPr lang="ro-RO" noProof="0"/>
          </a:p>
        </p:txBody>
      </p:sp>
      <p:sp>
        <p:nvSpPr>
          <p:cNvPr id="3" name="Substituent subsol 2"/>
          <p:cNvSpPr>
            <a:spLocks noGrp="1"/>
          </p:cNvSpPr>
          <p:nvPr>
            <p:ph type="ftr" sz="quarter" idx="11"/>
          </p:nvPr>
        </p:nvSpPr>
        <p:spPr/>
        <p:txBody>
          <a:bodyPr rtlCol="0"/>
          <a:lstStyle/>
          <a:p>
            <a:pPr rtl="0"/>
            <a:endParaRPr lang="ro-RO" noProof="0"/>
          </a:p>
        </p:txBody>
      </p:sp>
      <p:sp>
        <p:nvSpPr>
          <p:cNvPr id="4" name="Substituent număr diapozitiv 3"/>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nchor="b"/>
          <a:lstStyle>
            <a:lvl1pPr>
              <a:defRPr sz="3200"/>
            </a:lvl1pPr>
          </a:lstStyle>
          <a:p>
            <a:pPr rtl="0"/>
            <a:r>
              <a:rPr lang="ro-RO" noProof="0"/>
              <a:t>Clic pentru editare stil titlu</a:t>
            </a:r>
          </a:p>
        </p:txBody>
      </p:sp>
      <p:sp>
        <p:nvSpPr>
          <p:cNvPr id="4" name="Substituent text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Faceți clic pentru a edita stilurile de text coordonator</a:t>
            </a:r>
          </a:p>
        </p:txBody>
      </p:sp>
      <p:sp>
        <p:nvSpPr>
          <p:cNvPr id="3" name="Substituent conținut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5" name="Substituent dată 4"/>
          <p:cNvSpPr>
            <a:spLocks noGrp="1"/>
          </p:cNvSpPr>
          <p:nvPr>
            <p:ph type="dt" sz="half" idx="10"/>
          </p:nvPr>
        </p:nvSpPr>
        <p:spPr/>
        <p:txBody>
          <a:bodyPr rtlCol="0"/>
          <a:lstStyle/>
          <a:p>
            <a:pPr rtl="0"/>
            <a:fld id="{CF42B096-261B-454B-A5C0-8C607729FE30}" type="datetime1">
              <a:rPr lang="ro-RO" noProof="0" smtClean="0"/>
              <a:pPr rtl="0"/>
              <a:t>27.04.2023</a:t>
            </a:fld>
            <a:endParaRPr lang="ro-RO" noProof="0"/>
          </a:p>
        </p:txBody>
      </p:sp>
      <p:sp>
        <p:nvSpPr>
          <p:cNvPr id="6" name="Substituent subsol 5"/>
          <p:cNvSpPr>
            <a:spLocks noGrp="1"/>
          </p:cNvSpPr>
          <p:nvPr>
            <p:ph type="ftr" sz="quarter" idx="11"/>
          </p:nvPr>
        </p:nvSpPr>
        <p:spPr/>
        <p:txBody>
          <a:bodyPr rtlCol="0"/>
          <a:lstStyle/>
          <a:p>
            <a:pPr rtl="0"/>
            <a:endParaRPr lang="ro-RO" noProof="0"/>
          </a:p>
        </p:txBody>
      </p:sp>
      <p:sp>
        <p:nvSpPr>
          <p:cNvPr id="7" name="Substituent număr diapozitiv 6"/>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ro-RO" noProof="0"/>
              <a:t>Clic pentru editare stil titlu Coordonator</a:t>
            </a:r>
          </a:p>
        </p:txBody>
      </p:sp>
      <p:sp>
        <p:nvSpPr>
          <p:cNvPr id="3" name="Substituent text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a:p>
            <a:pPr lvl="5" rtl="0"/>
            <a:r>
              <a:rPr lang="ro-RO" noProof="0"/>
              <a:t>Al șaselea nivel</a:t>
            </a:r>
          </a:p>
          <a:p>
            <a:pPr lvl="6" rtl="0"/>
            <a:r>
              <a:rPr lang="ro-RO" noProof="0"/>
              <a:t>Al șaptelea nivel</a:t>
            </a:r>
          </a:p>
          <a:p>
            <a:pPr lvl="7" rtl="0"/>
            <a:r>
              <a:rPr lang="ro-RO" noProof="0"/>
              <a:t>Al optulea nivel</a:t>
            </a:r>
          </a:p>
          <a:p>
            <a:pPr lvl="8" rtl="0"/>
            <a:r>
              <a:rPr lang="ro-RO" noProof="0"/>
              <a:t>Al nouălea nivel</a:t>
            </a:r>
          </a:p>
        </p:txBody>
      </p:sp>
      <p:sp>
        <p:nvSpPr>
          <p:cNvPr id="4" name="Substituent dată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pPr rtl="0"/>
            <a:fld id="{BE257FC5-6C56-4796-A180-1780A0A6DBB8}" type="datetime1">
              <a:rPr lang="ro-RO" noProof="0" smtClean="0"/>
              <a:pPr rtl="0"/>
              <a:t>27.04.2023</a:t>
            </a:fld>
            <a:endParaRPr lang="ro-RO" noProof="0"/>
          </a:p>
        </p:txBody>
      </p:sp>
      <p:sp>
        <p:nvSpPr>
          <p:cNvPr id="5" name="Substituent subsol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pPr rtl="0"/>
            <a:endParaRPr lang="ro-RO" noProof="0"/>
          </a:p>
        </p:txBody>
      </p:sp>
      <p:sp>
        <p:nvSpPr>
          <p:cNvPr id="6" name="Substituent număr diapozitiv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pPr rtl="0"/>
            <a:fld id="{0FF54DE5-C571-48E8-A5BC-B369434E2F44}" type="slidenum">
              <a:rPr lang="ro-RO" noProof="0" smtClean="0"/>
              <a:pPr rtl="0"/>
              <a:t>‹#›</a:t>
            </a:fld>
            <a:endParaRPr lang="ro-RO" noProof="0"/>
          </a:p>
        </p:txBody>
      </p:sp>
      <p:grpSp>
        <p:nvGrpSpPr>
          <p:cNvPr id="15" name="Grup 14"/>
          <p:cNvGrpSpPr/>
          <p:nvPr/>
        </p:nvGrpSpPr>
        <p:grpSpPr>
          <a:xfrm>
            <a:off x="1103376" y="1219201"/>
            <a:ext cx="9985248" cy="84403"/>
            <a:chOff x="1073150" y="1219201"/>
            <a:chExt cx="10058400" cy="63125"/>
          </a:xfrm>
        </p:grpSpPr>
        <p:cxnSp>
          <p:nvCxnSpPr>
            <p:cNvPr id="13" name="Conector drept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drept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p:cNvSpPr>
            <a:spLocks noGrp="1"/>
          </p:cNvSpPr>
          <p:nvPr>
            <p:ph type="ctrTitle"/>
          </p:nvPr>
        </p:nvSpPr>
        <p:spPr>
          <a:xfrm>
            <a:off x="1104900" y="2292094"/>
            <a:ext cx="5734050" cy="2219691"/>
          </a:xfrm>
        </p:spPr>
        <p:txBody>
          <a:bodyPr rtlCol="0" anchor="ctr">
            <a:normAutofit/>
          </a:bodyPr>
          <a:lstStyle/>
          <a:p>
            <a:pPr algn="ctr"/>
            <a:r>
              <a:rPr lang="ro-RO" sz="3200" dirty="0"/>
              <a:t> Tulburări neurocognitive în psihopatologia delirantă</a:t>
            </a:r>
          </a:p>
        </p:txBody>
      </p:sp>
      <p:sp>
        <p:nvSpPr>
          <p:cNvPr id="7" name="Subtitlu 6"/>
          <p:cNvSpPr>
            <a:spLocks noGrp="1"/>
          </p:cNvSpPr>
          <p:nvPr>
            <p:ph type="subTitle" idx="1"/>
          </p:nvPr>
        </p:nvSpPr>
        <p:spPr/>
        <p:txBody>
          <a:bodyPr rtlCol="0"/>
          <a:lstStyle/>
          <a:p>
            <a:pPr algn="r"/>
            <a:r>
              <a:rPr lang="fr-FR" b="1" dirty="0"/>
              <a:t>Mircea </a:t>
            </a:r>
            <a:r>
              <a:rPr lang="fr-FR" b="1" dirty="0" err="1"/>
              <a:t>Lăzărescu</a:t>
            </a:r>
            <a:r>
              <a:rPr lang="fr-FR" b="1" dirty="0"/>
              <a:t>, Braşov 2023</a:t>
            </a:r>
            <a:endParaRPr lang="ro-RO" b="1" dirty="0"/>
          </a:p>
        </p:txBody>
      </p:sp>
      <p:pic>
        <p:nvPicPr>
          <p:cNvPr id="4" name="Substituent imagine 3" descr="O carte deschisă pe masă, rafturi de cărți estompate în fundal"/>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marL="0" indent="0">
              <a:buNone/>
            </a:pPr>
            <a:r>
              <a:rPr lang="en-US" dirty="0" smtClean="0"/>
              <a:t>	</a:t>
            </a:r>
            <a:r>
              <a:rPr lang="en-US" dirty="0" err="1" smtClean="0"/>
              <a:t>În</a:t>
            </a:r>
            <a:r>
              <a:rPr lang="en-US" dirty="0" smtClean="0"/>
              <a:t> </a:t>
            </a:r>
            <a:r>
              <a:rPr lang="en-US" dirty="0"/>
              <a:t>autism </a:t>
            </a:r>
            <a:r>
              <a:rPr lang="en-US" dirty="0" err="1"/>
              <a:t>atenţia</a:t>
            </a:r>
            <a:r>
              <a:rPr lang="en-US" dirty="0"/>
              <a:t> se </a:t>
            </a:r>
            <a:r>
              <a:rPr lang="en-US" dirty="0" err="1"/>
              <a:t>fixeaz</a:t>
            </a:r>
            <a:r>
              <a:rPr lang="vi-VN" dirty="0"/>
              <a:t>ă</a:t>
            </a:r>
            <a:r>
              <a:rPr lang="en-US" dirty="0"/>
              <a:t> </a:t>
            </a:r>
            <a:r>
              <a:rPr lang="en-US" dirty="0" err="1"/>
              <a:t>pe</a:t>
            </a:r>
            <a:r>
              <a:rPr lang="en-US" dirty="0"/>
              <a:t> </a:t>
            </a:r>
            <a:r>
              <a:rPr lang="en-US" dirty="0" err="1"/>
              <a:t>detalii</a:t>
            </a:r>
            <a:r>
              <a:rPr lang="en-US" dirty="0"/>
              <a:t> </a:t>
            </a:r>
            <a:r>
              <a:rPr lang="en-US" dirty="0" err="1"/>
              <a:t>nesemnificative</a:t>
            </a:r>
            <a:r>
              <a:rPr lang="en-US" dirty="0"/>
              <a:t>, </a:t>
            </a:r>
            <a:r>
              <a:rPr lang="en-US" dirty="0" err="1"/>
              <a:t>conturul</a:t>
            </a:r>
            <a:r>
              <a:rPr lang="en-US" dirty="0"/>
              <a:t> </a:t>
            </a:r>
            <a:r>
              <a:rPr lang="en-US" dirty="0" err="1"/>
              <a:t>semnificant</a:t>
            </a:r>
            <a:r>
              <a:rPr lang="en-US" dirty="0"/>
              <a:t> al </a:t>
            </a:r>
            <a:r>
              <a:rPr lang="en-US" dirty="0" err="1"/>
              <a:t>obiectului</a:t>
            </a:r>
            <a:r>
              <a:rPr lang="en-US" dirty="0"/>
              <a:t> </a:t>
            </a:r>
            <a:r>
              <a:rPr lang="en-US" dirty="0" err="1"/>
              <a:t>perceput</a:t>
            </a:r>
            <a:r>
              <a:rPr lang="en-US" dirty="0"/>
              <a:t> </a:t>
            </a:r>
            <a:r>
              <a:rPr lang="en-US" dirty="0" err="1"/>
              <a:t>neputând</a:t>
            </a:r>
            <a:r>
              <a:rPr lang="en-US" dirty="0"/>
              <a:t> fi </a:t>
            </a:r>
            <a:r>
              <a:rPr lang="en-US" dirty="0" err="1"/>
              <a:t>perceput</a:t>
            </a:r>
            <a:r>
              <a:rPr lang="en-US" dirty="0"/>
              <a:t> distinct </a:t>
            </a:r>
            <a:r>
              <a:rPr lang="en-US" dirty="0" err="1"/>
              <a:t>pe</a:t>
            </a:r>
            <a:r>
              <a:rPr lang="en-US" dirty="0"/>
              <a:t> </a:t>
            </a:r>
            <a:r>
              <a:rPr lang="en-US" dirty="0" smtClean="0"/>
              <a:t>fundal</a:t>
            </a:r>
          </a:p>
          <a:p>
            <a:pPr marL="0" indent="0">
              <a:buNone/>
            </a:pPr>
            <a:endParaRPr lang="en-US" dirty="0"/>
          </a:p>
          <a:p>
            <a:pPr marL="0" indent="0">
              <a:buNone/>
            </a:pPr>
            <a:endParaRPr lang="en-US" dirty="0"/>
          </a:p>
          <a:p>
            <a:pPr marL="3657600" lvl="8" indent="0">
              <a:buNone/>
            </a:pPr>
            <a:r>
              <a:rPr lang="en-US" dirty="0" smtClean="0"/>
              <a:t>		</a:t>
            </a:r>
          </a:p>
          <a:p>
            <a:pPr marL="3657600" lvl="8" indent="0">
              <a:buNone/>
            </a:pPr>
            <a:endParaRPr lang="en-US" dirty="0"/>
          </a:p>
          <a:p>
            <a:pPr marL="3657600" lvl="8" indent="0">
              <a:buNone/>
            </a:pPr>
            <a:r>
              <a:rPr lang="en-US" sz="2000" dirty="0" smtClean="0"/>
              <a:t>		</a:t>
            </a:r>
            <a:r>
              <a:rPr lang="en-US" sz="2000" dirty="0" err="1" smtClean="0"/>
              <a:t>contur</a:t>
            </a:r>
            <a:r>
              <a:rPr lang="en-US" sz="2000" dirty="0" smtClean="0"/>
              <a:t> </a:t>
            </a:r>
            <a:r>
              <a:rPr lang="en-US" sz="2000" dirty="0" err="1" smtClean="0"/>
              <a:t>neclar</a:t>
            </a:r>
            <a:endParaRPr lang="en-US" sz="2000" dirty="0" smtClean="0"/>
          </a:p>
          <a:p>
            <a:pPr marL="3657600" lvl="8" indent="0">
              <a:buNone/>
            </a:pPr>
            <a:endParaRPr lang="en-US" dirty="0"/>
          </a:p>
          <a:p>
            <a:pPr marL="3657600" lvl="8" indent="0">
              <a:buNone/>
            </a:pPr>
            <a:endParaRPr lang="en-US" dirty="0" smtClean="0"/>
          </a:p>
          <a:p>
            <a:pPr marL="3657600" lvl="8" indent="0">
              <a:buNone/>
            </a:pPr>
            <a:r>
              <a:rPr lang="en-US" dirty="0"/>
              <a:t>	</a:t>
            </a:r>
            <a:r>
              <a:rPr lang="en-US" dirty="0" smtClean="0"/>
              <a:t>	</a:t>
            </a:r>
            <a:r>
              <a:rPr lang="en-US" sz="2000" dirty="0" smtClean="0"/>
              <a:t>fundal</a:t>
            </a:r>
            <a:r>
              <a:rPr lang="en-US" dirty="0" smtClean="0"/>
              <a:t> </a:t>
            </a:r>
            <a:r>
              <a:rPr lang="en-US" sz="2000" dirty="0" err="1" smtClean="0"/>
              <a:t>indistinctiv</a:t>
            </a:r>
            <a:r>
              <a:rPr lang="en-US" dirty="0" smtClean="0"/>
              <a:t> </a:t>
            </a:r>
            <a:r>
              <a:rPr lang="en-US" sz="2000" dirty="0" smtClean="0"/>
              <a:t>f</a:t>
            </a:r>
            <a:r>
              <a:rPr lang="vi-VN" sz="2000" dirty="0" smtClean="0"/>
              <a:t>ă</a:t>
            </a:r>
            <a:r>
              <a:rPr lang="en-US" sz="2000" dirty="0" smtClean="0"/>
              <a:t>r</a:t>
            </a:r>
            <a:r>
              <a:rPr lang="vi-VN" sz="2000" dirty="0" smtClean="0"/>
              <a:t>ă</a:t>
            </a:r>
            <a:r>
              <a:rPr lang="en-US" dirty="0" smtClean="0"/>
              <a:t> </a:t>
            </a:r>
            <a:r>
              <a:rPr lang="en-US" sz="2000" dirty="0" smtClean="0"/>
              <a:t>de</a:t>
            </a:r>
            <a:r>
              <a:rPr lang="en-US" dirty="0" smtClean="0"/>
              <a:t> </a:t>
            </a:r>
            <a:r>
              <a:rPr lang="en-US" sz="2000" dirty="0" err="1" smtClean="0"/>
              <a:t>contur</a:t>
            </a:r>
            <a:endParaRPr lang="en-US" sz="2000" dirty="0"/>
          </a:p>
        </p:txBody>
      </p:sp>
      <p:cxnSp>
        <p:nvCxnSpPr>
          <p:cNvPr id="4" name="Conector drept 3"/>
          <p:cNvCxnSpPr/>
          <p:nvPr/>
        </p:nvCxnSpPr>
        <p:spPr>
          <a:xfrm flipV="1">
            <a:off x="2883880" y="3200406"/>
            <a:ext cx="0" cy="20515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Conector drept 4"/>
          <p:cNvCxnSpPr/>
          <p:nvPr/>
        </p:nvCxnSpPr>
        <p:spPr>
          <a:xfrm flipV="1">
            <a:off x="2286008" y="3247299"/>
            <a:ext cx="0" cy="20515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chemă logică: Conector 8"/>
          <p:cNvSpPr/>
          <p:nvPr/>
        </p:nvSpPr>
        <p:spPr>
          <a:xfrm>
            <a:off x="2438403" y="4067908"/>
            <a:ext cx="304803" cy="328246"/>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o-RO"/>
          </a:p>
        </p:txBody>
      </p:sp>
      <p:cxnSp>
        <p:nvCxnSpPr>
          <p:cNvPr id="11" name="Conector drept 10"/>
          <p:cNvCxnSpPr/>
          <p:nvPr/>
        </p:nvCxnSpPr>
        <p:spPr>
          <a:xfrm flipV="1">
            <a:off x="2696314" y="4185138"/>
            <a:ext cx="2907317" cy="4689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Conector drept 15"/>
          <p:cNvCxnSpPr/>
          <p:nvPr/>
        </p:nvCxnSpPr>
        <p:spPr>
          <a:xfrm>
            <a:off x="2661145" y="4267199"/>
            <a:ext cx="1430209" cy="53926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Conector drept 17"/>
          <p:cNvCxnSpPr/>
          <p:nvPr/>
        </p:nvCxnSpPr>
        <p:spPr>
          <a:xfrm flipV="1">
            <a:off x="2614254" y="3634154"/>
            <a:ext cx="1512270" cy="60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Schemă logică: Conector 20"/>
          <p:cNvSpPr/>
          <p:nvPr/>
        </p:nvSpPr>
        <p:spPr>
          <a:xfrm>
            <a:off x="4126526" y="3552092"/>
            <a:ext cx="199292" cy="1641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2" name="Schemă logică: Conector 21"/>
          <p:cNvSpPr/>
          <p:nvPr/>
        </p:nvSpPr>
        <p:spPr>
          <a:xfrm>
            <a:off x="4103081" y="4736116"/>
            <a:ext cx="199292" cy="1641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4" name="Paranteză dreapta 23"/>
          <p:cNvSpPr/>
          <p:nvPr/>
        </p:nvSpPr>
        <p:spPr>
          <a:xfrm>
            <a:off x="5720867" y="3751385"/>
            <a:ext cx="73152" cy="914400"/>
          </a:xfrm>
          <a:prstGeom prst="rightBracket">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b="1" dirty="0"/>
          </a:p>
        </p:txBody>
      </p:sp>
      <p:cxnSp>
        <p:nvCxnSpPr>
          <p:cNvPr id="26" name="Conector drept 25"/>
          <p:cNvCxnSpPr/>
          <p:nvPr/>
        </p:nvCxnSpPr>
        <p:spPr>
          <a:xfrm>
            <a:off x="5896708" y="3938954"/>
            <a:ext cx="5978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Conector drept 27"/>
          <p:cNvCxnSpPr/>
          <p:nvPr/>
        </p:nvCxnSpPr>
        <p:spPr>
          <a:xfrm>
            <a:off x="4466492" y="3458308"/>
            <a:ext cx="914400" cy="9144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ector drept 28"/>
          <p:cNvCxnSpPr/>
          <p:nvPr/>
        </p:nvCxnSpPr>
        <p:spPr>
          <a:xfrm>
            <a:off x="4232033" y="3751384"/>
            <a:ext cx="914400" cy="9144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Conector drept 31"/>
          <p:cNvCxnSpPr/>
          <p:nvPr/>
        </p:nvCxnSpPr>
        <p:spPr>
          <a:xfrm flipV="1">
            <a:off x="3669325" y="3763108"/>
            <a:ext cx="1512270" cy="60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Conector drept 32"/>
          <p:cNvCxnSpPr/>
          <p:nvPr/>
        </p:nvCxnSpPr>
        <p:spPr>
          <a:xfrm flipV="1">
            <a:off x="3997570" y="3938954"/>
            <a:ext cx="1512270" cy="60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47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p:cNvSpPr>
            <a:spLocks noGrp="1"/>
          </p:cNvSpPr>
          <p:nvPr>
            <p:ph type="body" sz="half" idx="2"/>
          </p:nvPr>
        </p:nvSpPr>
        <p:spPr>
          <a:xfrm>
            <a:off x="1106418" y="1600200"/>
            <a:ext cx="5365173" cy="4572000"/>
          </a:xfrm>
        </p:spPr>
        <p:txBody>
          <a:bodyPr rtlCol="0">
            <a:normAutofit fontScale="77500" lnSpcReduction="20000"/>
          </a:bodyPr>
          <a:lstStyle/>
          <a:p>
            <a:pPr algn="just"/>
            <a:r>
              <a:rPr lang="fr-FR" dirty="0"/>
              <a:t>	</a:t>
            </a:r>
            <a:r>
              <a:rPr lang="ro-RO" sz="2400" dirty="0"/>
              <a:t>Perturbările cognitive pe care le-a relevat autismul s-au fructificat şi în alte domenii ale psihopatologiei ca de ex. în psihoze, în marginea delirului. Astfel de ex. în schizofrenie s-a studia fenomenul  „</a:t>
            </a:r>
            <a:r>
              <a:rPr lang="ro-RO" sz="2400" dirty="0" err="1"/>
              <a:t>salience</a:t>
            </a:r>
            <a:r>
              <a:rPr lang="ro-RO" sz="2400" dirty="0"/>
              <a:t>”, ce constând din: </a:t>
            </a:r>
          </a:p>
          <a:p>
            <a:pPr algn="just"/>
            <a:r>
              <a:rPr lang="ro-RO" sz="2400" dirty="0"/>
              <a:t>     „Perceperea reliefată şi </a:t>
            </a:r>
            <a:r>
              <a:rPr lang="ro-RO" sz="2400" dirty="0" err="1"/>
              <a:t>decontextualizată</a:t>
            </a:r>
            <a:r>
              <a:rPr lang="ro-RO" sz="2400" dirty="0"/>
              <a:t> a unui detaliu... căruia i se atribuie o semnificaţie specială, ce susţine o tematică delirantă”; de ex:</a:t>
            </a:r>
          </a:p>
          <a:p>
            <a:pPr algn="just"/>
            <a:r>
              <a:rPr lang="ro-RO" sz="2400" dirty="0"/>
              <a:t>   .:.. în cadrul unui delir de gelozie „faptul că soţia a râs la gluma unei persoane”... e interpretat ca o expresie a legăturilor intime cu aceasta..”    sau:</a:t>
            </a:r>
          </a:p>
          <a:p>
            <a:pPr algn="just"/>
            <a:r>
              <a:rPr lang="ro-RO" sz="2400" dirty="0"/>
              <a:t> ..... în cadrul unui delir de persecuţie:...” o expresie extrasă din expunerea cuiva – e.g. „om rău” - e percepută ca o aluzie denigratoare la sine...</a:t>
            </a:r>
          </a:p>
          <a:p>
            <a:r>
              <a:rPr lang="ro-RO" sz="2200" dirty="0"/>
              <a:t> </a:t>
            </a:r>
          </a:p>
          <a:p>
            <a:pPr rtl="0"/>
            <a:r>
              <a:rPr lang="en-US" dirty="0" err="1"/>
              <a:t>tt</a:t>
            </a:r>
            <a:endParaRPr lang="ro-RO" dirty="0"/>
          </a:p>
        </p:txBody>
      </p:sp>
      <p:pic>
        <p:nvPicPr>
          <p:cNvPr id="5" name="Substituent imagine 4" descr="Detaliu cu cărți pe rafturi și alte cărți estompate în prim plan și fundal"/>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a:xfrm>
            <a:off x="6774873" y="1600199"/>
            <a:ext cx="4310709" cy="4572001"/>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stituent imagine 3"/>
          <p:cNvSpPr>
            <a:spLocks noGrp="1"/>
          </p:cNvSpPr>
          <p:nvPr>
            <p:ph type="body" sz="half" idx="2"/>
          </p:nvPr>
        </p:nvSpPr>
        <p:spPr>
          <a:xfrm>
            <a:off x="1104900" y="1600200"/>
            <a:ext cx="9590088" cy="4572000"/>
          </a:xfrm>
        </p:spPr>
        <p:txBody>
          <a:bodyPr/>
          <a:lstStyle/>
          <a:p>
            <a:r>
              <a:rPr lang="en-US" dirty="0"/>
              <a:t>	</a:t>
            </a:r>
            <a:r>
              <a:rPr lang="ro-RO" dirty="0"/>
              <a:t>În același sens pot fi interpretate simptomele senzitive de relaţie şi de urmărire </a:t>
            </a:r>
            <a:r>
              <a:rPr lang="ro-RO" dirty="0" err="1"/>
              <a:t>paranoidă</a:t>
            </a:r>
            <a:r>
              <a:rPr lang="ro-RO" dirty="0"/>
              <a:t>, constând în sentimentul pacientului că:</a:t>
            </a:r>
          </a:p>
          <a:p>
            <a:r>
              <a:rPr lang="ro-RO" dirty="0"/>
              <a:t>    „ e privit în mod special de  către cei din jur, care-i acordă o atenţie aparte, continuă, ce se prelungeşte în senzaţia de urmărire..”.</a:t>
            </a:r>
          </a:p>
          <a:p>
            <a:r>
              <a:rPr lang="ro-RO" dirty="0"/>
              <a:t>   Faptul de a privi continuu pe cei din jur şi de a fi privit de către aceştia, e un aspect firesc al existenţei fiecărui om ce se găseşte într-o colectivitate ; el fiind însă periferic şi </a:t>
            </a:r>
            <a:r>
              <a:rPr lang="ro-RO" dirty="0" err="1"/>
              <a:t>preconştient</a:t>
            </a:r>
            <a:r>
              <a:rPr lang="ro-RO" dirty="0"/>
              <a:t>. </a:t>
            </a:r>
          </a:p>
          <a:p>
            <a:r>
              <a:rPr lang="ro-RO" dirty="0"/>
              <a:t>    În delirul senzitiv, acest fenomen psihic implicit si periferic, se </a:t>
            </a:r>
            <a:r>
              <a:rPr lang="ro-RO" dirty="0" err="1"/>
              <a:t>desimplică</a:t>
            </a:r>
            <a:r>
              <a:rPr lang="ro-RO" dirty="0"/>
              <a:t> din firescul său, ajunge să centrează preocuparea pacientului şi se corelează  tema </a:t>
            </a:r>
            <a:r>
              <a:rPr lang="ro-RO" dirty="0" err="1"/>
              <a:t>paranoidă</a:t>
            </a:r>
            <a:r>
              <a:rPr lang="ro-RO" dirty="0"/>
              <a:t> a unei atitudini ostile, complotiste  a altora împotriva sa.</a:t>
            </a:r>
          </a:p>
        </p:txBody>
      </p:sp>
    </p:spTree>
    <p:extLst>
      <p:ext uri="{BB962C8B-B14F-4D97-AF65-F5344CB8AC3E}">
        <p14:creationId xmlns:p14="http://schemas.microsoft.com/office/powerpoint/2010/main" val="92119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900" y="1600200"/>
            <a:ext cx="9812482" cy="4572000"/>
          </a:xfrm>
        </p:spPr>
        <p:txBody>
          <a:bodyPr>
            <a:normAutofit/>
          </a:bodyPr>
          <a:lstStyle/>
          <a:p>
            <a:r>
              <a:rPr lang="fr-FR" sz="2000" dirty="0"/>
              <a:t>	</a:t>
            </a:r>
          </a:p>
          <a:p>
            <a:r>
              <a:rPr lang="fr-FR" sz="2000" dirty="0"/>
              <a:t>	</a:t>
            </a:r>
            <a:r>
              <a:rPr lang="ro-RO" sz="2000" dirty="0"/>
              <a:t>Percepţia normală e un proces activ, analitico sintetic, care presupune o continuă selectare a informaţiilor prezente, cel puţin la două nivele : </a:t>
            </a:r>
          </a:p>
          <a:p>
            <a:r>
              <a:rPr lang="ro-RO" sz="2000" dirty="0"/>
              <a:t>  </a:t>
            </a:r>
            <a:r>
              <a:rPr lang="ro-RO" sz="2000" dirty="0" smtClean="0"/>
              <a:t>-</a:t>
            </a:r>
            <a:r>
              <a:rPr lang="en-US" sz="2000" dirty="0" smtClean="0"/>
              <a:t> </a:t>
            </a:r>
            <a:r>
              <a:rPr lang="ro-RO" sz="2000" dirty="0" smtClean="0"/>
              <a:t>Unul </a:t>
            </a:r>
            <a:r>
              <a:rPr lang="ro-RO" sz="2000" dirty="0"/>
              <a:t>periferic, al filtrului </a:t>
            </a:r>
            <a:r>
              <a:rPr lang="ro-RO" sz="2000" dirty="0" err="1"/>
              <a:t>atenţional</a:t>
            </a:r>
            <a:r>
              <a:rPr lang="ro-RO" sz="2000" dirty="0"/>
              <a:t> spontan, ce reţine doar informaţiile importante pentru preocuparea actuală a subiectului</a:t>
            </a:r>
          </a:p>
          <a:p>
            <a:r>
              <a:rPr lang="ro-RO" sz="2000" dirty="0"/>
              <a:t>  </a:t>
            </a:r>
            <a:r>
              <a:rPr lang="ro-RO" sz="2000" dirty="0" smtClean="0"/>
              <a:t>-</a:t>
            </a:r>
            <a:r>
              <a:rPr lang="en-US" sz="2000" dirty="0" smtClean="0"/>
              <a:t> </a:t>
            </a:r>
            <a:r>
              <a:rPr lang="ro-RO" sz="2000" dirty="0" smtClean="0"/>
              <a:t>Un </a:t>
            </a:r>
            <a:r>
              <a:rPr lang="ro-RO" sz="2000" dirty="0"/>
              <a:t>nivel al contextualizării, în care subiectul plasează informaţiile selectate în coerenţa interpretării tematice a unei situaţii la care participă.</a:t>
            </a:r>
          </a:p>
          <a:p>
            <a:r>
              <a:rPr lang="ro-RO" sz="2000" dirty="0"/>
              <a:t> </a:t>
            </a:r>
          </a:p>
        </p:txBody>
      </p:sp>
    </p:spTree>
    <p:extLst>
      <p:ext uri="{BB962C8B-B14F-4D97-AF65-F5344CB8AC3E}">
        <p14:creationId xmlns:p14="http://schemas.microsoft.com/office/powerpoint/2010/main" val="27564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632373" cy="4572000"/>
          </a:xfrm>
        </p:spPr>
        <p:txBody>
          <a:bodyPr>
            <a:normAutofit/>
          </a:bodyPr>
          <a:lstStyle/>
          <a:p>
            <a:endParaRPr lang="fr-FR" sz="2000" dirty="0"/>
          </a:p>
          <a:p>
            <a:endParaRPr lang="fr-FR" sz="2000" dirty="0"/>
          </a:p>
          <a:p>
            <a:r>
              <a:rPr lang="fr-FR" sz="2000" dirty="0"/>
              <a:t>       </a:t>
            </a:r>
            <a:r>
              <a:rPr lang="ro-RO" sz="2000" dirty="0"/>
              <a:t>În psihoza delirantă, deficitul perceptiv al </a:t>
            </a:r>
            <a:r>
              <a:rPr lang="ro-RO" sz="2000" dirty="0" err="1"/>
              <a:t>c.c</a:t>
            </a:r>
            <a:r>
              <a:rPr lang="ro-RO" sz="2000" dirty="0"/>
              <a:t>. se manifestă până la un punct ca şi în autism, </a:t>
            </a:r>
            <a:r>
              <a:rPr lang="ro-RO" sz="2000" u="sng" dirty="0"/>
              <a:t>centrându-se pe detalii</a:t>
            </a:r>
            <a:r>
              <a:rPr lang="ro-RO" sz="2000" dirty="0"/>
              <a:t>, </a:t>
            </a:r>
            <a:r>
              <a:rPr lang="ro-RO" sz="2000" u="sng" dirty="0"/>
              <a:t>cu dificultatea </a:t>
            </a:r>
            <a:r>
              <a:rPr lang="ro-RO" sz="2000" u="sng" dirty="0" err="1"/>
              <a:t>perceprii</a:t>
            </a:r>
            <a:r>
              <a:rPr lang="ro-RO" sz="2000" u="sng" dirty="0"/>
              <a:t> analitico-sintetice a întregurilor semnificante;..</a:t>
            </a:r>
            <a:r>
              <a:rPr lang="ro-RO" sz="2000" dirty="0"/>
              <a:t>...Dar, aceste detalii nu mai sunt acum „goale de semnificaţie” ca în </a:t>
            </a:r>
            <a:r>
              <a:rPr lang="ro-RO" sz="2000" dirty="0" err="1"/>
              <a:t>autism...ci</a:t>
            </a:r>
            <a:r>
              <a:rPr lang="ro-RO" sz="2000" dirty="0"/>
              <a:t> articulate cu tematica delirantă ce-l </a:t>
            </a:r>
            <a:r>
              <a:rPr lang="ro-RO" sz="2000" dirty="0" err="1"/>
              <a:t>absoarbe..şi</a:t>
            </a:r>
            <a:r>
              <a:rPr lang="ro-RO" sz="2000" dirty="0"/>
              <a:t> pe care o alimentează.</a:t>
            </a:r>
          </a:p>
          <a:p>
            <a:r>
              <a:rPr lang="ro-RO" sz="2000" dirty="0"/>
              <a:t>      O astfel de distorsiune psihică perceptivă se poate corela şi cu alte perturbări periferice ale receptării datelor actuale, prezentând subiectului un material informativ aparte, pe care el ajunge să-l interpreteze aberant.</a:t>
            </a:r>
          </a:p>
          <a:p>
            <a:pPr algn="just"/>
            <a:endParaRPr lang="ro-RO" sz="2000" dirty="0"/>
          </a:p>
        </p:txBody>
      </p:sp>
    </p:spTree>
    <p:extLst>
      <p:ext uri="{BB962C8B-B14F-4D97-AF65-F5344CB8AC3E}">
        <p14:creationId xmlns:p14="http://schemas.microsoft.com/office/powerpoint/2010/main" val="291493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493827" cy="4572000"/>
          </a:xfrm>
        </p:spPr>
        <p:txBody>
          <a:bodyPr>
            <a:normAutofit/>
          </a:bodyPr>
          <a:lstStyle/>
          <a:p>
            <a:r>
              <a:rPr lang="fr-FR" sz="2000" dirty="0"/>
              <a:t>	</a:t>
            </a:r>
          </a:p>
          <a:p>
            <a:pPr algn="just"/>
            <a:r>
              <a:rPr lang="fr-FR" sz="2000" dirty="0"/>
              <a:t>	</a:t>
            </a:r>
          </a:p>
          <a:p>
            <a:r>
              <a:rPr lang="fr-FR" sz="2000" dirty="0"/>
              <a:t>	</a:t>
            </a:r>
            <a:r>
              <a:rPr lang="ro-RO" sz="2000" dirty="0"/>
              <a:t>.  Ajungem astfel la una din primele interpretări cognitiviste a delirului, conform ipotezei </a:t>
            </a:r>
            <a:r>
              <a:rPr lang="ro-RO" sz="2000" i="1" dirty="0" err="1"/>
              <a:t>bottom</a:t>
            </a:r>
            <a:r>
              <a:rPr lang="ro-RO" sz="2000" i="1" dirty="0"/>
              <a:t> – </a:t>
            </a:r>
            <a:r>
              <a:rPr lang="ro-RO" sz="2000" i="1" dirty="0" err="1"/>
              <a:t>up</a:t>
            </a:r>
            <a:r>
              <a:rPr lang="ro-RO" sz="2000" dirty="0"/>
              <a:t> (Mahler), care pune accentul pe un prim moment, al unei „experienţe anormale” la nivel perceptiv periferic. </a:t>
            </a:r>
          </a:p>
          <a:p>
            <a:r>
              <a:rPr lang="ro-RO" sz="2000" dirty="0"/>
              <a:t>      Raţionamentul s-ar păstra normal, dar subiectul se vede în faţa unei situaţii perceptive stranii…</a:t>
            </a:r>
            <a:r>
              <a:rPr lang="en-US" sz="2000" dirty="0" smtClean="0"/>
              <a:t>…</a:t>
            </a:r>
            <a:r>
              <a:rPr lang="en-US" sz="2000" dirty="0" err="1" smtClean="0"/>
              <a:t>şi</a:t>
            </a:r>
            <a:r>
              <a:rPr lang="en-US" sz="2000" dirty="0"/>
              <a:t>..</a:t>
            </a:r>
            <a:endParaRPr lang="ro-RO" sz="2000" dirty="0"/>
          </a:p>
          <a:p>
            <a:r>
              <a:rPr lang="ro-RO" sz="2000" dirty="0"/>
              <a:t>     </a:t>
            </a:r>
            <a:r>
              <a:rPr lang="en-US" sz="2000" dirty="0"/>
              <a:t>….</a:t>
            </a:r>
            <a:r>
              <a:rPr lang="en-US" sz="2000" u="sng" dirty="0"/>
              <a:t>l</a:t>
            </a:r>
            <a:r>
              <a:rPr lang="ro-RO" sz="2000" u="sng" dirty="0"/>
              <a:t>a fel ca un om de ştiinţă</a:t>
            </a:r>
            <a:r>
              <a:rPr lang="ro-RO" sz="2000" dirty="0"/>
              <a:t>, el raţionează pentru a da o explicaţie situaţiei ciudate pe care o întâlneşte,... concluzia sa fiind ideea delirantă...</a:t>
            </a:r>
          </a:p>
          <a:p>
            <a:r>
              <a:rPr lang="ro-RO" sz="2000" dirty="0"/>
              <a:t> </a:t>
            </a:r>
          </a:p>
        </p:txBody>
      </p:sp>
    </p:spTree>
    <p:extLst>
      <p:ext uri="{BB962C8B-B14F-4D97-AF65-F5344CB8AC3E}">
        <p14:creationId xmlns:p14="http://schemas.microsoft.com/office/powerpoint/2010/main" val="381015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ctr"/>
            <a:endParaRPr lang="fr-FR" sz="2000" dirty="0"/>
          </a:p>
          <a:p>
            <a:r>
              <a:rPr lang="ro-RO" sz="2000" dirty="0"/>
              <a:t>Această teorie a devenit mai complexă ulterior, admiţându-se ca eveniment primar şi alte experienţe anormale : de tip afectiv, depersonalizat sau a senzaţiilor corporal-identitare anormale. </a:t>
            </a:r>
          </a:p>
          <a:p>
            <a:r>
              <a:rPr lang="ro-RO" sz="2000" dirty="0"/>
              <a:t>      De fapt, doctrina </a:t>
            </a:r>
            <a:r>
              <a:rPr lang="ro-RO" sz="2000" i="1" dirty="0" err="1"/>
              <a:t>bottom</a:t>
            </a:r>
            <a:r>
              <a:rPr lang="ro-RO" sz="2000" i="1" dirty="0"/>
              <a:t> </a:t>
            </a:r>
            <a:r>
              <a:rPr lang="ro-RO" sz="2000" i="1" dirty="0" err="1"/>
              <a:t>up</a:t>
            </a:r>
            <a:r>
              <a:rPr lang="ro-RO" sz="2000" dirty="0"/>
              <a:t> ignora faptul că în </a:t>
            </a:r>
            <a:r>
              <a:rPr lang="ro-RO" sz="2000" u="sng" dirty="0"/>
              <a:t>orice act perceptiv:„subiectul se </a:t>
            </a:r>
            <a:r>
              <a:rPr lang="ro-RO" sz="2000" u="sng" dirty="0" err="1"/>
              <a:t>autopercepe</a:t>
            </a:r>
            <a:r>
              <a:rPr lang="ro-RO" sz="2000" u="sng" dirty="0"/>
              <a:t> continuu şi pe sine însuşi, el aflându-se în centrul situației pe care o percepe prin informaţii exterioare</a:t>
            </a:r>
            <a:r>
              <a:rPr lang="ro-RO" sz="2000" dirty="0"/>
              <a:t>”. </a:t>
            </a:r>
          </a:p>
          <a:p>
            <a:r>
              <a:rPr lang="ro-RO" sz="2000" dirty="0"/>
              <a:t>     În plus, această „exterioritate” perceptivă se referă frecvent la o ală persoană, ce are o interioritate subiectivă similară  cu cea a subiectului; aspect ce se impune cu pregnanţă atunci când „punctul de pornire” al raţionamentului delirant e o trăire </a:t>
            </a:r>
            <a:r>
              <a:rPr lang="ro-RO" sz="2000" dirty="0" err="1"/>
              <a:t>depersonalizantă...sau</a:t>
            </a:r>
            <a:r>
              <a:rPr lang="ro-RO" sz="2000" dirty="0"/>
              <a:t> de transparenţă influenţă..</a:t>
            </a:r>
          </a:p>
        </p:txBody>
      </p:sp>
    </p:spTree>
    <p:extLst>
      <p:ext uri="{BB962C8B-B14F-4D97-AF65-F5344CB8AC3E}">
        <p14:creationId xmlns:p14="http://schemas.microsoft.com/office/powerpoint/2010/main" val="265348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ctr"/>
            <a:endParaRPr lang="fr-FR" sz="2000" dirty="0"/>
          </a:p>
          <a:p>
            <a:r>
              <a:rPr lang="fr-FR" sz="2000" dirty="0"/>
              <a:t>	</a:t>
            </a:r>
          </a:p>
          <a:p>
            <a:r>
              <a:rPr lang="fr-FR" sz="2000" dirty="0"/>
              <a:t>	</a:t>
            </a:r>
            <a:r>
              <a:rPr lang="ro-RO" sz="2000" dirty="0"/>
              <a:t>O altă interpretare cognitivistă a delirului, </a:t>
            </a:r>
            <a:r>
              <a:rPr lang="ro-RO" sz="2000" i="1" dirty="0"/>
              <a:t>teoria </a:t>
            </a:r>
            <a:r>
              <a:rPr lang="ro-RO" sz="2000" i="1" dirty="0" err="1"/>
              <a:t>top-down</a:t>
            </a:r>
            <a:r>
              <a:rPr lang="ro-RO" sz="2000" i="1" dirty="0"/>
              <a:t>,</a:t>
            </a:r>
            <a:r>
              <a:rPr lang="ro-RO" sz="2000" dirty="0"/>
              <a:t> pune accentul pe tulburări în derularea raţionamentului. A fost comentat în această perspectivă « saltul la concluzie » </a:t>
            </a:r>
            <a:r>
              <a:rPr lang="ro-RO" sz="2000" i="1" dirty="0"/>
              <a:t>(« </a:t>
            </a:r>
            <a:r>
              <a:rPr lang="ro-RO" sz="2000" i="1" dirty="0" err="1"/>
              <a:t>jump</a:t>
            </a:r>
            <a:r>
              <a:rPr lang="ro-RO" sz="2000" i="1" dirty="0"/>
              <a:t> </a:t>
            </a:r>
            <a:r>
              <a:rPr lang="ro-RO" sz="2000" i="1" dirty="0" err="1"/>
              <a:t>to</a:t>
            </a:r>
            <a:r>
              <a:rPr lang="ro-RO" sz="2000" i="1" dirty="0"/>
              <a:t> </a:t>
            </a:r>
            <a:r>
              <a:rPr lang="ro-RO" sz="2000" i="1" dirty="0" err="1"/>
              <a:t>conclusion</a:t>
            </a:r>
            <a:r>
              <a:rPr lang="ro-RO" sz="2000" i="1" dirty="0"/>
              <a:t> ») </a:t>
            </a:r>
            <a:r>
              <a:rPr lang="ro-RO" sz="2000" dirty="0"/>
              <a:t>care se referă la concluzionarea scurtcircuitată, pe baza unor informaţii puţine; fără a parcurge toate trimiterile, verificările şi implicaţiile care raţional ar fi fost necesare, unei gândiri întemeiate pe procese probabiliste.</a:t>
            </a:r>
          </a:p>
          <a:p>
            <a:r>
              <a:rPr lang="ro-RO" sz="2000" dirty="0"/>
              <a:t>      Doctrina a fost dezvoltată mai ales de </a:t>
            </a:r>
            <a:r>
              <a:rPr lang="ro-RO" sz="2000" dirty="0" err="1"/>
              <a:t>Bentall</a:t>
            </a:r>
            <a:r>
              <a:rPr lang="ro-RO" sz="2000" dirty="0"/>
              <a:t>, </a:t>
            </a:r>
            <a:r>
              <a:rPr lang="ro-RO" sz="2000" dirty="0" err="1"/>
              <a:t>Garety</a:t>
            </a:r>
            <a:r>
              <a:rPr lang="ro-RO" sz="2000" dirty="0"/>
              <a:t> şi </a:t>
            </a:r>
            <a:r>
              <a:rPr lang="ro-RO" sz="2000" dirty="0" err="1"/>
              <a:t>Freeman</a:t>
            </a:r>
            <a:r>
              <a:rPr lang="ro-RO" sz="2000" dirty="0"/>
              <a:t>, implicând stima de sine şi distincţia între </a:t>
            </a:r>
            <a:r>
              <a:rPr lang="ro-RO" sz="2000" i="1" dirty="0"/>
              <a:t>« </a:t>
            </a:r>
            <a:r>
              <a:rPr lang="ro-RO" sz="2000" i="1" dirty="0" err="1"/>
              <a:t>bad</a:t>
            </a:r>
            <a:r>
              <a:rPr lang="ro-RO" sz="2000" i="1" dirty="0"/>
              <a:t> </a:t>
            </a:r>
            <a:r>
              <a:rPr lang="ro-RO" sz="2000" i="1" dirty="0" err="1"/>
              <a:t>me</a:t>
            </a:r>
            <a:r>
              <a:rPr lang="ro-RO" sz="2000" i="1" dirty="0"/>
              <a:t> »</a:t>
            </a:r>
            <a:r>
              <a:rPr lang="ro-RO" sz="2000" dirty="0"/>
              <a:t> şi « </a:t>
            </a:r>
            <a:r>
              <a:rPr lang="ro-RO" sz="2000" i="1" dirty="0" err="1"/>
              <a:t>poor</a:t>
            </a:r>
            <a:r>
              <a:rPr lang="ro-RO" sz="2000" i="1" dirty="0"/>
              <a:t> </a:t>
            </a:r>
            <a:r>
              <a:rPr lang="ro-RO" sz="2000" i="1" dirty="0" err="1"/>
              <a:t>me</a:t>
            </a:r>
            <a:r>
              <a:rPr lang="ro-RO" sz="2000" dirty="0"/>
              <a:t> »: În conformitate cu teoria constructelor sociale, subiectul atribuie cuiva cauzarea fenomenelor pe care le trăieşte: altora, în </a:t>
            </a:r>
            <a:r>
              <a:rPr lang="ro-RO" sz="2000" dirty="0" err="1"/>
              <a:t>paranoidie</a:t>
            </a:r>
            <a:r>
              <a:rPr lang="ro-RO" sz="2000" dirty="0"/>
              <a:t> (</a:t>
            </a:r>
            <a:r>
              <a:rPr lang="ro-RO" sz="2000" i="1" dirty="0" err="1"/>
              <a:t>poor</a:t>
            </a:r>
            <a:r>
              <a:rPr lang="ro-RO" sz="2000" i="1" dirty="0"/>
              <a:t> </a:t>
            </a:r>
            <a:r>
              <a:rPr lang="ro-RO" sz="2000" i="1" dirty="0" err="1"/>
              <a:t>me</a:t>
            </a:r>
            <a:r>
              <a:rPr lang="ro-RO" sz="2000" dirty="0"/>
              <a:t>) sau lui însuşi (</a:t>
            </a:r>
            <a:r>
              <a:rPr lang="ro-RO" sz="2000" i="1" dirty="0" err="1"/>
              <a:t>bad</a:t>
            </a:r>
            <a:r>
              <a:rPr lang="ro-RO" sz="2000" i="1" dirty="0"/>
              <a:t> </a:t>
            </a:r>
            <a:r>
              <a:rPr lang="ro-RO" sz="2000" i="1" dirty="0" err="1"/>
              <a:t>me</a:t>
            </a:r>
            <a:r>
              <a:rPr lang="ro-RO" sz="2000" dirty="0"/>
              <a:t>) în depresie; iar această atribuire s-ar corela direct cu distorsiunea delirantă a inferenţei raționamentelor. </a:t>
            </a:r>
          </a:p>
        </p:txBody>
      </p:sp>
    </p:spTree>
    <p:extLst>
      <p:ext uri="{BB962C8B-B14F-4D97-AF65-F5344CB8AC3E}">
        <p14:creationId xmlns:p14="http://schemas.microsoft.com/office/powerpoint/2010/main" val="64925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ctr"/>
            <a:endParaRPr lang="fr-FR" sz="2000" dirty="0"/>
          </a:p>
          <a:p>
            <a:r>
              <a:rPr lang="fr-FR" sz="2000" dirty="0"/>
              <a:t>	</a:t>
            </a:r>
          </a:p>
          <a:p>
            <a:r>
              <a:rPr lang="fr-FR" sz="2000" dirty="0"/>
              <a:t>	</a:t>
            </a:r>
            <a:r>
              <a:rPr lang="ro-RO" sz="2000" dirty="0"/>
              <a:t> Doctrina </a:t>
            </a:r>
            <a:r>
              <a:rPr lang="ro-RO" sz="2000" i="1" dirty="0" err="1"/>
              <a:t>top-down</a:t>
            </a:r>
            <a:r>
              <a:rPr lang="ro-RO" sz="2000" dirty="0"/>
              <a:t> implică, deci, şi autoevaluarea în interpretarea datelor informaţionale la care delirantul are acces. Indirect, perspectiva se corelează cu cea avansată de Beck în doctrina sa  de terapie cognitivistă (a depresiei), privitoare la </a:t>
            </a:r>
            <a:r>
              <a:rPr lang="ro-RO" sz="2000" dirty="0" err="1"/>
              <a:t>schematele</a:t>
            </a:r>
            <a:r>
              <a:rPr lang="ro-RO" sz="2000" dirty="0"/>
              <a:t> cognitive distorsionate </a:t>
            </a:r>
          </a:p>
          <a:p>
            <a:r>
              <a:rPr lang="ro-RO" sz="2000" dirty="0"/>
              <a:t>        Faptul că procesul de raționare este simplificat şi distorsionat pe parcursul genezei delirului şi că acest fapt se corelează cu autoevaluare, poate fi uşor admisă; şi ea a stat la baza tehnicilor de terapie cognitivistă din delir.</a:t>
            </a:r>
          </a:p>
          <a:p>
            <a:r>
              <a:rPr lang="ro-RO" sz="2000" dirty="0"/>
              <a:t>     Problema care se pune e cea a diferenţei dintre selecţia şi evaluarea informaţiilor de tip perceptiv.. şi cea a certitudinilor </a:t>
            </a:r>
            <a:r>
              <a:rPr lang="ro-RO" sz="2000" dirty="0" err="1"/>
              <a:t>autoevolutive</a:t>
            </a:r>
            <a:r>
              <a:rPr lang="ro-RO" sz="2000" dirty="0"/>
              <a:t> ale „percepţiei de sine”.</a:t>
            </a:r>
          </a:p>
          <a:p>
            <a:r>
              <a:rPr lang="ro-RO" sz="2000" dirty="0"/>
              <a:t> </a:t>
            </a:r>
          </a:p>
        </p:txBody>
      </p:sp>
    </p:spTree>
    <p:extLst>
      <p:ext uri="{BB962C8B-B14F-4D97-AF65-F5344CB8AC3E}">
        <p14:creationId xmlns:p14="http://schemas.microsoft.com/office/powerpoint/2010/main" val="19114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lnSpcReduction="10000"/>
          </a:bodyPr>
          <a:lstStyle/>
          <a:p>
            <a:pPr algn="just"/>
            <a:endParaRPr lang="fr-FR" sz="2000" dirty="0"/>
          </a:p>
          <a:p>
            <a:pPr algn="just"/>
            <a:r>
              <a:rPr lang="fr-FR" sz="2000" dirty="0"/>
              <a:t>	</a:t>
            </a:r>
          </a:p>
          <a:p>
            <a:pPr algn="just"/>
            <a:r>
              <a:rPr lang="fr-FR" sz="2000" dirty="0"/>
              <a:t>	</a:t>
            </a:r>
            <a:r>
              <a:rPr lang="ro-RO" sz="2000" dirty="0"/>
              <a:t>O schimbare de optică s-a produs, oricum, când distorsiunea prelucrărilor informaţionale din delir, a fost privită şi din perspectiva reactualizării evaluative a datelor din memoria personală - în vederea clarificării preocupărilor actuale ale subiectului. </a:t>
            </a:r>
          </a:p>
          <a:p>
            <a:pPr algn="just"/>
            <a:r>
              <a:rPr lang="ro-RO" sz="2000" dirty="0"/>
              <a:t>       În acest sens  </a:t>
            </a:r>
            <a:r>
              <a:rPr lang="ro-RO" sz="2000" dirty="0" err="1"/>
              <a:t>Gerras</a:t>
            </a:r>
            <a:r>
              <a:rPr lang="ro-RO" sz="2000" dirty="0"/>
              <a:t> a făcut apel la doctrina „călătoriei mentale prin </a:t>
            </a:r>
            <a:r>
              <a:rPr lang="ro-RO" sz="2000" dirty="0" smtClean="0"/>
              <a:t>timp</a:t>
            </a:r>
            <a:r>
              <a:rPr lang="en-US" sz="2000" dirty="0" smtClean="0"/>
              <a:t>  </a:t>
            </a:r>
            <a:r>
              <a:rPr lang="ro-RO" sz="2000" dirty="0" smtClean="0"/>
              <a:t>(</a:t>
            </a:r>
            <a:r>
              <a:rPr lang="ro-RO" sz="2000" i="1" dirty="0" smtClean="0"/>
              <a:t>Mental </a:t>
            </a:r>
            <a:r>
              <a:rPr lang="ro-RO" sz="2000" i="1" dirty="0"/>
              <a:t>Time </a:t>
            </a:r>
            <a:r>
              <a:rPr lang="ro-RO" sz="2000" i="1" dirty="0" err="1"/>
              <a:t>Trevel</a:t>
            </a:r>
            <a:r>
              <a:rPr lang="ro-RO" sz="2000" dirty="0" err="1"/>
              <a:t>-MTT</a:t>
            </a:r>
            <a:r>
              <a:rPr lang="ro-RO" sz="2000" dirty="0"/>
              <a:t>) a lui </a:t>
            </a:r>
            <a:r>
              <a:rPr lang="ro-RO" sz="2000" dirty="0" err="1"/>
              <a:t>Tulvin</a:t>
            </a:r>
            <a:r>
              <a:rPr lang="ro-RO" sz="2000" dirty="0"/>
              <a:t>, argumentând că, receptarea integrativă actuală a datelor </a:t>
            </a:r>
            <a:r>
              <a:rPr lang="ro-RO" sz="2000" dirty="0" err="1"/>
              <a:t>mnestice</a:t>
            </a:r>
            <a:r>
              <a:rPr lang="ro-RO" sz="2000" dirty="0"/>
              <a:t> e un proces de complexitate sintetică majoră, similar cu cel al selectării perceptive a informaţiilor „exterioare”.</a:t>
            </a:r>
          </a:p>
          <a:p>
            <a:pPr algn="just"/>
            <a:r>
              <a:rPr lang="ro-RO" sz="2000" dirty="0"/>
              <a:t>     </a:t>
            </a:r>
            <a:r>
              <a:rPr lang="ro-RO" sz="2000" u="sng" dirty="0"/>
              <a:t>În aceasta perspectivă, </a:t>
            </a:r>
            <a:r>
              <a:rPr lang="ro-RO" sz="2000" b="1" u="sng" dirty="0"/>
              <a:t>delirantul nu ar mai fi comparabil cu funcţionarea deficitară a unui om de </a:t>
            </a:r>
            <a:r>
              <a:rPr lang="ro-RO" sz="2000" b="1" u="sng" dirty="0" err="1"/>
              <a:t>ştinţă</a:t>
            </a:r>
            <a:r>
              <a:rPr lang="ro-RO" sz="2000" b="1" u="sng" dirty="0"/>
              <a:t>, ci, cu un inabil narator şi reactor de autobiografie („</a:t>
            </a:r>
            <a:r>
              <a:rPr lang="ro-RO" sz="2000" b="1" i="1" u="sng" dirty="0" err="1"/>
              <a:t>unreliable</a:t>
            </a:r>
            <a:r>
              <a:rPr lang="ro-RO" sz="2000" b="1" i="1" u="sng" dirty="0"/>
              <a:t> </a:t>
            </a:r>
            <a:r>
              <a:rPr lang="ro-RO" sz="2000" b="1" i="1" u="sng" dirty="0" err="1"/>
              <a:t>narrator</a:t>
            </a:r>
            <a:r>
              <a:rPr lang="ro-RO" sz="2000" b="1" i="1" u="sng" dirty="0"/>
              <a:t>”).</a:t>
            </a:r>
            <a:endParaRPr lang="ro-RO" sz="2000" b="1" dirty="0"/>
          </a:p>
          <a:p>
            <a:r>
              <a:rPr lang="ro-RO" sz="2000" i="1" dirty="0"/>
              <a:t> </a:t>
            </a:r>
            <a:endParaRPr lang="ro-RO" sz="2000" dirty="0"/>
          </a:p>
          <a:p>
            <a:pPr algn="just"/>
            <a:endParaRPr lang="ro-RO" sz="2000" dirty="0"/>
          </a:p>
        </p:txBody>
      </p:sp>
    </p:spTree>
    <p:extLst>
      <p:ext uri="{BB962C8B-B14F-4D97-AF65-F5344CB8AC3E}">
        <p14:creationId xmlns:p14="http://schemas.microsoft.com/office/powerpoint/2010/main" val="269113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stituent conținut 13"/>
          <p:cNvSpPr>
            <a:spLocks noGrp="1"/>
          </p:cNvSpPr>
          <p:nvPr>
            <p:ph idx="1"/>
          </p:nvPr>
        </p:nvSpPr>
        <p:spPr/>
        <p:txBody>
          <a:bodyPr rtlCol="0">
            <a:normAutofit fontScale="92500" lnSpcReduction="10000"/>
          </a:bodyPr>
          <a:lstStyle/>
          <a:p>
            <a:pPr algn="just"/>
            <a:endParaRPr lang="fr-FR" dirty="0"/>
          </a:p>
          <a:p>
            <a:pPr algn="just"/>
            <a:endParaRPr lang="fr-FR" dirty="0"/>
          </a:p>
          <a:p>
            <a:pPr algn="just"/>
            <a:r>
              <a:rPr lang="ro-RO" dirty="0"/>
              <a:t>Paradigma cognitivistă ce s-a impus la sfârșitul sec. XX în psihologie a beneficiat de aportul progreselor în </a:t>
            </a:r>
            <a:r>
              <a:rPr lang="ro-RO" dirty="0" err="1"/>
              <a:t>neuroştiinţe</a:t>
            </a:r>
            <a:r>
              <a:rPr lang="ro-RO" dirty="0"/>
              <a:t>, de metodologia modelării facilitată de Inteligenţele Artificiale şi de sprijinul Filosofiei minţii - care i-a permis integrarea moştenirii </a:t>
            </a:r>
            <a:r>
              <a:rPr lang="ro-RO" dirty="0" err="1"/>
              <a:t>neofenomenologiei</a:t>
            </a:r>
            <a:r>
              <a:rPr lang="ro-RO" dirty="0"/>
              <a:t>.</a:t>
            </a:r>
          </a:p>
          <a:p>
            <a:pPr algn="just"/>
            <a:r>
              <a:rPr lang="ro-RO" dirty="0"/>
              <a:t>    Progresele înregistrate în ultimele decenii de neopsihanaliză, psihologia relaţiilor interpersonale, cea </a:t>
            </a:r>
            <a:r>
              <a:rPr lang="ro-RO" dirty="0" err="1"/>
              <a:t>developmentală</a:t>
            </a:r>
            <a:r>
              <a:rPr lang="ro-RO" dirty="0"/>
              <a:t> şi a ciclurilor vieţii au permis acestui </a:t>
            </a:r>
            <a:r>
              <a:rPr lang="ro-RO" dirty="0" err="1"/>
              <a:t>cognitivism</a:t>
            </a:r>
            <a:r>
              <a:rPr lang="ro-RO" dirty="0"/>
              <a:t> o nouă abordare a temelor tradiţionale.</a:t>
            </a:r>
          </a:p>
          <a:p>
            <a:pPr algn="just"/>
            <a:r>
              <a:rPr lang="ro-RO" dirty="0"/>
              <a:t>    În acest context, “deficitul neurocognitiv” nu se va mai restrânge la tradiţionalele nedezvoltări sau deteriorări cognitive,</a:t>
            </a:r>
            <a:r>
              <a:rPr lang="en-US" dirty="0"/>
              <a:t> - </a:t>
            </a:r>
            <a:r>
              <a:rPr lang="en-US" dirty="0" err="1"/>
              <a:t>oligofrenie</a:t>
            </a:r>
            <a:r>
              <a:rPr lang="en-US" dirty="0"/>
              <a:t>, </a:t>
            </a:r>
            <a:r>
              <a:rPr lang="en-US" dirty="0" err="1" smtClean="0"/>
              <a:t>demen</a:t>
            </a:r>
            <a:r>
              <a:rPr lang="en-US" dirty="0" err="1" smtClean="0">
                <a:latin typeface="Arial Narrow"/>
              </a:rPr>
              <a:t>ț</a:t>
            </a:r>
            <a:r>
              <a:rPr lang="en-US" dirty="0" err="1" smtClean="0"/>
              <a:t>a</a:t>
            </a:r>
            <a:r>
              <a:rPr lang="en-US" dirty="0" smtClean="0"/>
              <a:t> </a:t>
            </a:r>
            <a:r>
              <a:rPr lang="en-US" dirty="0"/>
              <a:t>-</a:t>
            </a:r>
            <a:r>
              <a:rPr lang="ro-RO" dirty="0"/>
              <a:t> ci va aborda diverse arii ale psihopatologiei, inclusiv cele psihotice, în perspectiva disfuncţiei neurotransmiţătorilor cerebrali.</a:t>
            </a:r>
          </a:p>
          <a:p>
            <a:pPr marL="0" indent="0" algn="just">
              <a:buNone/>
            </a:pPr>
            <a:r>
              <a:rPr lang="fr-FR" dirty="0"/>
              <a:t>.</a:t>
            </a:r>
            <a:endParaRPr lang="ro-RO"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ctr"/>
            <a:endParaRPr lang="fr-FR" sz="2000" dirty="0"/>
          </a:p>
          <a:p>
            <a:r>
              <a:rPr lang="fr-FR" sz="2000" dirty="0"/>
              <a:t>	</a:t>
            </a:r>
          </a:p>
          <a:p>
            <a:r>
              <a:rPr lang="en-US" sz="2000" dirty="0"/>
              <a:t>	</a:t>
            </a:r>
            <a:r>
              <a:rPr lang="ro-RO" sz="2000" dirty="0"/>
              <a:t>Preocupările cognitiviste în </a:t>
            </a:r>
            <a:r>
              <a:rPr lang="ro-RO" sz="2000" dirty="0" smtClean="0"/>
              <a:t>in</a:t>
            </a:r>
            <a:r>
              <a:rPr lang="en-US" sz="2000" dirty="0" smtClean="0"/>
              <a:t>t</a:t>
            </a:r>
            <a:r>
              <a:rPr lang="ro-RO" sz="2000" dirty="0" err="1" smtClean="0"/>
              <a:t>erpretarea</a:t>
            </a:r>
            <a:r>
              <a:rPr lang="ro-RO" sz="2000" dirty="0" smtClean="0"/>
              <a:t> </a:t>
            </a:r>
            <a:r>
              <a:rPr lang="ro-RO" sz="2000" dirty="0"/>
              <a:t>delirului s-au extins astfel şi în direcţia narativităţii; aspect congruent cu dezvoltarea teoriilor narative ale persoanei (Mc Adams, </a:t>
            </a:r>
            <a:r>
              <a:rPr lang="ro-RO" sz="2000" dirty="0" err="1"/>
              <a:t>Tomkins</a:t>
            </a:r>
            <a:r>
              <a:rPr lang="ro-RO" sz="2000" dirty="0"/>
              <a:t>, </a:t>
            </a:r>
            <a:r>
              <a:rPr lang="ro-RO" sz="2000" dirty="0" err="1"/>
              <a:t>McItyre</a:t>
            </a:r>
            <a:r>
              <a:rPr lang="ro-RO" sz="2000" dirty="0"/>
              <a:t>, </a:t>
            </a:r>
            <a:r>
              <a:rPr lang="ro-RO" sz="2000" dirty="0" err="1"/>
              <a:t>Ricoeur</a:t>
            </a:r>
            <a:r>
              <a:rPr lang="ro-RO" sz="2000" dirty="0"/>
              <a:t> ). Acestea sugerează că, </a:t>
            </a:r>
            <a:r>
              <a:rPr lang="ro-RO" sz="2000" u="sng" dirty="0"/>
              <a:t>identitatea biografică ce se câştigă ontogenetic, rezultă din integrarea mnestică a trăirilor situaționale în care:„ subiectul juca un rol anume, în scenariile evenimenţiale interpersonale la care participa..  </a:t>
            </a:r>
            <a:r>
              <a:rPr lang="en-US" sz="2000" u="sng" dirty="0" err="1"/>
              <a:t>Evenimente</a:t>
            </a:r>
            <a:r>
              <a:rPr lang="en-US" sz="2000" u="sng" dirty="0"/>
              <a:t> </a:t>
            </a:r>
            <a:r>
              <a:rPr lang="ro-RO" sz="2000" u="sng" dirty="0"/>
              <a:t>care pot fi relatate (de alţii sau de sine)”.</a:t>
            </a:r>
            <a:endParaRPr lang="ro-RO" sz="2000" dirty="0"/>
          </a:p>
          <a:p>
            <a:r>
              <a:rPr lang="ro-RO" sz="2000" dirty="0"/>
              <a:t>     Subiectul se regăseşte astfel  în memoria sa  biografică în calitatea de „personaj”, participant şi autor a unor evenimente, ce pot fi nu doar reprezentate ci şi narate evaluativ ( de sine şi de alţii); iar profilul ce rezultă din această ipostază, stă la însăşi baza sentimentului identitar, a reprezentării şi stimei de sine a subiectului.</a:t>
            </a:r>
          </a:p>
        </p:txBody>
      </p:sp>
    </p:spTree>
    <p:extLst>
      <p:ext uri="{BB962C8B-B14F-4D97-AF65-F5344CB8AC3E}">
        <p14:creationId xmlns:p14="http://schemas.microsoft.com/office/powerpoint/2010/main" val="145131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ctr"/>
            <a:endParaRPr lang="fr-FR" sz="2000" dirty="0"/>
          </a:p>
          <a:p>
            <a:r>
              <a:rPr lang="fr-FR" sz="2000" dirty="0"/>
              <a:t>	</a:t>
            </a:r>
          </a:p>
          <a:p>
            <a:r>
              <a:rPr lang="fr-FR" sz="2000" dirty="0"/>
              <a:t>	</a:t>
            </a:r>
            <a:r>
              <a:rPr lang="ro-RO" sz="2000" dirty="0"/>
              <a:t>  Aceste interpretări se corelează cu perspectiva care înţelege delirul ca:</a:t>
            </a:r>
          </a:p>
          <a:p>
            <a:r>
              <a:rPr lang="ro-RO" sz="2000" b="1" dirty="0"/>
              <a:t>” o convingere aberantă într-o nouă identitate de  personaj, angrenat într-un scenariu cu intrigi şi eroi, integraţi în mare măsură dintr-o lume fictivă</a:t>
            </a:r>
            <a:r>
              <a:rPr lang="ro-RO" sz="2000" dirty="0"/>
              <a:t>” </a:t>
            </a:r>
            <a:r>
              <a:rPr lang="en-US" sz="2000" dirty="0"/>
              <a:t>………..</a:t>
            </a:r>
          </a:p>
          <a:p>
            <a:r>
              <a:rPr lang="en-US" sz="2000" dirty="0"/>
              <a:t>........</a:t>
            </a:r>
            <a:r>
              <a:rPr lang="ro-RO" sz="2000" dirty="0"/>
              <a:t> lume în care el e persecutat, urmărit, iubit, bolnav, mizerabil, genial... etc.</a:t>
            </a:r>
          </a:p>
          <a:p>
            <a:r>
              <a:rPr lang="ro-RO" sz="2000" dirty="0"/>
              <a:t>     În aceasta perspectivă se înscrie şi sugestia celebrului specialist în </a:t>
            </a:r>
            <a:r>
              <a:rPr lang="ro-RO" sz="2000" dirty="0" err="1"/>
              <a:t>neuroştiinţe</a:t>
            </a:r>
            <a:r>
              <a:rPr lang="ro-RO" sz="2000" dirty="0"/>
              <a:t> </a:t>
            </a:r>
            <a:r>
              <a:rPr lang="ro-RO" sz="2000" dirty="0" err="1"/>
              <a:t>Gallanger</a:t>
            </a:r>
            <a:r>
              <a:rPr lang="ro-RO" sz="2000" dirty="0"/>
              <a:t>, care atrage atenţia asupra „lumilor fictive multiple” cu care ne conectăm şi interacţionăm  cu toţii în viaţa cotidiană. El scrie”</a:t>
            </a:r>
          </a:p>
        </p:txBody>
      </p:sp>
    </p:spTree>
    <p:extLst>
      <p:ext uri="{BB962C8B-B14F-4D97-AF65-F5344CB8AC3E}">
        <p14:creationId xmlns:p14="http://schemas.microsoft.com/office/powerpoint/2010/main" val="403920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ctr"/>
            <a:endParaRPr lang="fr-FR" sz="2000" dirty="0"/>
          </a:p>
          <a:p>
            <a:r>
              <a:rPr lang="fr-FR" sz="2000" dirty="0"/>
              <a:t>	</a:t>
            </a:r>
          </a:p>
          <a:p>
            <a:r>
              <a:rPr lang="en-US" sz="2000" i="1" dirty="0" smtClean="0"/>
              <a:t>	</a:t>
            </a:r>
            <a:r>
              <a:rPr lang="ro-RO" sz="2000" i="1" dirty="0" smtClean="0"/>
              <a:t>“</a:t>
            </a:r>
            <a:r>
              <a:rPr lang="ro-RO" sz="2000" i="1" dirty="0"/>
              <a:t>Pe lângă lumea în care noi lucrăm, ne câştigăm salariul, ne bucurăm de viaţa de familie.... mai sunt multiple alte realităţi care ne scot din parametrii vieţii de zi cu zi. De ex. dacă citesc un roman, merg la teatru sau la cinema..., eu petrec câteva ore intrând în diverse realităţi ce mi se deschid prin paginile cărţii, prin scena teatrului sau prin ecranul de </a:t>
            </a:r>
            <a:r>
              <a:rPr lang="ro-RO" sz="2000" i="1" dirty="0" err="1"/>
              <a:t>televizor...eu</a:t>
            </a:r>
            <a:r>
              <a:rPr lang="ro-RO" sz="2000" i="1" dirty="0"/>
              <a:t> pot să mă identific cu unul sau mai multe din personajele din aceste diverse medii......</a:t>
            </a:r>
            <a:endParaRPr lang="ro-RO" sz="2000" dirty="0"/>
          </a:p>
          <a:p>
            <a:r>
              <a:rPr lang="ro-RO" sz="2000" i="1" dirty="0"/>
              <a:t>       </a:t>
            </a:r>
            <a:r>
              <a:rPr lang="ro-RO" sz="2000" i="1" dirty="0" smtClean="0"/>
              <a:t>Pare </a:t>
            </a:r>
            <a:r>
              <a:rPr lang="ro-RO" sz="2000" i="1" dirty="0"/>
              <a:t>perfect posibil ca cineva să poată intra în realitatea delirantă la fel cum intră în realitatea visului ori într-o realitate ficţională sau virtuală.”</a:t>
            </a:r>
            <a:endParaRPr lang="ro-RO" sz="2000" dirty="0"/>
          </a:p>
        </p:txBody>
      </p:sp>
    </p:spTree>
    <p:extLst>
      <p:ext uri="{BB962C8B-B14F-4D97-AF65-F5344CB8AC3E}">
        <p14:creationId xmlns:p14="http://schemas.microsoft.com/office/powerpoint/2010/main" val="217251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ctr"/>
            <a:endParaRPr lang="fr-FR" sz="2000" dirty="0"/>
          </a:p>
          <a:p>
            <a:r>
              <a:rPr lang="fr-FR" sz="2000" dirty="0"/>
              <a:t>	</a:t>
            </a:r>
            <a:r>
              <a:rPr lang="ro-RO" sz="2000" dirty="0"/>
              <a:t>Transpunerea subiectului în condiţia de personaj, deşi e o realitate cutumieră</a:t>
            </a:r>
            <a:r>
              <a:rPr lang="en-US" sz="2000" dirty="0"/>
              <a:t>,</a:t>
            </a:r>
            <a:r>
              <a:rPr lang="ro-RO" sz="2000" dirty="0"/>
              <a:t> inclusă în narativitatea despre fiecare</a:t>
            </a:r>
            <a:r>
              <a:rPr lang="en-US" sz="2000" dirty="0"/>
              <a:t> -</a:t>
            </a:r>
            <a:r>
              <a:rPr lang="ro-RO" sz="2000" dirty="0"/>
              <a:t> pe care el sau alţii o dezvoltă zilnic – este, desigur, doar un implicat al trăirii sintetice a prezentului situaţional; şi a inserției persoanei în „lumea sa umană”; - la fel cum, faptul că-i privim mereu pe alţii şi suntem continuu priviţi de aceştia, e implicită existenţei noastre fireşti.</a:t>
            </a:r>
          </a:p>
          <a:p>
            <a:r>
              <a:rPr lang="ro-RO" sz="2000" dirty="0"/>
              <a:t>    În psihopatologie structurile de trăire psihică normale se </a:t>
            </a:r>
            <a:r>
              <a:rPr lang="ro-RO" sz="2000" dirty="0" err="1"/>
              <a:t>dediferenţiază</a:t>
            </a:r>
            <a:r>
              <a:rPr lang="ro-RO" sz="2000" dirty="0"/>
              <a:t> însă, se descompun în elementele lor constitutive,...iar unele din aceste </a:t>
            </a:r>
            <a:r>
              <a:rPr lang="ro-RO" sz="2000" dirty="0" smtClean="0"/>
              <a:t>fragmente </a:t>
            </a:r>
            <a:r>
              <a:rPr lang="ro-RO" sz="2000" dirty="0"/>
              <a:t>sau detalii pot trece în prim plan şi acapara întreaga viaţă psihică a subiectului.</a:t>
            </a:r>
          </a:p>
          <a:p>
            <a:r>
              <a:rPr lang="ro-RO" sz="2000" dirty="0"/>
              <a:t>     Aşa se petrece şi în anxietatea sau depresia patologică,.. în fixarea atenţiei pe un detaliu nesemnificativ din autism.. şi în fenomenul </a:t>
            </a:r>
            <a:r>
              <a:rPr lang="ro-RO" sz="2000" dirty="0" err="1"/>
              <a:t>salience</a:t>
            </a:r>
            <a:r>
              <a:rPr lang="ro-RO" sz="2000" dirty="0"/>
              <a:t>, şi, în mod </a:t>
            </a:r>
            <a:r>
              <a:rPr lang="ro-RO" sz="2000" dirty="0" err="1"/>
              <a:t>similar...şi</a:t>
            </a:r>
            <a:r>
              <a:rPr lang="ro-RO" sz="2000" dirty="0"/>
              <a:t> în transpunerea delirantului într-o condiţie de personaj a unui scenariu fictiv aberant.......</a:t>
            </a:r>
          </a:p>
        </p:txBody>
      </p:sp>
    </p:spTree>
    <p:extLst>
      <p:ext uri="{BB962C8B-B14F-4D97-AF65-F5344CB8AC3E}">
        <p14:creationId xmlns:p14="http://schemas.microsoft.com/office/powerpoint/2010/main" val="336318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ctr"/>
            <a:endParaRPr lang="fr-FR" sz="2000" dirty="0"/>
          </a:p>
          <a:p>
            <a:r>
              <a:rPr lang="fr-FR" sz="2000" dirty="0"/>
              <a:t>	</a:t>
            </a:r>
          </a:p>
          <a:p>
            <a:r>
              <a:rPr lang="fr-FR" sz="2000" dirty="0"/>
              <a:t>	</a:t>
            </a:r>
            <a:r>
              <a:rPr lang="ro-RO" sz="2000" dirty="0"/>
              <a:t>Pe drumul deschis de cercetările neurocognitive actuale, mai sunt desigur mulţi paşi de făcut. </a:t>
            </a:r>
          </a:p>
          <a:p>
            <a:r>
              <a:rPr lang="ro-RO" sz="2000" dirty="0"/>
              <a:t>      Dar psihopatologia are un orizont destul de bine conturat, astfel încât poate aborda atât studierea deficiențelor neurocognitive de tipul deteriorărilor din </a:t>
            </a:r>
            <a:r>
              <a:rPr lang="ro-RO" sz="2000"/>
              <a:t>Boala </a:t>
            </a:r>
            <a:r>
              <a:rPr lang="ro-RO" sz="2000" smtClean="0"/>
              <a:t>Alzheimer</a:t>
            </a:r>
            <a:r>
              <a:rPr lang="ro-RO" sz="2000" dirty="0"/>
              <a:t>, cât şi a celor din autismul </a:t>
            </a:r>
            <a:r>
              <a:rPr lang="ro-RO" sz="2000" dirty="0" err="1"/>
              <a:t>developmental</a:t>
            </a:r>
            <a:r>
              <a:rPr lang="ro-RO" sz="2000" dirty="0"/>
              <a:t> sau din delir. </a:t>
            </a:r>
          </a:p>
          <a:p>
            <a:r>
              <a:rPr lang="ro-RO" sz="2000" dirty="0"/>
              <a:t>       Iar studierea atentă a psihopatologiei ne ajută să înţelegem specificul constitutiv al psihismului omenesc</a:t>
            </a:r>
          </a:p>
          <a:p>
            <a:pPr algn="just"/>
            <a:r>
              <a:rPr lang="fr-FR" sz="2000" dirty="0"/>
              <a:t>								VA MULTUMESC</a:t>
            </a:r>
            <a:endParaRPr lang="ro-RO" sz="2000" dirty="0"/>
          </a:p>
        </p:txBody>
      </p:sp>
    </p:spTree>
    <p:extLst>
      <p:ext uri="{BB962C8B-B14F-4D97-AF65-F5344CB8AC3E}">
        <p14:creationId xmlns:p14="http://schemas.microsoft.com/office/powerpoint/2010/main" val="42698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p:cNvSpPr>
            <a:spLocks noGrp="1"/>
          </p:cNvSpPr>
          <p:nvPr>
            <p:ph idx="1"/>
          </p:nvPr>
        </p:nvSpPr>
        <p:spPr/>
        <p:txBody>
          <a:bodyPr/>
          <a:lstStyle/>
          <a:p>
            <a:pPr algn="just"/>
            <a:r>
              <a:rPr lang="ro-RO" dirty="0"/>
              <a:t> Noua perspectivă a psihologiei evoluţioniste ce s-a impus după anul 2000 a permis degajarea şi </a:t>
            </a:r>
            <a:r>
              <a:rPr lang="ro-RO" dirty="0" smtClean="0"/>
              <a:t>studiere</a:t>
            </a:r>
            <a:r>
              <a:rPr lang="en-US" dirty="0" smtClean="0"/>
              <a:t>a</a:t>
            </a:r>
            <a:r>
              <a:rPr lang="ro-RO" dirty="0" smtClean="0"/>
              <a:t> </a:t>
            </a:r>
            <a:r>
              <a:rPr lang="ro-RO" dirty="0"/>
              <a:t>cvasi-experimentală</a:t>
            </a:r>
            <a:r>
              <a:rPr lang="en-US" dirty="0"/>
              <a:t> de </a:t>
            </a:r>
            <a:r>
              <a:rPr lang="en-US" dirty="0" smtClean="0"/>
              <a:t>c</a:t>
            </a:r>
            <a:r>
              <a:rPr lang="vi-VN" dirty="0" smtClean="0"/>
              <a:t>ă</a:t>
            </a:r>
            <a:r>
              <a:rPr lang="en-US" dirty="0" err="1" smtClean="0"/>
              <a:t>tre</a:t>
            </a:r>
            <a:r>
              <a:rPr lang="en-US" dirty="0" smtClean="0"/>
              <a:t> </a:t>
            </a:r>
            <a:r>
              <a:rPr lang="en-US" dirty="0"/>
              <a:t>cognitivism</a:t>
            </a:r>
            <a:r>
              <a:rPr lang="ro-RO" dirty="0"/>
              <a:t> a unor importante funcţii neuropsihice integratoare specifice psihismului uman, precum : </a:t>
            </a:r>
          </a:p>
          <a:p>
            <a:pPr marL="0" indent="0" algn="just">
              <a:buNone/>
            </a:pPr>
            <a:r>
              <a:rPr lang="en-US" dirty="0"/>
              <a:t>	</a:t>
            </a:r>
            <a:r>
              <a:rPr lang="ro-RO" dirty="0"/>
              <a:t>- metacogniţia, în sensul operării subiectului pe modele reprezentaţionale</a:t>
            </a:r>
          </a:p>
          <a:p>
            <a:pPr marL="0" indent="0" algn="just">
              <a:buNone/>
            </a:pPr>
            <a:r>
              <a:rPr lang="en-US" dirty="0"/>
              <a:t>	</a:t>
            </a:r>
            <a:r>
              <a:rPr lang="ro-RO" dirty="0"/>
              <a:t>- funcţiile executive, corelate elaborării şi execuţiei acţiunilor cu scop</a:t>
            </a:r>
          </a:p>
          <a:p>
            <a:pPr marL="0" indent="0" algn="just">
              <a:buNone/>
            </a:pPr>
            <a:r>
              <a:rPr lang="en-US" dirty="0"/>
              <a:t>	</a:t>
            </a:r>
            <a:r>
              <a:rPr lang="ro-RO" dirty="0"/>
              <a:t>- </a:t>
            </a:r>
            <a:r>
              <a:rPr lang="ro-RO" dirty="0" err="1"/>
              <a:t>cogniţia</a:t>
            </a:r>
            <a:r>
              <a:rPr lang="ro-RO" dirty="0"/>
              <a:t> socială, bazată pe structurile funcţionale ale “creierului social”</a:t>
            </a:r>
          </a:p>
          <a:p>
            <a:pPr marL="0" indent="0" algn="just">
              <a:buNone/>
            </a:pPr>
            <a:r>
              <a:rPr lang="en-US" dirty="0"/>
              <a:t>	</a:t>
            </a:r>
            <a:r>
              <a:rPr lang="ro-RO" dirty="0"/>
              <a:t>- </a:t>
            </a:r>
            <a:r>
              <a:rPr lang="ro-RO" dirty="0" err="1"/>
              <a:t>autoreprezentarea</a:t>
            </a:r>
            <a:r>
              <a:rPr lang="ro-RO" dirty="0"/>
              <a:t> de sine în acţiune, bazată pe schema şi imaginea corporală, proiectate într-un câmp spatio-temporal al acţiunii posibile</a:t>
            </a:r>
          </a:p>
          <a:p>
            <a:pPr algn="just"/>
            <a:endParaRPr lang="ro-RO" dirty="0"/>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p:cNvSpPr>
            <a:spLocks noGrp="1"/>
          </p:cNvSpPr>
          <p:nvPr>
            <p:ph idx="1"/>
          </p:nvPr>
        </p:nvSpPr>
        <p:spPr/>
        <p:txBody>
          <a:bodyPr/>
          <a:lstStyle/>
          <a:p>
            <a:r>
              <a:rPr lang="ro-RO" dirty="0"/>
              <a:t>Deosebit de interesante s-au dovedit progresele în domeniul </a:t>
            </a:r>
            <a:r>
              <a:rPr lang="ro-RO" dirty="0" err="1"/>
              <a:t>cogniţiei</a:t>
            </a:r>
            <a:r>
              <a:rPr lang="ro-RO" dirty="0"/>
              <a:t> sociale, care au permis noi modele de interpretare în patologia autismului </a:t>
            </a:r>
            <a:r>
              <a:rPr lang="ro-RO" dirty="0" err="1"/>
              <a:t>developmental</a:t>
            </a:r>
            <a:r>
              <a:rPr lang="ro-RO" dirty="0"/>
              <a:t> şi a psihozelor delirante.</a:t>
            </a:r>
          </a:p>
          <a:p>
            <a:r>
              <a:rPr lang="ro-RO" dirty="0"/>
              <a:t>    Colaborarea psihopatologiei cu neuroştiinţele s-a dovedit bidirecţională, în sensul ca</a:t>
            </a:r>
            <a:r>
              <a:rPr lang="en-US" dirty="0"/>
              <a:t>,</a:t>
            </a:r>
            <a:r>
              <a:rPr lang="ro-RO" dirty="0"/>
              <a:t> sindroamele psihopatologice se afirmă</a:t>
            </a:r>
            <a:r>
              <a:rPr lang="en-US" dirty="0"/>
              <a:t> </a:t>
            </a:r>
            <a:r>
              <a:rPr lang="en-US" dirty="0" err="1" smtClean="0"/>
              <a:t>şi</a:t>
            </a:r>
            <a:r>
              <a:rPr lang="en-US" dirty="0" smtClean="0"/>
              <a:t> </a:t>
            </a:r>
            <a:r>
              <a:rPr lang="en-US" dirty="0" err="1"/>
              <a:t>ele</a:t>
            </a:r>
            <a:r>
              <a:rPr lang="ro-RO" dirty="0"/>
              <a:t> ca provocări pentru psihologia cognitivistă, în vederea sondări unor mereu noi modele, pentru a permite înţelegerea faptului:</a:t>
            </a:r>
          </a:p>
          <a:p>
            <a:r>
              <a:rPr lang="ro-RO" dirty="0"/>
              <a:t>  “</a:t>
            </a:r>
            <a:r>
              <a:rPr lang="ro-RO" b="1" dirty="0"/>
              <a:t>cum de sunt posibile</a:t>
            </a:r>
            <a:r>
              <a:rPr lang="en-US" b="1" dirty="0"/>
              <a:t> diverse</a:t>
            </a:r>
            <a:r>
              <a:rPr lang="ro-RO" b="1" dirty="0"/>
              <a:t> sindroame psihopatologice </a:t>
            </a:r>
            <a:r>
              <a:rPr lang="en-US" b="1" dirty="0"/>
              <a:t>?”</a:t>
            </a:r>
            <a:r>
              <a:rPr lang="ro-RO" b="1" dirty="0"/>
              <a:t> (e.g. delirul)</a:t>
            </a:r>
          </a:p>
        </p:txBody>
      </p:sp>
    </p:spTree>
    <p:extLst>
      <p:ext uri="{BB962C8B-B14F-4D97-AF65-F5344CB8AC3E}">
        <p14:creationId xmlns:p14="http://schemas.microsoft.com/office/powerpoint/2010/main" val="146543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p:cNvSpPr>
            <a:spLocks noGrp="1"/>
          </p:cNvSpPr>
          <p:nvPr>
            <p:ph idx="1"/>
          </p:nvPr>
        </p:nvSpPr>
        <p:spPr/>
        <p:txBody>
          <a:bodyPr/>
          <a:lstStyle/>
          <a:p>
            <a:r>
              <a:rPr lang="ro-RO" dirty="0"/>
              <a:t>Multiple perspective s-au deschis în psihopatologie prin studiere “creierului social”, în colaborare cu psihologia </a:t>
            </a:r>
            <a:r>
              <a:rPr lang="ro-RO" dirty="0" err="1"/>
              <a:t>developmentală</a:t>
            </a:r>
            <a:r>
              <a:rPr lang="ro-RO" dirty="0"/>
              <a:t>. Dintre secvenţele achiziţiei ontogenetice progresive a </a:t>
            </a:r>
            <a:r>
              <a:rPr lang="ro-RO" dirty="0" err="1"/>
              <a:t>cogniţiei</a:t>
            </a:r>
            <a:r>
              <a:rPr lang="ro-RO" dirty="0"/>
              <a:t> sociale merită menţionate: </a:t>
            </a:r>
          </a:p>
          <a:p>
            <a:r>
              <a:rPr lang="ro-RO" dirty="0"/>
              <a:t>  </a:t>
            </a:r>
            <a:r>
              <a:rPr lang="ro-RO" dirty="0" smtClean="0"/>
              <a:t>-</a:t>
            </a:r>
            <a:r>
              <a:rPr lang="en-US" dirty="0" smtClean="0"/>
              <a:t>s</a:t>
            </a:r>
            <a:r>
              <a:rPr lang="ro-RO" dirty="0" err="1" smtClean="0"/>
              <a:t>ensibilitatea</a:t>
            </a:r>
            <a:r>
              <a:rPr lang="ro-RO" dirty="0" smtClean="0"/>
              <a:t> </a:t>
            </a:r>
            <a:r>
              <a:rPr lang="ro-RO" dirty="0"/>
              <a:t>înnăscută a creierului copilului faţă de conturul feţei umane şi de expresia de zâmbet: </a:t>
            </a:r>
            <a:endParaRPr lang="en-US" dirty="0"/>
          </a:p>
          <a:p>
            <a:r>
              <a:rPr lang="ro-RO" dirty="0"/>
              <a:t>- instalarea “priviri aţintite” şi a  conjugării ei cu cea a mamei  într-un “dialog preverbal”; </a:t>
            </a:r>
            <a:endParaRPr lang="en-US" dirty="0"/>
          </a:p>
          <a:p>
            <a:r>
              <a:rPr lang="ro-RO" dirty="0"/>
              <a:t>- identificarea imagoului matern ca un întreg semnificant la 8 l., cu reacţie anxioasă la dispariţia acesteia şi apariţia unui străin, moment în care începe “relația de ataşament” ce se va dezvolta până la 3 ani:</a:t>
            </a:r>
          </a:p>
        </p:txBody>
      </p:sp>
    </p:spTree>
    <p:extLst>
      <p:ext uri="{BB962C8B-B14F-4D97-AF65-F5344CB8AC3E}">
        <p14:creationId xmlns:p14="http://schemas.microsoft.com/office/powerpoint/2010/main" val="109854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p:cNvSpPr>
            <a:spLocks noGrp="1"/>
          </p:cNvSpPr>
          <p:nvPr>
            <p:ph idx="1"/>
          </p:nvPr>
        </p:nvSpPr>
        <p:spPr/>
        <p:txBody>
          <a:bodyPr/>
          <a:lstStyle/>
          <a:p>
            <a:r>
              <a:rPr lang="ro-RO" dirty="0"/>
              <a:t>Pe parcursul dezvoltării procesului de ataşament e importantă apoi apariţia la 18 luni a capacităţii copilului de a se recunoaşte în oglindă şi de a imita o persoana neprezentă.</a:t>
            </a:r>
          </a:p>
          <a:p>
            <a:r>
              <a:rPr lang="ro-RO" dirty="0"/>
              <a:t>   </a:t>
            </a:r>
            <a:r>
              <a:rPr lang="ro-RO" dirty="0" smtClean="0"/>
              <a:t>Momentul </a:t>
            </a:r>
            <a:r>
              <a:rPr lang="ro-RO" dirty="0"/>
              <a:t>cel mai semnificativ e cel din jur de 3 ani, când copilul poate să-şi dea seama, doar privind o altă persoană, ce intenţionează să facă aceasta şi cum evaluează ea situaţia… inclusiv dacă se înşeală asupra acesteia.</a:t>
            </a:r>
          </a:p>
          <a:p>
            <a:r>
              <a:rPr lang="ro-RO" dirty="0"/>
              <a:t>     Aceasta capacitate a “mentalizării” – Theory of mind”(ToM) - marchează faptul că</a:t>
            </a:r>
            <a:r>
              <a:rPr lang="en-US" dirty="0"/>
              <a:t> </a:t>
            </a:r>
            <a:r>
              <a:rPr lang="ro-RO" dirty="0"/>
              <a:t>subiectul ajunge să înţeleagă</a:t>
            </a:r>
            <a:r>
              <a:rPr lang="en-US" dirty="0"/>
              <a:t>: - </a:t>
            </a:r>
            <a:r>
              <a:rPr lang="ro-RO" dirty="0"/>
              <a:t>că</a:t>
            </a:r>
            <a:r>
              <a:rPr lang="en-US" dirty="0"/>
              <a:t> </a:t>
            </a:r>
            <a:r>
              <a:rPr lang="ro-RO" dirty="0"/>
              <a:t>o persoana pe care o percepe corporal are o minte similară cu a sa,..  gândind la fel ca el…</a:t>
            </a:r>
            <a:r>
              <a:rPr lang="en-US" dirty="0"/>
              <a:t>s</a:t>
            </a:r>
            <a:r>
              <a:rPr lang="ro-RO" dirty="0"/>
              <a:t>i  putând astfel colabora cu ea.</a:t>
            </a:r>
          </a:p>
        </p:txBody>
      </p:sp>
    </p:spTree>
    <p:extLst>
      <p:ext uri="{BB962C8B-B14F-4D97-AF65-F5344CB8AC3E}">
        <p14:creationId xmlns:p14="http://schemas.microsoft.com/office/powerpoint/2010/main" val="326036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p:cNvSpPr>
            <a:spLocks noGrp="1"/>
          </p:cNvSpPr>
          <p:nvPr>
            <p:ph idx="1"/>
          </p:nvPr>
        </p:nvSpPr>
        <p:spPr/>
        <p:txBody>
          <a:bodyPr/>
          <a:lstStyle/>
          <a:p>
            <a:r>
              <a:rPr lang="ro-RO" dirty="0" err="1" smtClean="0"/>
              <a:t>Neachiziţ</a:t>
            </a:r>
            <a:r>
              <a:rPr lang="en-US" dirty="0" err="1" smtClean="0"/>
              <a:t>i</a:t>
            </a:r>
            <a:r>
              <a:rPr lang="ro-RO" dirty="0" smtClean="0"/>
              <a:t>a </a:t>
            </a:r>
            <a:r>
              <a:rPr lang="ro-RO" dirty="0"/>
              <a:t>competenţei cognitive </a:t>
            </a:r>
            <a:r>
              <a:rPr lang="ro-RO" dirty="0" err="1"/>
              <a:t>ToM</a:t>
            </a:r>
            <a:r>
              <a:rPr lang="ro-RO" dirty="0"/>
              <a:t> stă la baza deficitului ce se exprimă prin </a:t>
            </a:r>
            <a:r>
              <a:rPr lang="ro-RO" i="1" dirty="0"/>
              <a:t>autismul </a:t>
            </a:r>
            <a:r>
              <a:rPr lang="ro-RO" i="1" dirty="0" err="1"/>
              <a:t>developmental</a:t>
            </a:r>
            <a:r>
              <a:rPr lang="ro-RO" dirty="0"/>
              <a:t> şi spectrul acestuia; a cărei principală simptomatologie constă din: </a:t>
            </a:r>
          </a:p>
          <a:p>
            <a:r>
              <a:rPr lang="ro-RO" dirty="0"/>
              <a:t>- copilul nu e interesat de figura umană.. nu percepe comprehensiv </a:t>
            </a:r>
            <a:r>
              <a:rPr lang="ro-RO" dirty="0" err="1"/>
              <a:t>individuaţia</a:t>
            </a:r>
            <a:r>
              <a:rPr lang="ro-RO" dirty="0"/>
              <a:t> şi expresivitatea comunicantă a persoanei prezente.. deficit ce conduce la nedezvoltarea relaţiei de ataşament;</a:t>
            </a:r>
          </a:p>
          <a:p>
            <a:r>
              <a:rPr lang="ro-RO" dirty="0"/>
              <a:t> - în plus, el  refuză informaţiile noi.. dorind ca ambianţa să rămână neschimbată..  reacţionând prin stereotipii la schimbări; - </a:t>
            </a:r>
            <a:r>
              <a:rPr lang="en-US" dirty="0" err="1"/>
              <a:t>ş</a:t>
            </a:r>
            <a:r>
              <a:rPr lang="en-US" dirty="0" err="1" smtClean="0"/>
              <a:t>i</a:t>
            </a:r>
            <a:r>
              <a:rPr lang="ro-RO" dirty="0" smtClean="0"/>
              <a:t> </a:t>
            </a:r>
            <a:r>
              <a:rPr lang="ro-RO" dirty="0"/>
              <a:t>nu dezvoltă nici un limbaj verbal diferenţiat; - fiind preocupat de activităţi constructive </a:t>
            </a:r>
            <a:r>
              <a:rPr lang="en-US" dirty="0"/>
              <a:t>....</a:t>
            </a:r>
            <a:r>
              <a:rPr lang="ro-RO" dirty="0"/>
              <a:t>având</a:t>
            </a:r>
            <a:r>
              <a:rPr lang="en-US" dirty="0"/>
              <a:t> </a:t>
            </a:r>
            <a:r>
              <a:rPr lang="en-US" dirty="0" err="1" smtClean="0"/>
              <a:t>totuşi</a:t>
            </a:r>
            <a:r>
              <a:rPr lang="ro-RO" dirty="0" smtClean="0"/>
              <a:t> </a:t>
            </a:r>
            <a:r>
              <a:rPr lang="ro-RO" dirty="0"/>
              <a:t>uneori abilităţi aritmetice şi de memorie mecanică neobişnuite.</a:t>
            </a:r>
          </a:p>
        </p:txBody>
      </p:sp>
    </p:spTree>
    <p:extLst>
      <p:ext uri="{BB962C8B-B14F-4D97-AF65-F5344CB8AC3E}">
        <p14:creationId xmlns:p14="http://schemas.microsoft.com/office/powerpoint/2010/main" val="506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p:cNvSpPr>
            <a:spLocks noGrp="1"/>
          </p:cNvSpPr>
          <p:nvPr>
            <p:ph idx="1"/>
          </p:nvPr>
        </p:nvSpPr>
        <p:spPr/>
        <p:txBody>
          <a:bodyPr/>
          <a:lstStyle/>
          <a:p>
            <a:r>
              <a:rPr lang="ro-RO" dirty="0"/>
              <a:t> Studierea psihopatologiei autiste a relevat însă şi alte tulburări decât cele strict centrate pe </a:t>
            </a:r>
            <a:r>
              <a:rPr lang="ro-RO" dirty="0" err="1"/>
              <a:t>cogniţia</a:t>
            </a:r>
            <a:r>
              <a:rPr lang="ro-RO" dirty="0"/>
              <a:t> socială, cea mai importantă fiind </a:t>
            </a:r>
            <a:r>
              <a:rPr lang="ro-RO" b="1" dirty="0" smtClean="0"/>
              <a:t>de</a:t>
            </a:r>
            <a:r>
              <a:rPr lang="en-US" b="1" dirty="0" smtClean="0"/>
              <a:t>f</a:t>
            </a:r>
            <a:r>
              <a:rPr lang="ro-RO" b="1" dirty="0" smtClean="0"/>
              <a:t>i</a:t>
            </a:r>
            <a:r>
              <a:rPr lang="en-US" b="1" dirty="0" smtClean="0"/>
              <a:t>c</a:t>
            </a:r>
            <a:r>
              <a:rPr lang="ro-RO" b="1" dirty="0" err="1" smtClean="0"/>
              <a:t>ienţa</a:t>
            </a:r>
            <a:r>
              <a:rPr lang="ro-RO" b="1" dirty="0" smtClean="0"/>
              <a:t> </a:t>
            </a:r>
            <a:r>
              <a:rPr lang="ro-RO" b="1" dirty="0"/>
              <a:t>perceptivă în perspectiva “funcţiei coerenţei centrale”(</a:t>
            </a:r>
            <a:r>
              <a:rPr lang="ro-RO" b="1" dirty="0" err="1"/>
              <a:t>f.c.c</a:t>
            </a:r>
            <a:r>
              <a:rPr lang="ro-RO" b="1" dirty="0"/>
              <a:t>) </a:t>
            </a:r>
            <a:r>
              <a:rPr lang="ro-RO" dirty="0"/>
              <a:t>care se referă la:</a:t>
            </a:r>
          </a:p>
          <a:p>
            <a:r>
              <a:rPr lang="ro-RO" dirty="0"/>
              <a:t>   </a:t>
            </a:r>
            <a:r>
              <a:rPr lang="ro-RO" dirty="0" err="1"/>
              <a:t>-Fixarea</a:t>
            </a:r>
            <a:r>
              <a:rPr lang="ro-RO" dirty="0"/>
              <a:t> perceptivă pe detalii </a:t>
            </a:r>
            <a:r>
              <a:rPr lang="ro-RO" dirty="0" err="1" smtClean="0"/>
              <a:t>nesem</a:t>
            </a:r>
            <a:r>
              <a:rPr lang="en-US" dirty="0" smtClean="0"/>
              <a:t>n</a:t>
            </a:r>
            <a:r>
              <a:rPr lang="ro-RO" dirty="0" err="1" smtClean="0"/>
              <a:t>ificative</a:t>
            </a:r>
            <a:r>
              <a:rPr lang="ro-RO" dirty="0"/>
              <a:t>, cu imposibilitatea de a percepe figuri sau ansambluri semnificante, care să se poată detaşa flexibil pe fundal; drept consecinţă, perceperea evenimentelor situaţionale e deficitară.</a:t>
            </a:r>
          </a:p>
          <a:p>
            <a:r>
              <a:rPr lang="ro-RO" dirty="0"/>
              <a:t> ( Funcţia coerenţei centrale e una de ordin general, ea putându-se manifesta în psihopatologie şi în aria altor funcţii integratoare decât cea perceptivă, precum cele executive, a soluţionării pe modele a problemelor, a organizării relaţionărilor interpersonale etc. ).</a:t>
            </a:r>
          </a:p>
          <a:p>
            <a:r>
              <a:rPr lang="ro-RO" dirty="0"/>
              <a:t> </a:t>
            </a:r>
          </a:p>
        </p:txBody>
      </p:sp>
    </p:spTree>
    <p:extLst>
      <p:ext uri="{BB962C8B-B14F-4D97-AF65-F5344CB8AC3E}">
        <p14:creationId xmlns:p14="http://schemas.microsoft.com/office/powerpoint/2010/main" val="277979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marL="0" indent="0" algn="ctr">
              <a:buNone/>
            </a:pPr>
            <a:r>
              <a:rPr lang="en-US" dirty="0" err="1"/>
              <a:t>Funcţiile</a:t>
            </a:r>
            <a:r>
              <a:rPr lang="en-US" dirty="0"/>
              <a:t> </a:t>
            </a:r>
            <a:r>
              <a:rPr lang="en-US" dirty="0" err="1"/>
              <a:t>coerenţei</a:t>
            </a:r>
            <a:r>
              <a:rPr lang="en-US" dirty="0"/>
              <a:t> </a:t>
            </a:r>
            <a:r>
              <a:rPr lang="en-US" dirty="0" err="1"/>
              <a:t>centrale</a:t>
            </a:r>
            <a:r>
              <a:rPr lang="en-US" dirty="0"/>
              <a:t> </a:t>
            </a:r>
            <a:r>
              <a:rPr lang="en-US" dirty="0" err="1"/>
              <a:t>în</a:t>
            </a:r>
            <a:r>
              <a:rPr lang="en-US" dirty="0"/>
              <a:t> autism</a:t>
            </a:r>
            <a:endParaRPr lang="ro-RO" dirty="0"/>
          </a:p>
          <a:p>
            <a:pPr marL="0" indent="0">
              <a:buNone/>
            </a:pPr>
            <a:r>
              <a:rPr lang="en-US" dirty="0"/>
              <a:t>	</a:t>
            </a:r>
            <a:r>
              <a:rPr lang="fr-FR" dirty="0" err="1" smtClean="0"/>
              <a:t>În</a:t>
            </a:r>
            <a:r>
              <a:rPr lang="fr-FR" dirty="0" smtClean="0"/>
              <a:t> </a:t>
            </a:r>
            <a:r>
              <a:rPr lang="fr-FR" dirty="0" err="1"/>
              <a:t>normalitate</a:t>
            </a:r>
            <a:r>
              <a:rPr lang="fr-FR" dirty="0"/>
              <a:t> </a:t>
            </a:r>
            <a:r>
              <a:rPr lang="fr-FR" dirty="0" err="1"/>
              <a:t>percepem</a:t>
            </a:r>
            <a:r>
              <a:rPr lang="fr-FR" dirty="0"/>
              <a:t> un </a:t>
            </a:r>
            <a:r>
              <a:rPr lang="fr-FR" dirty="0" err="1"/>
              <a:t>obiect</a:t>
            </a:r>
            <a:r>
              <a:rPr lang="fr-FR" dirty="0"/>
              <a:t> </a:t>
            </a:r>
            <a:r>
              <a:rPr lang="fr-FR" dirty="0" err="1"/>
              <a:t>delimitat</a:t>
            </a:r>
            <a:r>
              <a:rPr lang="fr-FR" dirty="0"/>
              <a:t> </a:t>
            </a:r>
            <a:r>
              <a:rPr lang="fr-FR" dirty="0" err="1"/>
              <a:t>prin</a:t>
            </a:r>
            <a:r>
              <a:rPr lang="fr-FR" dirty="0"/>
              <a:t> </a:t>
            </a:r>
            <a:r>
              <a:rPr lang="fr-FR" dirty="0" err="1"/>
              <a:t>conturul</a:t>
            </a:r>
            <a:r>
              <a:rPr lang="fr-FR" dirty="0"/>
              <a:t> </a:t>
            </a:r>
            <a:r>
              <a:rPr lang="fr-FR" dirty="0" err="1"/>
              <a:t>său</a:t>
            </a:r>
            <a:r>
              <a:rPr lang="fr-FR" dirty="0"/>
              <a:t> </a:t>
            </a:r>
            <a:r>
              <a:rPr lang="fr-FR" dirty="0" err="1"/>
              <a:t>semnificant</a:t>
            </a:r>
            <a:r>
              <a:rPr lang="fr-FR" dirty="0"/>
              <a:t> ce se </a:t>
            </a:r>
            <a:r>
              <a:rPr lang="fr-FR" dirty="0" err="1"/>
              <a:t>detaşează</a:t>
            </a:r>
            <a:r>
              <a:rPr lang="fr-FR" dirty="0"/>
              <a:t> </a:t>
            </a:r>
            <a:r>
              <a:rPr lang="fr-FR" dirty="0" err="1"/>
              <a:t>flexibil</a:t>
            </a:r>
            <a:r>
              <a:rPr lang="fr-FR" dirty="0"/>
              <a:t> </a:t>
            </a:r>
            <a:r>
              <a:rPr lang="fr-FR" dirty="0" err="1"/>
              <a:t>pe</a:t>
            </a:r>
            <a:r>
              <a:rPr lang="fr-FR" dirty="0"/>
              <a:t> un </a:t>
            </a:r>
            <a:r>
              <a:rPr lang="fr-FR" dirty="0" err="1"/>
              <a:t>fundal</a:t>
            </a:r>
            <a:endParaRPr lang="ro-RO" dirty="0"/>
          </a:p>
          <a:p>
            <a:pPr marL="0" indent="0">
              <a:buNone/>
            </a:pPr>
            <a:r>
              <a:rPr lang="fr-FR" dirty="0"/>
              <a:t>				</a:t>
            </a:r>
            <a:r>
              <a:rPr lang="en-US" dirty="0" err="1"/>
              <a:t>detaliile</a:t>
            </a:r>
            <a:r>
              <a:rPr lang="en-US" dirty="0"/>
              <a:t> </a:t>
            </a:r>
            <a:r>
              <a:rPr lang="en-US" dirty="0" err="1"/>
              <a:t>sunt</a:t>
            </a:r>
            <a:r>
              <a:rPr lang="en-US" dirty="0"/>
              <a:t> integrate </a:t>
            </a:r>
            <a:r>
              <a:rPr lang="en-US" dirty="0" err="1"/>
              <a:t>sintetic</a:t>
            </a:r>
            <a:r>
              <a:rPr lang="en-US" dirty="0"/>
              <a:t> </a:t>
            </a:r>
            <a:r>
              <a:rPr lang="en-US" dirty="0" err="1"/>
              <a:t>în</a:t>
            </a:r>
            <a:r>
              <a:rPr lang="en-US" dirty="0"/>
              <a:t> </a:t>
            </a:r>
            <a:r>
              <a:rPr lang="en-US" dirty="0" err="1"/>
              <a:t>obiect</a:t>
            </a:r>
            <a:endParaRPr lang="ro-RO" dirty="0"/>
          </a:p>
          <a:p>
            <a:pPr marL="0" indent="0">
              <a:buNone/>
            </a:pPr>
            <a:r>
              <a:rPr lang="en-US" dirty="0"/>
              <a:t>				</a:t>
            </a:r>
            <a:r>
              <a:rPr lang="en-US" dirty="0" err="1"/>
              <a:t>detaliu</a:t>
            </a:r>
            <a:endParaRPr lang="ro-RO" dirty="0"/>
          </a:p>
          <a:p>
            <a:pPr marL="0" indent="0">
              <a:buNone/>
            </a:pPr>
            <a:r>
              <a:rPr lang="en-US" dirty="0"/>
              <a:t>							</a:t>
            </a:r>
            <a:r>
              <a:rPr lang="en-US" dirty="0" err="1"/>
              <a:t>contur</a:t>
            </a:r>
            <a:r>
              <a:rPr lang="en-US" dirty="0"/>
              <a:t> </a:t>
            </a:r>
            <a:r>
              <a:rPr lang="en-US" dirty="0" err="1"/>
              <a:t>semnificant</a:t>
            </a:r>
            <a:endParaRPr lang="ro-RO" dirty="0"/>
          </a:p>
          <a:p>
            <a:pPr marL="0" indent="0">
              <a:buNone/>
            </a:pPr>
            <a:r>
              <a:rPr lang="en-US" dirty="0"/>
              <a:t>								</a:t>
            </a:r>
            <a:r>
              <a:rPr lang="en-US" dirty="0" smtClean="0"/>
              <a:t>fundal</a:t>
            </a:r>
          </a:p>
          <a:p>
            <a:pPr marL="0" indent="0">
              <a:buNone/>
            </a:pPr>
            <a:endParaRPr lang="ro-RO" dirty="0"/>
          </a:p>
        </p:txBody>
      </p:sp>
      <p:cxnSp>
        <p:nvCxnSpPr>
          <p:cNvPr id="5" name="Conector drept 4"/>
          <p:cNvCxnSpPr/>
          <p:nvPr/>
        </p:nvCxnSpPr>
        <p:spPr>
          <a:xfrm flipV="1">
            <a:off x="2297729" y="3176959"/>
            <a:ext cx="0" cy="20515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Conector drept 6"/>
          <p:cNvCxnSpPr/>
          <p:nvPr/>
        </p:nvCxnSpPr>
        <p:spPr>
          <a:xfrm flipV="1">
            <a:off x="2883880" y="3200406"/>
            <a:ext cx="0" cy="20515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461847" y="4114800"/>
            <a:ext cx="173245" cy="9378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o-RO"/>
          </a:p>
        </p:txBody>
      </p:sp>
      <p:cxnSp>
        <p:nvCxnSpPr>
          <p:cNvPr id="10" name="Conector drept 9"/>
          <p:cNvCxnSpPr/>
          <p:nvPr/>
        </p:nvCxnSpPr>
        <p:spPr>
          <a:xfrm>
            <a:off x="2649418" y="4196870"/>
            <a:ext cx="379827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aranteză dreapta 15"/>
          <p:cNvSpPr/>
          <p:nvPr/>
        </p:nvSpPr>
        <p:spPr>
          <a:xfrm>
            <a:off x="6564923" y="3751385"/>
            <a:ext cx="73152" cy="914400"/>
          </a:xfrm>
          <a:prstGeom prst="righ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cxnSp>
        <p:nvCxnSpPr>
          <p:cNvPr id="17" name="Conector drept 16"/>
          <p:cNvCxnSpPr>
            <a:stCxn id="8" idx="4"/>
          </p:cNvCxnSpPr>
          <p:nvPr/>
        </p:nvCxnSpPr>
        <p:spPr>
          <a:xfrm>
            <a:off x="2548470" y="4208586"/>
            <a:ext cx="3993007" cy="41030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Conector drept 17"/>
          <p:cNvCxnSpPr/>
          <p:nvPr/>
        </p:nvCxnSpPr>
        <p:spPr>
          <a:xfrm flipV="1">
            <a:off x="2635092" y="3798277"/>
            <a:ext cx="3882939" cy="39088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Schemă logică: Conector 26"/>
          <p:cNvSpPr/>
          <p:nvPr/>
        </p:nvSpPr>
        <p:spPr>
          <a:xfrm>
            <a:off x="5920153" y="3997570"/>
            <a:ext cx="164124" cy="13682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29" name="Conector drept 28"/>
          <p:cNvCxnSpPr>
            <a:endCxn id="27" idx="1"/>
          </p:cNvCxnSpPr>
          <p:nvPr/>
        </p:nvCxnSpPr>
        <p:spPr>
          <a:xfrm>
            <a:off x="5521569" y="3751385"/>
            <a:ext cx="422619" cy="26622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Conector drept 31"/>
          <p:cNvCxnSpPr/>
          <p:nvPr/>
        </p:nvCxnSpPr>
        <p:spPr>
          <a:xfrm>
            <a:off x="6131172" y="3892063"/>
            <a:ext cx="492369" cy="4669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Schemă logică: Conector 32"/>
          <p:cNvSpPr/>
          <p:nvPr/>
        </p:nvSpPr>
        <p:spPr>
          <a:xfrm>
            <a:off x="5978769" y="4337538"/>
            <a:ext cx="164124" cy="13682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35" name="Conector drept 34"/>
          <p:cNvCxnSpPr/>
          <p:nvPr/>
        </p:nvCxnSpPr>
        <p:spPr>
          <a:xfrm>
            <a:off x="5838098" y="4056186"/>
            <a:ext cx="492369" cy="4669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Conector drept 35"/>
          <p:cNvCxnSpPr/>
          <p:nvPr/>
        </p:nvCxnSpPr>
        <p:spPr>
          <a:xfrm>
            <a:off x="5990498" y="3974126"/>
            <a:ext cx="492369" cy="4669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Conector drept 36"/>
          <p:cNvCxnSpPr/>
          <p:nvPr/>
        </p:nvCxnSpPr>
        <p:spPr>
          <a:xfrm flipV="1">
            <a:off x="6084281" y="3962397"/>
            <a:ext cx="504090" cy="5158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Conector drept 38"/>
          <p:cNvCxnSpPr/>
          <p:nvPr/>
        </p:nvCxnSpPr>
        <p:spPr>
          <a:xfrm flipV="1">
            <a:off x="5849822" y="3880337"/>
            <a:ext cx="504090" cy="5158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Conector drept 39"/>
          <p:cNvCxnSpPr/>
          <p:nvPr/>
        </p:nvCxnSpPr>
        <p:spPr>
          <a:xfrm flipV="1">
            <a:off x="5498133" y="3856892"/>
            <a:ext cx="504090" cy="5158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Conector drept 41"/>
          <p:cNvCxnSpPr/>
          <p:nvPr/>
        </p:nvCxnSpPr>
        <p:spPr>
          <a:xfrm>
            <a:off x="6696691" y="4077706"/>
            <a:ext cx="548171" cy="19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66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31380_win32">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50521063_TF03431380_Win32" id="{12189309-B2C2-41A9-96C9-4C1092347D8D}" vid="{1B3EB6EE-D438-40D9-AC84-F58477982193}"/>
    </a:ext>
  </a:extLst>
</a:theme>
</file>

<file path=ppt/theme/theme2.xml><?xml version="1.0" encoding="utf-8"?>
<a:theme xmlns:a="http://schemas.openxmlformats.org/drawingml/2006/main" name="Temă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ă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purl.org/dc/terms/"/>
    <ds:schemaRef ds:uri="4873beb7-5857-4685-be1f-d57550cc96c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tf03431380_win32</Template>
  <TotalTime>143</TotalTime>
  <Words>868</Words>
  <Application>Microsoft Office PowerPoint</Application>
  <PresentationFormat>Particularizare</PresentationFormat>
  <Paragraphs>126</Paragraphs>
  <Slides>24</Slides>
  <Notes>10</Notes>
  <HiddenSlides>0</HiddenSlides>
  <MMClips>0</MMClips>
  <ScaleCrop>false</ScaleCrop>
  <HeadingPairs>
    <vt:vector size="4" baseType="variant">
      <vt:variant>
        <vt:lpstr>Temă</vt:lpstr>
      </vt:variant>
      <vt:variant>
        <vt:i4>1</vt:i4>
      </vt:variant>
      <vt:variant>
        <vt:lpstr>Titluri diapozitive</vt:lpstr>
      </vt:variant>
      <vt:variant>
        <vt:i4>24</vt:i4>
      </vt:variant>
    </vt:vector>
  </HeadingPairs>
  <TitlesOfParts>
    <vt:vector size="25" baseType="lpstr">
      <vt:lpstr>tf03431380_win32</vt:lpstr>
      <vt:lpstr> Tulburări neurocognitive în psihopatologia delirantă</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 cu aspect de imagine</dc:title>
  <dc:creator>Jeni</dc:creator>
  <cp:lastModifiedBy>Jeni</cp:lastModifiedBy>
  <cp:revision>50</cp:revision>
  <dcterms:created xsi:type="dcterms:W3CDTF">2022-02-26T07:12:48Z</dcterms:created>
  <dcterms:modified xsi:type="dcterms:W3CDTF">2023-04-27T19:45:36Z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