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15" name="Dreptunghi rotunjit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Dreptunghi rotunjit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u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o-RO" smtClean="0"/>
              <a:t>Clic pentru editare stil titlu</a:t>
            </a:r>
            <a:endParaRPr kumimoji="0" lang="en-US"/>
          </a:p>
        </p:txBody>
      </p:sp>
      <p:sp>
        <p:nvSpPr>
          <p:cNvPr id="20" name="Subtitlu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Clic pentru a edita stilul de subtitlu</a:t>
            </a:r>
            <a:endParaRPr kumimoji="0" lang="en-US"/>
          </a:p>
        </p:txBody>
      </p:sp>
      <p:sp>
        <p:nvSpPr>
          <p:cNvPr id="19" name="Substituent dată 18"/>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8" name="Substituent subsol 7"/>
          <p:cNvSpPr>
            <a:spLocks noGrp="1"/>
          </p:cNvSpPr>
          <p:nvPr>
            <p:ph type="ftr" sz="quarter" idx="11"/>
          </p:nvPr>
        </p:nvSpPr>
        <p:spPr/>
        <p:txBody>
          <a:bodyPr/>
          <a:lstStyle>
            <a:extLst/>
          </a:lstStyle>
          <a:p>
            <a:endParaRPr lang="ro-RO"/>
          </a:p>
        </p:txBody>
      </p:sp>
      <p:sp>
        <p:nvSpPr>
          <p:cNvPr id="11" name="Substituent număr diapozitiv 10"/>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a:xfrm>
            <a:off x="502920" y="4983480"/>
            <a:ext cx="8183880" cy="1051560"/>
          </a:xfrm>
        </p:spPr>
        <p:txBody>
          <a:bodyPr/>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533404"/>
            <a:ext cx="1981200" cy="5257799"/>
          </a:xfrm>
        </p:spPr>
        <p:txBody>
          <a:bodyPr vert="eaVert"/>
          <a:lstStyle>
            <a:extLs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a:xfrm>
            <a:off x="502920" y="4983480"/>
            <a:ext cx="8183880" cy="1051560"/>
          </a:xfrm>
        </p:spPr>
        <p:txBody>
          <a:bodyPr/>
          <a:lstStyle>
            <a:extLst/>
          </a:lstStyle>
          <a:p>
            <a:r>
              <a:rPr kumimoji="0" lang="ro-RO" smtClean="0"/>
              <a:t>Clic pentru editare stil titlu</a:t>
            </a:r>
            <a:endParaRPr kumimoji="0" lang="en-US"/>
          </a:p>
        </p:txBody>
      </p:sp>
      <p:sp>
        <p:nvSpPr>
          <p:cNvPr id="3" name="Substituent conținut 2"/>
          <p:cNvSpPr>
            <a:spLocks noGrp="1"/>
          </p:cNvSpPr>
          <p:nvPr>
            <p:ph idx="1"/>
          </p:nvPr>
        </p:nvSpPr>
        <p:spPr>
          <a:xfrm>
            <a:off x="502920" y="530352"/>
            <a:ext cx="8183880" cy="4187952"/>
          </a:xfrm>
        </p:spPr>
        <p:txBody>
          <a:bodyPr/>
          <a:lstStyle>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spTree>
      <p:nvGrpSpPr>
        <p:cNvPr id="1" name=""/>
        <p:cNvGrpSpPr/>
        <p:nvPr/>
      </p:nvGrpSpPr>
      <p:grpSpPr>
        <a:xfrm>
          <a:off x="0" y="0"/>
          <a:ext cx="0" cy="0"/>
          <a:chOff x="0" y="0"/>
          <a:chExt cx="0" cy="0"/>
        </a:xfrm>
      </p:grpSpPr>
      <p:sp>
        <p:nvSpPr>
          <p:cNvPr id="14" name="Dreptunghi rotunjit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reptunghi rotunjit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u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Clic pentru editare stiluri text Coordonator</a:t>
            </a:r>
          </a:p>
        </p:txBody>
      </p:sp>
      <p:sp>
        <p:nvSpPr>
          <p:cNvPr id="4" name="Substituent dată 3"/>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5" name="Substituent subsol 4"/>
          <p:cNvSpPr>
            <a:spLocks noGrp="1"/>
          </p:cNvSpPr>
          <p:nvPr>
            <p:ph type="ftr" sz="quarter" idx="11"/>
          </p:nvPr>
        </p:nvSpPr>
        <p:spPr/>
        <p:txBody>
          <a:bodyPr/>
          <a:lstStyle>
            <a:extLst/>
          </a:lstStyle>
          <a:p>
            <a:endParaRPr lang="ro-RO"/>
          </a:p>
        </p:txBody>
      </p:sp>
      <p:sp>
        <p:nvSpPr>
          <p:cNvPr id="6" name="Substituent număr diapozitiv 5"/>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conținut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502920" y="4983480"/>
            <a:ext cx="8183880" cy="1051560"/>
          </a:xfrm>
        </p:spPr>
        <p:txBody>
          <a:bodyPr anchor="b"/>
          <a:lstStyle>
            <a:lvl1pPr>
              <a:defRPr b="1"/>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4" name="Substituent tex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5" name="Substituent conținut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8" name="Substituent subsol 7"/>
          <p:cNvSpPr>
            <a:spLocks noGrp="1"/>
          </p:cNvSpPr>
          <p:nvPr>
            <p:ph type="ftr" sz="quarter" idx="11"/>
          </p:nvPr>
        </p:nvSpPr>
        <p:spPr/>
        <p:txBody>
          <a:bodyPr/>
          <a:lstStyle>
            <a:extLst/>
          </a:lstStyle>
          <a:p>
            <a:endParaRPr lang="ro-RO"/>
          </a:p>
        </p:txBody>
      </p:sp>
      <p:sp>
        <p:nvSpPr>
          <p:cNvPr id="9" name="Substituent număr diapozitiv 8"/>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extLst/>
          </a:lstStyle>
          <a:p>
            <a:r>
              <a:rPr kumimoji="0" lang="ro-RO" smtClean="0"/>
              <a:t>Clic pentru editare stil titlu</a:t>
            </a:r>
            <a:endParaRPr kumimoji="0" lang="en-US"/>
          </a:p>
        </p:txBody>
      </p:sp>
      <p:sp>
        <p:nvSpPr>
          <p:cNvPr id="3" name="Substituent dată 2"/>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4" name="Substituent subsol 3"/>
          <p:cNvSpPr>
            <a:spLocks noGrp="1"/>
          </p:cNvSpPr>
          <p:nvPr>
            <p:ph type="ftr" sz="quarter" idx="11"/>
          </p:nvPr>
        </p:nvSpPr>
        <p:spPr/>
        <p:txBody>
          <a:bodyPr/>
          <a:lstStyle>
            <a:extLst/>
          </a:lstStyle>
          <a:p>
            <a:endParaRPr lang="ro-RO"/>
          </a:p>
        </p:txBody>
      </p:sp>
      <p:sp>
        <p:nvSpPr>
          <p:cNvPr id="5" name="Substituent număr diapozitiv 4"/>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7" name="Dreptunghi rotunjit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ubstituent dată 1"/>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3" name="Substituent subsol 2"/>
          <p:cNvSpPr>
            <a:spLocks noGrp="1"/>
          </p:cNvSpPr>
          <p:nvPr>
            <p:ph type="ftr" sz="quarter" idx="11"/>
          </p:nvPr>
        </p:nvSpPr>
        <p:spPr/>
        <p:txBody>
          <a:bodyPr/>
          <a:lstStyle>
            <a:extLst/>
          </a:lstStyle>
          <a:p>
            <a:endParaRPr lang="ro-RO"/>
          </a:p>
        </p:txBody>
      </p:sp>
      <p:sp>
        <p:nvSpPr>
          <p:cNvPr id="4" name="Substituent număr diapozitiv 3"/>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o-RO" smtClean="0"/>
              <a:t>Clic pentru editare stil titlu</a:t>
            </a:r>
            <a:endParaRPr kumimoji="0" lang="en-US"/>
          </a:p>
        </p:txBody>
      </p:sp>
      <p:sp>
        <p:nvSpPr>
          <p:cNvPr id="3" name="Substituent tex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F4CFEC0B-C472-4D8F-8C27-7D877956D7D5}" type="slidenum">
              <a:rPr lang="ro-RO" smtClean="0"/>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15" name="Dreptunghi rotunjit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reptunghi cu un colţ rotunjit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u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o-RO" smtClean="0"/>
              <a:t>Clic pentru editare stil titlu</a:t>
            </a:r>
            <a:endParaRPr kumimoji="0" lang="en-US"/>
          </a:p>
        </p:txBody>
      </p:sp>
      <p:sp>
        <p:nvSpPr>
          <p:cNvPr id="4" name="Substituent tex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extLst/>
          </a:lstStyle>
          <a:p>
            <a:fld id="{5A05D76C-8A66-4218-A525-657CB42EA7D2}" type="datetimeFigureOut">
              <a:rPr lang="ro-RO" smtClean="0"/>
              <a:t>28.09.2023</a:t>
            </a:fld>
            <a:endParaRPr lang="ro-RO"/>
          </a:p>
        </p:txBody>
      </p:sp>
      <p:sp>
        <p:nvSpPr>
          <p:cNvPr id="6" name="Substituent subsol 5"/>
          <p:cNvSpPr>
            <a:spLocks noGrp="1"/>
          </p:cNvSpPr>
          <p:nvPr>
            <p:ph type="ftr" sz="quarter" idx="11"/>
          </p:nvPr>
        </p:nvSpPr>
        <p:spPr/>
        <p:txBody>
          <a:bodyPr/>
          <a:lstStyle>
            <a:extLst/>
          </a:lstStyle>
          <a:p>
            <a:endParaRPr lang="ro-RO"/>
          </a:p>
        </p:txBody>
      </p:sp>
      <p:sp>
        <p:nvSpPr>
          <p:cNvPr id="7" name="Substituent număr diapozitiv 6"/>
          <p:cNvSpPr>
            <a:spLocks noGrp="1"/>
          </p:cNvSpPr>
          <p:nvPr>
            <p:ph type="sldNum" sz="quarter" idx="12"/>
          </p:nvPr>
        </p:nvSpPr>
        <p:spPr/>
        <p:txBody>
          <a:bodyPr/>
          <a:lstStyle>
            <a:extLst/>
          </a:lstStyle>
          <a:p>
            <a:fld id="{F4CFEC0B-C472-4D8F-8C27-7D877956D7D5}" type="slidenum">
              <a:rPr lang="ro-RO" smtClean="0"/>
              <a:t>‹#›</a:t>
            </a:fld>
            <a:endParaRPr lang="ro-RO"/>
          </a:p>
        </p:txBody>
      </p:sp>
      <p:sp>
        <p:nvSpPr>
          <p:cNvPr id="3" name="Substituent i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o-RO" smtClean="0"/>
              <a:t>Faceți clic pe pictogramă pentru a adăuga o imagine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Dreptunghi rotunjit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reptunghi rotunjit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ubstituent titl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o-RO" smtClean="0"/>
              <a:t>Clic pentru editare stil titlu</a:t>
            </a:r>
            <a:endParaRPr kumimoji="0" lang="en-US"/>
          </a:p>
        </p:txBody>
      </p:sp>
      <p:sp>
        <p:nvSpPr>
          <p:cNvPr id="4" name="Substituent text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o-RO" smtClean="0"/>
              <a:t>Clic pentru editare stiluri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5" name="Substituent dată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A05D76C-8A66-4218-A525-657CB42EA7D2}" type="datetimeFigureOut">
              <a:rPr lang="ro-RO" smtClean="0"/>
              <a:t>28.09.2023</a:t>
            </a:fld>
            <a:endParaRPr lang="ro-RO"/>
          </a:p>
        </p:txBody>
      </p:sp>
      <p:sp>
        <p:nvSpPr>
          <p:cNvPr id="18" name="Substituent subsol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o-RO"/>
          </a:p>
        </p:txBody>
      </p:sp>
      <p:sp>
        <p:nvSpPr>
          <p:cNvPr id="5" name="Substituent număr diapozitiv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4CFEC0B-C472-4D8F-8C27-7D877956D7D5}" type="slidenum">
              <a:rPr lang="ro-RO" smtClean="0"/>
              <a:t>‹#›</a:t>
            </a:fld>
            <a:endParaRPr lang="ro-R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1219200" y="3810000"/>
            <a:ext cx="6858000" cy="990600"/>
          </a:xfrm>
        </p:spPr>
        <p:txBody>
          <a:bodyPr>
            <a:noAutofit/>
          </a:bodyPr>
          <a:lstStyle/>
          <a:p>
            <a:pPr algn="ctr"/>
            <a:r>
              <a:rPr lang="ro-RO" sz="2000" dirty="0">
                <a:effectLst/>
              </a:rPr>
              <a:t> </a:t>
            </a:r>
            <a:r>
              <a:rPr lang="ro-RO" sz="2000" dirty="0">
                <a:solidFill>
                  <a:schemeClr val="tx1"/>
                </a:solidFill>
                <a:effectLst/>
              </a:rPr>
              <a:t>Delirul în tulburări dispoziționale maniacale şi depresive</a:t>
            </a:r>
            <a:endParaRPr lang="ro-RO" sz="2000" b="1" dirty="0">
              <a:solidFill>
                <a:schemeClr val="tx1"/>
              </a:solidFill>
            </a:endParaRPr>
          </a:p>
        </p:txBody>
      </p:sp>
      <p:sp>
        <p:nvSpPr>
          <p:cNvPr id="3" name="Subtitlu 2"/>
          <p:cNvSpPr>
            <a:spLocks noGrp="1"/>
          </p:cNvSpPr>
          <p:nvPr>
            <p:ph type="subTitle" idx="1"/>
          </p:nvPr>
        </p:nvSpPr>
        <p:spPr>
          <a:xfrm>
            <a:off x="762000" y="5257800"/>
            <a:ext cx="7772400" cy="914400"/>
          </a:xfrm>
        </p:spPr>
        <p:txBody>
          <a:bodyPr/>
          <a:lstStyle/>
          <a:p>
            <a:pPr algn="r"/>
            <a:r>
              <a:rPr lang="ro-RO" b="1" dirty="0">
                <a:solidFill>
                  <a:schemeClr val="tx1"/>
                </a:solidFill>
              </a:rPr>
              <a:t>Prof M Lăzărescu, </a:t>
            </a:r>
            <a:r>
              <a:rPr lang="ro-RO" b="1" dirty="0" smtClean="0">
                <a:solidFill>
                  <a:schemeClr val="tx1"/>
                </a:solidFill>
              </a:rPr>
              <a:t>Păltiniș</a:t>
            </a:r>
            <a:r>
              <a:rPr lang="en-US" b="1" dirty="0" smtClean="0">
                <a:solidFill>
                  <a:schemeClr val="tx1"/>
                </a:solidFill>
              </a:rPr>
              <a:t>, </a:t>
            </a:r>
            <a:r>
              <a:rPr lang="ro-RO" b="1" dirty="0" smtClean="0">
                <a:solidFill>
                  <a:schemeClr val="tx1"/>
                </a:solidFill>
              </a:rPr>
              <a:t>Iulie </a:t>
            </a:r>
            <a:r>
              <a:rPr lang="ro-RO" b="1" dirty="0">
                <a:solidFill>
                  <a:schemeClr val="tx1"/>
                </a:solidFill>
              </a:rPr>
              <a:t>2023</a:t>
            </a:r>
          </a:p>
        </p:txBody>
      </p:sp>
    </p:spTree>
    <p:extLst>
      <p:ext uri="{BB962C8B-B14F-4D97-AF65-F5344CB8AC3E}">
        <p14:creationId xmlns:p14="http://schemas.microsoft.com/office/powerpoint/2010/main" val="39568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685800"/>
            <a:ext cx="8229600" cy="5471160"/>
          </a:xfrm>
        </p:spPr>
        <p:txBody>
          <a:bodyPr>
            <a:normAutofit/>
          </a:bodyPr>
          <a:lstStyle/>
          <a:p>
            <a:pPr marL="0" indent="0" algn="just">
              <a:buNone/>
            </a:pPr>
            <a:r>
              <a:rPr lang="en-US" sz="1800" dirty="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Pe </a:t>
            </a:r>
            <a:r>
              <a:rPr lang="ro-RO" sz="1800" dirty="0">
                <a:latin typeface="Cambria" panose="02040503050406030204" pitchFamily="18" charset="0"/>
                <a:ea typeface="Cambria" panose="02040503050406030204" pitchFamily="18" charset="0"/>
              </a:rPr>
              <a:t>fundalul unei dispoziții euforice și ușor dezinhibate se pot dezvolta și stări delirante erotomane. Dar delirul erotoman – ca si cele de invenție sau misiune socială specială – pot apare si în alte contexte dispoziționale. De ex.</a:t>
            </a:r>
          </a:p>
          <a:p>
            <a:pPr marL="0" indent="0">
              <a:buNone/>
            </a:pPr>
            <a:endParaRPr lang="ro-RO" dirty="0"/>
          </a:p>
        </p:txBody>
      </p:sp>
      <p:sp>
        <p:nvSpPr>
          <p:cNvPr id="2" name="Dreptunghi 1"/>
          <p:cNvSpPr/>
          <p:nvPr/>
        </p:nvSpPr>
        <p:spPr>
          <a:xfrm>
            <a:off x="533400" y="2133600"/>
            <a:ext cx="8077200" cy="3124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o-RO" dirty="0"/>
              <a:t> CAZ </a:t>
            </a:r>
            <a:r>
              <a:rPr lang="ro-RO" i="1" dirty="0"/>
              <a:t>În cartea sa </a:t>
            </a:r>
            <a:r>
              <a:rPr lang="ro-RO" b="1" i="1" dirty="0"/>
              <a:t>Amintiri din casa morţilor</a:t>
            </a:r>
            <a:r>
              <a:rPr lang="ro-RO" i="1" dirty="0"/>
              <a:t> Dostoievski aminteşte de un sărman deţinut condamnat la o teribilă bătaie cu nuiele care era convins că fiica comandantului </a:t>
            </a:r>
            <a:r>
              <a:rPr lang="ro-RO" i="1" dirty="0" err="1"/>
              <a:t>lagǎrului</a:t>
            </a:r>
            <a:r>
              <a:rPr lang="ro-RO" i="1" dirty="0"/>
              <a:t> este îndrăgostită nebuneşte de el şi îl va scăpa în ultima clipă; și care a fost cumplit de dezamăgit când i s-a aplicat pedeapsa.</a:t>
            </a:r>
            <a:endParaRPr lang="ro-RO" dirty="0"/>
          </a:p>
          <a:p>
            <a:pPr algn="just"/>
            <a:r>
              <a:rPr lang="ro-RO" i="1" dirty="0"/>
              <a:t> </a:t>
            </a:r>
            <a:endParaRPr lang="ro-RO" dirty="0"/>
          </a:p>
        </p:txBody>
      </p:sp>
    </p:spTree>
    <p:extLst>
      <p:ext uri="{BB962C8B-B14F-4D97-AF65-F5344CB8AC3E}">
        <p14:creationId xmlns:p14="http://schemas.microsoft.com/office/powerpoint/2010/main" val="2029136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838200"/>
            <a:ext cx="8229600" cy="4937760"/>
          </a:xfrm>
        </p:spPr>
        <p:txBody>
          <a:bodyPr>
            <a:normAutofit/>
          </a:bodyPr>
          <a:lstStyle/>
          <a:p>
            <a:pPr marL="0" indent="0">
              <a:buNone/>
            </a:pPr>
            <a:r>
              <a:rPr lang="en-US" sz="2200" dirty="0" smtClean="0">
                <a:latin typeface="Cambria" panose="02040503050406030204" pitchFamily="18" charset="0"/>
                <a:ea typeface="Cambria" panose="02040503050406030204" pitchFamily="18" charset="0"/>
              </a:rPr>
              <a:t>	</a:t>
            </a:r>
          </a:p>
          <a:p>
            <a:endParaRPr lang="en-US" sz="2200" b="1" dirty="0">
              <a:latin typeface="Cambria" panose="02040503050406030204" pitchFamily="18" charset="0"/>
              <a:ea typeface="Cambria" panose="02040503050406030204" pitchFamily="18" charset="0"/>
            </a:endParaRPr>
          </a:p>
          <a:p>
            <a:pPr marL="0" indent="0">
              <a:buNone/>
            </a:pPr>
            <a:r>
              <a:rPr lang="en-US" sz="2200" b="1" dirty="0" smtClean="0">
                <a:latin typeface="Cambria" panose="02040503050406030204" pitchFamily="18" charset="0"/>
                <a:ea typeface="Cambria" panose="02040503050406030204" pitchFamily="18" charset="0"/>
              </a:rPr>
              <a:t>	</a:t>
            </a:r>
            <a:r>
              <a:rPr lang="ro-RO" sz="2200" b="1" dirty="0" smtClean="0">
                <a:latin typeface="Cambria" panose="02040503050406030204" pitchFamily="18" charset="0"/>
                <a:ea typeface="Cambria" panose="02040503050406030204" pitchFamily="18" charset="0"/>
              </a:rPr>
              <a:t>Episodul </a:t>
            </a:r>
            <a:r>
              <a:rPr lang="ro-RO" sz="2200" b="1" dirty="0">
                <a:latin typeface="Cambria" panose="02040503050406030204" pitchFamily="18" charset="0"/>
                <a:ea typeface="Cambria" panose="02040503050406030204" pitchFamily="18" charset="0"/>
              </a:rPr>
              <a:t>psihopatologic</a:t>
            </a:r>
            <a:r>
              <a:rPr lang="ro-RO" sz="2200" dirty="0">
                <a:latin typeface="Cambria" panose="02040503050406030204" pitchFamily="18" charset="0"/>
                <a:ea typeface="Cambria" panose="02040503050406030204" pitchFamily="18" charset="0"/>
              </a:rPr>
              <a:t> </a:t>
            </a:r>
            <a:r>
              <a:rPr lang="ro-RO" sz="2200" b="1" u="sng" dirty="0">
                <a:latin typeface="Cambria" panose="02040503050406030204" pitchFamily="18" charset="0"/>
                <a:ea typeface="Cambria" panose="02040503050406030204" pitchFamily="18" charset="0"/>
              </a:rPr>
              <a:t>DEPRESIV</a:t>
            </a:r>
            <a:r>
              <a:rPr lang="ro-RO" sz="2200" dirty="0">
                <a:latin typeface="Cambria" panose="02040503050406030204" pitchFamily="18" charset="0"/>
                <a:ea typeface="Cambria" panose="02040503050406030204" pitchFamily="18" charset="0"/>
              </a:rPr>
              <a:t> poate fi considerat ca o expresie deficitar distorsionată a cadrului formal a  manifestărilor </a:t>
            </a:r>
            <a:r>
              <a:rPr lang="ro-RO" sz="2200" dirty="0" err="1">
                <a:latin typeface="Cambria" panose="02040503050406030204" pitchFamily="18" charset="0"/>
                <a:ea typeface="Cambria" panose="02040503050406030204" pitchFamily="18" charset="0"/>
              </a:rPr>
              <a:t>internalizate</a:t>
            </a:r>
            <a:r>
              <a:rPr lang="ro-RO" sz="2200" dirty="0">
                <a:latin typeface="Cambria" panose="02040503050406030204" pitchFamily="18" charset="0"/>
                <a:ea typeface="Cambria" panose="02040503050406030204" pitchFamily="18" charset="0"/>
              </a:rPr>
              <a:t> (ce se instituie după pierderi, eșecuri înfrângeri, necesitând perioade de refacere și reculegere, în izolare). El se caracterizează prin </a:t>
            </a:r>
            <a:r>
              <a:rPr lang="ro-RO" sz="2200" dirty="0" smtClean="0">
                <a:latin typeface="Cambria" panose="02040503050406030204" pitchFamily="18" charset="0"/>
                <a:ea typeface="Cambria" panose="02040503050406030204" pitchFamily="18" charset="0"/>
              </a:rPr>
              <a:t>:</a:t>
            </a:r>
            <a:r>
              <a:rPr lang="en-US" sz="2200" dirty="0" smtClean="0">
                <a:latin typeface="Cambria" panose="02040503050406030204" pitchFamily="18" charset="0"/>
                <a:ea typeface="Cambria" panose="02040503050406030204" pitchFamily="18" charset="0"/>
              </a:rPr>
              <a:t>	</a:t>
            </a:r>
          </a:p>
          <a:p>
            <a:pPr marL="0" indent="0">
              <a:buNone/>
            </a:pPr>
            <a:r>
              <a:rPr lang="en-US" sz="2200" dirty="0">
                <a:latin typeface="Cambria" panose="02040503050406030204" pitchFamily="18" charset="0"/>
                <a:ea typeface="Cambria" panose="02040503050406030204" pitchFamily="18" charset="0"/>
              </a:rPr>
              <a:t>	</a:t>
            </a:r>
            <a:r>
              <a:rPr lang="ro-RO" sz="2200" dirty="0" smtClean="0">
                <a:latin typeface="Cambria" panose="02040503050406030204" pitchFamily="18" charset="0"/>
                <a:ea typeface="Cambria" panose="02040503050406030204" pitchFamily="18" charset="0"/>
              </a:rPr>
              <a:t>  </a:t>
            </a:r>
            <a:r>
              <a:rPr lang="ro-RO" sz="2200" b="1" dirty="0">
                <a:latin typeface="Cambria" panose="02040503050406030204" pitchFamily="18" charset="0"/>
                <a:ea typeface="Cambria" panose="02040503050406030204" pitchFamily="18" charset="0"/>
              </a:rPr>
              <a:t>Inhibiție, retractilă, izolantă, </a:t>
            </a:r>
            <a:r>
              <a:rPr lang="ro-RO" sz="2200" b="1" dirty="0" err="1">
                <a:latin typeface="Cambria" panose="02040503050406030204" pitchFamily="18" charset="0"/>
                <a:ea typeface="Cambria" panose="02040503050406030204" pitchFamily="18" charset="0"/>
              </a:rPr>
              <a:t>bradipsihică</a:t>
            </a:r>
            <a:r>
              <a:rPr lang="ro-RO" sz="2200" b="1" dirty="0">
                <a:latin typeface="Cambria" panose="02040503050406030204" pitchFamily="18" charset="0"/>
                <a:ea typeface="Cambria" panose="02040503050406030204" pitchFamily="18" charset="0"/>
              </a:rPr>
              <a:t>, </a:t>
            </a:r>
            <a:r>
              <a:rPr lang="ro-RO" sz="2200" b="1" dirty="0" err="1">
                <a:latin typeface="Cambria" panose="02040503050406030204" pitchFamily="18" charset="0"/>
                <a:ea typeface="Cambria" panose="02040503050406030204" pitchFamily="18" charset="0"/>
              </a:rPr>
              <a:t>anergică</a:t>
            </a:r>
            <a:r>
              <a:rPr lang="ro-RO" sz="2200" b="1" dirty="0">
                <a:latin typeface="Cambria" panose="02040503050406030204" pitchFamily="18" charset="0"/>
                <a:ea typeface="Cambria" panose="02040503050406030204" pitchFamily="18" charset="0"/>
              </a:rPr>
              <a:t>, cu afectivitate negativă și </a:t>
            </a:r>
            <a:r>
              <a:rPr lang="ro-RO" sz="2200" b="1" dirty="0" err="1">
                <a:latin typeface="Cambria" panose="02040503050406030204" pitchFamily="18" charset="0"/>
                <a:ea typeface="Cambria" panose="02040503050406030204" pitchFamily="18" charset="0"/>
              </a:rPr>
              <a:t>autodevalorizare</a:t>
            </a:r>
            <a:r>
              <a:rPr lang="ro-RO" sz="2200" dirty="0">
                <a:latin typeface="Cambria" panose="02040503050406030204" pitchFamily="18" charset="0"/>
                <a:ea typeface="Cambria" panose="02040503050406030204" pitchFamily="18" charset="0"/>
              </a:rPr>
              <a:t>….Ieșirea din viața cotidiană se realizează prin :</a:t>
            </a:r>
          </a:p>
          <a:p>
            <a:pPr marL="0" lvl="0" indent="0">
              <a:buNone/>
            </a:pPr>
            <a:r>
              <a:rPr lang="en-US" sz="2200" dirty="0" smtClean="0">
                <a:latin typeface="Cambria" panose="02040503050406030204" pitchFamily="18" charset="0"/>
                <a:ea typeface="Cambria" panose="02040503050406030204" pitchFamily="18" charset="0"/>
              </a:rPr>
              <a:t>	</a:t>
            </a:r>
            <a:r>
              <a:rPr lang="ro-RO" sz="2200" dirty="0" smtClean="0">
                <a:latin typeface="Cambria" panose="02040503050406030204" pitchFamily="18" charset="0"/>
                <a:ea typeface="Cambria" panose="02040503050406030204" pitchFamily="18" charset="0"/>
              </a:rPr>
              <a:t>lipsă </a:t>
            </a:r>
            <a:r>
              <a:rPr lang="ro-RO" sz="2200" dirty="0">
                <a:latin typeface="Cambria" panose="02040503050406030204" pitchFamily="18" charset="0"/>
                <a:ea typeface="Cambria" panose="02040503050406030204" pitchFamily="18" charset="0"/>
              </a:rPr>
              <a:t>de speranță în viitor, dezinteres față de prezent (</a:t>
            </a:r>
            <a:r>
              <a:rPr lang="ro-RO" sz="2200" dirty="0" err="1">
                <a:latin typeface="Cambria" panose="02040503050406030204" pitchFamily="18" charset="0"/>
                <a:ea typeface="Cambria" panose="02040503050406030204" pitchFamily="18" charset="0"/>
              </a:rPr>
              <a:t>anhedonie</a:t>
            </a:r>
            <a:r>
              <a:rPr lang="ro-RO" sz="2200" dirty="0">
                <a:latin typeface="Cambria" panose="02040503050406030204" pitchFamily="18" charset="0"/>
                <a:ea typeface="Cambria" panose="02040503050406030204" pitchFamily="18" charset="0"/>
              </a:rPr>
              <a:t>), repliere pe un trecut vinovat și spre neființă</a:t>
            </a:r>
          </a:p>
          <a:p>
            <a:pPr marL="0" indent="0">
              <a:buNone/>
            </a:pPr>
            <a:endParaRPr lang="ro-RO" dirty="0"/>
          </a:p>
        </p:txBody>
      </p:sp>
    </p:spTree>
    <p:extLst>
      <p:ext uri="{BB962C8B-B14F-4D97-AF65-F5344CB8AC3E}">
        <p14:creationId xmlns:p14="http://schemas.microsoft.com/office/powerpoint/2010/main" val="314434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pPr marL="0" indent="0" algn="just">
              <a:buNone/>
            </a:pP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Diverse </a:t>
            </a:r>
            <a:r>
              <a:rPr lang="ro-RO" sz="1800" dirty="0">
                <a:latin typeface="Cambria" panose="02040503050406030204" pitchFamily="18" charset="0"/>
                <a:ea typeface="Cambria" panose="02040503050406030204" pitchFamily="18" charset="0"/>
              </a:rPr>
              <a:t>forme și intensități ale sindromului depresiv se pot conjuga cu convingeri delirante congruente și necongruente.</a:t>
            </a:r>
          </a:p>
          <a:p>
            <a:pPr marL="0" indent="0" algn="just">
              <a:buNone/>
            </a:pP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Între </a:t>
            </a:r>
            <a:r>
              <a:rPr lang="ro-RO" sz="1800" dirty="0">
                <a:latin typeface="Cambria" panose="02040503050406030204" pitchFamily="18" charset="0"/>
                <a:ea typeface="Cambria" panose="02040503050406030204" pitchFamily="18" charset="0"/>
              </a:rPr>
              <a:t>tematicile congruente cu depresia a fost mereu menționată </a:t>
            </a:r>
            <a:r>
              <a:rPr lang="ro-RO" sz="1800" dirty="0" err="1">
                <a:latin typeface="Cambria" panose="02040503050406030204" pitchFamily="18" charset="0"/>
                <a:ea typeface="Cambria" panose="02040503050406030204" pitchFamily="18" charset="0"/>
              </a:rPr>
              <a:t>autodeprecierea</a:t>
            </a:r>
            <a:r>
              <a:rPr lang="ro-RO" sz="1800" dirty="0">
                <a:latin typeface="Cambria" panose="02040503050406030204" pitchFamily="18" charset="0"/>
                <a:ea typeface="Cambria" panose="02040503050406030204" pitchFamily="18" charset="0"/>
              </a:rPr>
              <a:t> excesiv-absurdă și vinovăția</a:t>
            </a:r>
          </a:p>
          <a:p>
            <a:endParaRPr lang="ro-RO" dirty="0"/>
          </a:p>
        </p:txBody>
      </p:sp>
      <p:sp>
        <p:nvSpPr>
          <p:cNvPr id="3" name="Dreptunghi 2"/>
          <p:cNvSpPr/>
          <p:nvPr/>
        </p:nvSpPr>
        <p:spPr>
          <a:xfrm>
            <a:off x="609600" y="1981200"/>
            <a:ext cx="7848600" cy="3733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o-RO" i="1" dirty="0"/>
              <a:t>Subiectul are și exprimă o părere foarte proastă despre sine, ce poate fi aberantă : …„nu valorez nimic….sunt un gunoi…nu merit să fac umbră pământului…nu merit să consum mâncarea ( ajungând la refuz alimentar)…nu merit să se strice medicamentele pe </a:t>
            </a:r>
            <a:r>
              <a:rPr lang="ro-RO" i="1" dirty="0" err="1"/>
              <a:t>mine..când</a:t>
            </a:r>
            <a:r>
              <a:rPr lang="ro-RO" i="1" dirty="0"/>
              <a:t> ele pot ajuta oameni cât de cât valoroși)</a:t>
            </a:r>
            <a:endParaRPr lang="ro-RO" dirty="0"/>
          </a:p>
          <a:p>
            <a:pPr algn="just"/>
            <a:r>
              <a:rPr lang="ro-RO" dirty="0"/>
              <a:t>     Sau :- </a:t>
            </a:r>
            <a:r>
              <a:rPr lang="ro-RO" i="1" dirty="0"/>
              <a:t>Subiectul se consideră vinovat pentru :…războiul din Ucraina…mortalitatea infantilă crescută din Africa   … pentru ca atunci când era în clasa întâi primară a mințit-o pe mama…că s-a îmbolnăvit de EBOLA şi a contaminat întreaga țară </a:t>
            </a:r>
            <a:r>
              <a:rPr lang="ro-RO" i="1" dirty="0" smtClean="0"/>
              <a:t>etc.</a:t>
            </a:r>
            <a:endParaRPr lang="ro-RO" dirty="0"/>
          </a:p>
        </p:txBody>
      </p:sp>
    </p:spTree>
    <p:extLst>
      <p:ext uri="{BB962C8B-B14F-4D97-AF65-F5344CB8AC3E}">
        <p14:creationId xmlns:p14="http://schemas.microsoft.com/office/powerpoint/2010/main" val="705473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337048"/>
          </a:xfrm>
        </p:spPr>
        <p:txBody>
          <a:bodyPr>
            <a:normAutofit lnSpcReduction="10000"/>
          </a:bodyPr>
          <a:lstStyle/>
          <a:p>
            <a:pPr lvl="0"/>
            <a:endParaRPr lang="en-US" sz="1800" dirty="0" smtClean="0">
              <a:latin typeface="Cambria" panose="02040503050406030204" pitchFamily="18" charset="0"/>
              <a:ea typeface="Cambria" panose="02040503050406030204" pitchFamily="18" charset="0"/>
            </a:endParaRPr>
          </a:p>
          <a:p>
            <a:pPr marL="0" lvl="0" indent="0">
              <a:lnSpc>
                <a:spcPct val="150000"/>
              </a:lnSpc>
              <a:buNone/>
            </a:pPr>
            <a:r>
              <a:rPr lang="en-US" sz="1800" dirty="0" smtClean="0">
                <a:latin typeface="Cambria" panose="02040503050406030204" pitchFamily="18" charset="0"/>
                <a:ea typeface="Cambria" panose="02040503050406030204" pitchFamily="18" charset="0"/>
              </a:rPr>
              <a:t>	</a:t>
            </a:r>
            <a:r>
              <a:rPr lang="ro-RO" sz="2000" dirty="0">
                <a:latin typeface="Cambria" panose="02040503050406030204" pitchFamily="18" charset="0"/>
                <a:ea typeface="Cambria" panose="02040503050406030204" pitchFamily="18" charset="0"/>
              </a:rPr>
              <a:t>O tematică ce se poate întâlni pe fundal depresiv e cea de „ruină generală„ </a:t>
            </a:r>
            <a:endParaRPr lang="en-US" sz="2000" dirty="0" smtClean="0">
              <a:latin typeface="Cambria" panose="02040503050406030204" pitchFamily="18" charset="0"/>
              <a:ea typeface="Cambria" panose="02040503050406030204" pitchFamily="18" charset="0"/>
            </a:endParaRPr>
          </a:p>
          <a:p>
            <a:pPr marL="0" lvl="0" indent="0">
              <a:lnSpc>
                <a:spcPct val="150000"/>
              </a:lnSpc>
              <a:buNone/>
            </a:pPr>
            <a:endParaRPr lang="en-US" sz="1800" dirty="0">
              <a:latin typeface="Cambria" panose="02040503050406030204" pitchFamily="18" charset="0"/>
              <a:ea typeface="Cambria" panose="02040503050406030204" pitchFamily="18" charset="0"/>
            </a:endParaRPr>
          </a:p>
          <a:p>
            <a:pPr marL="0" lvl="0" indent="0">
              <a:lnSpc>
                <a:spcPct val="150000"/>
              </a:lnSpc>
              <a:buNone/>
            </a:pPr>
            <a:endParaRPr lang="en-US" sz="1800" dirty="0" smtClean="0">
              <a:latin typeface="Cambria" panose="02040503050406030204" pitchFamily="18" charset="0"/>
              <a:ea typeface="Cambria" panose="02040503050406030204" pitchFamily="18" charset="0"/>
            </a:endParaRPr>
          </a:p>
          <a:p>
            <a:pPr marL="0" lvl="0" indent="0">
              <a:lnSpc>
                <a:spcPct val="150000"/>
              </a:lnSpc>
              <a:buNone/>
            </a:pPr>
            <a:endParaRPr lang="en-US" sz="1800" dirty="0">
              <a:latin typeface="Cambria" panose="02040503050406030204" pitchFamily="18" charset="0"/>
              <a:ea typeface="Cambria" panose="02040503050406030204" pitchFamily="18" charset="0"/>
            </a:endParaRPr>
          </a:p>
          <a:p>
            <a:pPr marL="0" lvl="0" indent="0">
              <a:lnSpc>
                <a:spcPct val="150000"/>
              </a:lnSpc>
              <a:buNone/>
            </a:pPr>
            <a:endParaRPr lang="en-US" sz="1800" dirty="0" smtClean="0">
              <a:latin typeface="Cambria" panose="02040503050406030204" pitchFamily="18" charset="0"/>
              <a:ea typeface="Cambria" panose="02040503050406030204" pitchFamily="18" charset="0"/>
            </a:endParaRPr>
          </a:p>
          <a:p>
            <a:pPr marL="0" lvl="0" indent="0">
              <a:lnSpc>
                <a:spcPct val="150000"/>
              </a:lnSpc>
              <a:buNone/>
            </a:pPr>
            <a:endParaRPr lang="en-US" sz="1800" dirty="0">
              <a:latin typeface="Cambria" panose="02040503050406030204" pitchFamily="18" charset="0"/>
              <a:ea typeface="Cambria" panose="02040503050406030204" pitchFamily="18" charset="0"/>
            </a:endParaRPr>
          </a:p>
          <a:p>
            <a:pPr marL="0" indent="0" algn="just">
              <a:buNone/>
            </a:pPr>
            <a:r>
              <a:rPr lang="ro-RO" sz="2000" dirty="0">
                <a:latin typeface="Cambria" panose="02040503050406030204" pitchFamily="18" charset="0"/>
                <a:ea typeface="Cambria" panose="02040503050406030204" pitchFamily="18" charset="0"/>
              </a:rPr>
              <a:t> …iar pentru a scuti propria familie (pe care o iubește) de astfel de perspectivă </a:t>
            </a:r>
            <a:r>
              <a:rPr lang="ro-RO" sz="2000" dirty="0" err="1">
                <a:latin typeface="Cambria" panose="02040503050406030204" pitchFamily="18" charset="0"/>
                <a:ea typeface="Cambria" panose="02040503050406030204" pitchFamily="18" charset="0"/>
              </a:rPr>
              <a:t>sumbră..pacientul</a:t>
            </a:r>
            <a:r>
              <a:rPr lang="ro-RO" sz="2000" dirty="0">
                <a:latin typeface="Cambria" panose="02040503050406030204" pitchFamily="18" charset="0"/>
                <a:ea typeface="Cambria" panose="02040503050406030204" pitchFamily="18" charset="0"/>
              </a:rPr>
              <a:t> organizează moartea tuturor…după care se sinucide…</a:t>
            </a:r>
          </a:p>
          <a:p>
            <a:pPr marL="0" indent="0" algn="just">
              <a:buNone/>
            </a:pPr>
            <a:r>
              <a:rPr lang="ro-RO" sz="2000" dirty="0">
                <a:latin typeface="Cambria" panose="02040503050406030204" pitchFamily="18" charset="0"/>
                <a:ea typeface="Cambria" panose="02040503050406030204" pitchFamily="18" charset="0"/>
              </a:rPr>
              <a:t>    Într-un astfel de scenariu general, evident subiectul se resimte plasat în centrul unei lumi a răului (sentiment de centralitate)..diferit de </a:t>
            </a:r>
            <a:r>
              <a:rPr lang="ro-RO" sz="2000" dirty="0" err="1">
                <a:latin typeface="Cambria" panose="02040503050406030204" pitchFamily="18" charset="0"/>
                <a:ea typeface="Cambria" panose="02040503050406030204" pitchFamily="18" charset="0"/>
              </a:rPr>
              <a:t>autodeprecierea</a:t>
            </a:r>
            <a:r>
              <a:rPr lang="ro-RO" sz="2000" dirty="0">
                <a:latin typeface="Cambria" panose="02040503050406030204" pitchFamily="18" charset="0"/>
                <a:ea typeface="Cambria" panose="02040503050406030204" pitchFamily="18" charset="0"/>
              </a:rPr>
              <a:t> etichetată ca „nimicnicie” a depresivilor</a:t>
            </a:r>
          </a:p>
        </p:txBody>
      </p:sp>
      <p:sp>
        <p:nvSpPr>
          <p:cNvPr id="2" name="Dreptunghi 1"/>
          <p:cNvSpPr/>
          <p:nvPr/>
        </p:nvSpPr>
        <p:spPr>
          <a:xfrm>
            <a:off x="685800" y="2286000"/>
            <a:ext cx="7543800" cy="1447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o-RO" dirty="0"/>
              <a:t> ..</a:t>
            </a:r>
            <a:r>
              <a:rPr lang="ro-RO" i="1" dirty="0"/>
              <a:t>se va ajunge la criză economică generalizată…clima se va deteriora…pământul nu va mai produce nimic.. la foamete </a:t>
            </a:r>
            <a:r>
              <a:rPr lang="ro-RO" i="1" dirty="0" err="1"/>
              <a:t>generală..războiul</a:t>
            </a:r>
            <a:r>
              <a:rPr lang="ro-RO" i="1" dirty="0"/>
              <a:t> se va generaliza…toți oamenii de bine vor fi exterminați…cei vii vor trăi pe pământ în chinui groaznice</a:t>
            </a:r>
            <a:r>
              <a:rPr lang="ro-RO" dirty="0"/>
              <a:t>….</a:t>
            </a:r>
          </a:p>
        </p:txBody>
      </p:sp>
    </p:spTree>
    <p:extLst>
      <p:ext uri="{BB962C8B-B14F-4D97-AF65-F5344CB8AC3E}">
        <p14:creationId xmlns:p14="http://schemas.microsoft.com/office/powerpoint/2010/main" val="3767118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184648"/>
          </a:xfrm>
        </p:spPr>
        <p:txBody>
          <a:bodyPr>
            <a:normAutofit/>
          </a:bodyPr>
          <a:lstStyle/>
          <a:p>
            <a:pPr marL="0" indent="0">
              <a:buNone/>
            </a:pPr>
            <a:r>
              <a:rPr lang="en-US" dirty="0" smtClean="0">
                <a:latin typeface="Cambria" panose="02040503050406030204" pitchFamily="18" charset="0"/>
                <a:ea typeface="Cambria" panose="02040503050406030204" pitchFamily="18" charset="0"/>
              </a:rPr>
              <a:t>	</a:t>
            </a:r>
          </a:p>
          <a:p>
            <a:endParaRPr lang="en-US" sz="2400" dirty="0">
              <a:latin typeface="Cambria" panose="02040503050406030204" pitchFamily="18" charset="0"/>
              <a:ea typeface="Cambria" panose="02040503050406030204" pitchFamily="18" charset="0"/>
            </a:endParaRPr>
          </a:p>
          <a:p>
            <a:pPr marL="0" indent="0" algn="just">
              <a:buNone/>
            </a:pPr>
            <a:r>
              <a:rPr lang="en-US" sz="2400" dirty="0" smtClean="0">
                <a:latin typeface="Cambria" panose="02040503050406030204" pitchFamily="18" charset="0"/>
                <a:ea typeface="Cambria" panose="02040503050406030204" pitchFamily="18" charset="0"/>
              </a:rPr>
              <a:t>	</a:t>
            </a:r>
            <a:r>
              <a:rPr lang="ro-RO" sz="2400" dirty="0" smtClean="0">
                <a:latin typeface="Cambria" panose="02040503050406030204" pitchFamily="18" charset="0"/>
                <a:ea typeface="Cambria" panose="02040503050406030204" pitchFamily="18" charset="0"/>
              </a:rPr>
              <a:t>O </a:t>
            </a:r>
            <a:r>
              <a:rPr lang="ro-RO" sz="2400" dirty="0">
                <a:latin typeface="Cambria" panose="02040503050406030204" pitchFamily="18" charset="0"/>
                <a:ea typeface="Cambria" panose="02040503050406030204" pitchFamily="18" charset="0"/>
              </a:rPr>
              <a:t>altă tematică delirantă particulară ce a fost asociată cu depresia e cea din Sindromul </a:t>
            </a:r>
            <a:r>
              <a:rPr lang="ro-RO" sz="2400" dirty="0" err="1">
                <a:latin typeface="Cambria" panose="02040503050406030204" pitchFamily="18" charset="0"/>
                <a:ea typeface="Cambria" panose="02040503050406030204" pitchFamily="18" charset="0"/>
              </a:rPr>
              <a:t>Cotard</a:t>
            </a:r>
            <a:r>
              <a:rPr lang="ro-RO" sz="2400" dirty="0">
                <a:latin typeface="Cambria" panose="02040503050406030204" pitchFamily="18" charset="0"/>
                <a:ea typeface="Cambria" panose="02040503050406030204" pitchFamily="18" charset="0"/>
              </a:rPr>
              <a:t>, în care apare </a:t>
            </a:r>
            <a:r>
              <a:rPr lang="ro-RO" sz="2400" i="1" dirty="0">
                <a:latin typeface="Cambria" panose="02040503050406030204" pitchFamily="18" charset="0"/>
                <a:ea typeface="Cambria" panose="02040503050406030204" pitchFamily="18" charset="0"/>
              </a:rPr>
              <a:t>convingerea în nefuncționarea sau absența organelor propriului corp….cu un sentiment de condamnare la o suferință eternă</a:t>
            </a:r>
            <a:r>
              <a:rPr lang="ro-RO"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marL="0" indent="0" algn="just">
              <a:buNone/>
            </a:pPr>
            <a:r>
              <a:rPr lang="ro-RO" sz="2400" dirty="0" smtClean="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	</a:t>
            </a:r>
            <a:r>
              <a:rPr lang="ro-RO" sz="2400" dirty="0" smtClean="0">
                <a:latin typeface="Cambria" panose="02040503050406030204" pitchFamily="18" charset="0"/>
                <a:ea typeface="Cambria" panose="02040503050406030204" pitchFamily="18" charset="0"/>
              </a:rPr>
              <a:t>Acest </a:t>
            </a:r>
            <a:r>
              <a:rPr lang="ro-RO" sz="2400" dirty="0">
                <a:latin typeface="Cambria" panose="02040503050406030204" pitchFamily="18" charset="0"/>
                <a:ea typeface="Cambria" panose="02040503050406030204" pitchFamily="18" charset="0"/>
              </a:rPr>
              <a:t>sindrom particular are multiple elemente de depersonalizare, mai ales corporală…   și de negație, invocând „absolutul„ ; el se afiliază însă registrului negativ a tematicilor delirante ( opus celui pozitiv)</a:t>
            </a:r>
          </a:p>
          <a:p>
            <a:pPr marL="0" indent="0">
              <a:lnSpc>
                <a:spcPct val="150000"/>
              </a:lnSpc>
              <a:buNone/>
            </a:pPr>
            <a:endParaRPr lang="ro-RO" sz="2400" dirty="0"/>
          </a:p>
        </p:txBody>
      </p:sp>
    </p:spTree>
    <p:extLst>
      <p:ext uri="{BB962C8B-B14F-4D97-AF65-F5344CB8AC3E}">
        <p14:creationId xmlns:p14="http://schemas.microsoft.com/office/powerpoint/2010/main" val="397173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marL="0" indent="0" algn="just">
              <a:buNone/>
            </a:pPr>
            <a:r>
              <a:rPr lang="en-US" sz="2000" dirty="0" smtClean="0">
                <a:latin typeface="Cambria" panose="02040503050406030204" pitchFamily="18" charset="0"/>
                <a:ea typeface="Cambria" panose="02040503050406030204" pitchFamily="18" charset="0"/>
              </a:rPr>
              <a:t>	</a:t>
            </a:r>
          </a:p>
          <a:p>
            <a:pPr marL="0" indent="0" algn="just">
              <a:buNone/>
            </a:pPr>
            <a:r>
              <a:rPr lang="en-US" sz="2000" dirty="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Tot </a:t>
            </a:r>
            <a:r>
              <a:rPr lang="ro-RO" sz="2000" dirty="0">
                <a:latin typeface="Cambria" panose="02040503050406030204" pitchFamily="18" charset="0"/>
                <a:ea typeface="Cambria" panose="02040503050406030204" pitchFamily="18" charset="0"/>
              </a:rPr>
              <a:t>cu registrul tematic negativ se corelează convingerile aberante ce vizează suferințe sau disfuncții ale propriului corp, în sensul bolii, anomaliilor</a:t>
            </a:r>
            <a:r>
              <a:rPr lang="ro-RO"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lgn="just">
              <a:buNone/>
            </a:pPr>
            <a:r>
              <a:rPr lang="en-US" sz="2000" dirty="0">
                <a:latin typeface="Cambria" panose="02040503050406030204" pitchFamily="18" charset="0"/>
                <a:ea typeface="Cambria" panose="02040503050406030204" pitchFamily="18" charset="0"/>
              </a:rPr>
              <a:t>	</a:t>
            </a:r>
            <a:r>
              <a:rPr lang="ro-RO" sz="2000" u="sng" dirty="0" smtClean="0">
                <a:latin typeface="Cambria" panose="02040503050406030204" pitchFamily="18" charset="0"/>
                <a:ea typeface="Cambria" panose="02040503050406030204" pitchFamily="18" charset="0"/>
              </a:rPr>
              <a:t>Preocuparea </a:t>
            </a:r>
            <a:r>
              <a:rPr lang="ro-RO" sz="2000" u="sng" dirty="0">
                <a:latin typeface="Cambria" panose="02040503050406030204" pitchFamily="18" charset="0"/>
                <a:ea typeface="Cambria" panose="02040503050406030204" pitchFamily="18" charset="0"/>
              </a:rPr>
              <a:t>față de sănătate</a:t>
            </a:r>
            <a:r>
              <a:rPr lang="ro-RO" sz="2000" dirty="0">
                <a:latin typeface="Cambria" panose="02040503050406030204" pitchFamily="18" charset="0"/>
                <a:ea typeface="Cambria" panose="02040503050406030204" pitchFamily="18" charset="0"/>
              </a:rPr>
              <a:t> e una firească, ea corelându-se cu atenția acordată unor eventuale îmbolnăviri și a îngrijirilor necesare. </a:t>
            </a:r>
            <a:r>
              <a:rPr lang="ro-RO" sz="2000" u="sng" dirty="0">
                <a:latin typeface="Cambria" panose="02040503050406030204" pitchFamily="18" charset="0"/>
                <a:ea typeface="Cambria" panose="02040503050406030204" pitchFamily="18" charset="0"/>
              </a:rPr>
              <a:t>Preocupările </a:t>
            </a:r>
            <a:r>
              <a:rPr lang="ro-RO" sz="2000" u="sng" dirty="0" err="1">
                <a:latin typeface="Cambria" panose="02040503050406030204" pitchFamily="18" charset="0"/>
                <a:ea typeface="Cambria" panose="02040503050406030204" pitchFamily="18" charset="0"/>
              </a:rPr>
              <a:t>hipocondriace</a:t>
            </a:r>
            <a:r>
              <a:rPr lang="ro-RO" sz="2000" dirty="0">
                <a:latin typeface="Cambria" panose="02040503050406030204" pitchFamily="18" charset="0"/>
                <a:ea typeface="Cambria" panose="02040503050406030204" pitchFamily="18" charset="0"/>
              </a:rPr>
              <a:t> în direcția sănătății pot îmbrăca forme anxios-fobice, </a:t>
            </a:r>
            <a:r>
              <a:rPr lang="ro-RO" sz="2000" dirty="0" err="1">
                <a:latin typeface="Cambria" panose="02040503050406030204" pitchFamily="18" charset="0"/>
                <a:ea typeface="Cambria" panose="02040503050406030204" pitchFamily="18" charset="0"/>
              </a:rPr>
              <a:t>obsesiv-compulsive</a:t>
            </a:r>
            <a:r>
              <a:rPr lang="ro-RO" sz="2000" dirty="0">
                <a:latin typeface="Cambria" panose="02040503050406030204" pitchFamily="18" charset="0"/>
                <a:ea typeface="Cambria" panose="02040503050406030204" pitchFamily="18" charset="0"/>
              </a:rPr>
              <a:t>, prevalente… dar și delirante, în cazul în care se impune o convingere nemotivată și absurdă în existența unei boli sau a unor particularităţi corporale.</a:t>
            </a:r>
          </a:p>
          <a:p>
            <a:pPr marL="0" indent="0" algn="just">
              <a:buNone/>
            </a:pPr>
            <a:r>
              <a:rPr lang="en-US" sz="2000" dirty="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Un </a:t>
            </a:r>
            <a:r>
              <a:rPr lang="ro-RO" sz="2000" dirty="0" err="1">
                <a:latin typeface="Cambria" panose="02040503050406030204" pitchFamily="18" charset="0"/>
                <a:ea typeface="Cambria" panose="02040503050406030204" pitchFamily="18" charset="0"/>
              </a:rPr>
              <a:t>sd</a:t>
            </a:r>
            <a:r>
              <a:rPr lang="ro-RO" sz="2000" dirty="0">
                <a:latin typeface="Cambria" panose="02040503050406030204" pitchFamily="18" charset="0"/>
                <a:ea typeface="Cambria" panose="02040503050406030204" pitchFamily="18" charset="0"/>
              </a:rPr>
              <a:t>. ce se comentează tradițional în această direcție este </a:t>
            </a:r>
            <a:r>
              <a:rPr lang="ro-RO" sz="2000" b="1" u="sng" dirty="0" err="1">
                <a:latin typeface="Cambria" panose="02040503050406030204" pitchFamily="18" charset="0"/>
                <a:ea typeface="Cambria" panose="02040503050406030204" pitchFamily="18" charset="0"/>
              </a:rPr>
              <a:t>sd</a:t>
            </a:r>
            <a:r>
              <a:rPr lang="ro-RO" sz="2000" b="1" u="sng" dirty="0">
                <a:latin typeface="Cambria" panose="02040503050406030204" pitchFamily="18" charset="0"/>
                <a:ea typeface="Cambria" panose="02040503050406030204" pitchFamily="18" charset="0"/>
              </a:rPr>
              <a:t> </a:t>
            </a:r>
            <a:r>
              <a:rPr lang="ro-RO" sz="2000" b="1" u="sng" dirty="0" err="1">
                <a:latin typeface="Cambria" panose="02040503050406030204" pitchFamily="18" charset="0"/>
                <a:ea typeface="Cambria" panose="02040503050406030204" pitchFamily="18" charset="0"/>
              </a:rPr>
              <a:t>Ekborn</a:t>
            </a:r>
            <a:r>
              <a:rPr lang="ro-RO" sz="2000" dirty="0">
                <a:latin typeface="Cambria" panose="02040503050406030204" pitchFamily="18" charset="0"/>
                <a:ea typeface="Cambria" panose="02040503050406030204" pitchFamily="18" charset="0"/>
              </a:rPr>
              <a:t>, constând în convingerea prezenței unor paraziți ce migrează sub tegumente, cu interminabile consulturi dermatologice, în ciuda diagnosticelor negative.</a:t>
            </a:r>
          </a:p>
        </p:txBody>
      </p:sp>
    </p:spTree>
    <p:extLst>
      <p:ext uri="{BB962C8B-B14F-4D97-AF65-F5344CB8AC3E}">
        <p14:creationId xmlns:p14="http://schemas.microsoft.com/office/powerpoint/2010/main" val="1362001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3400" y="533400"/>
            <a:ext cx="8183880" cy="5260848"/>
          </a:xfrm>
        </p:spPr>
        <p:txBody>
          <a:bodyPr>
            <a:normAutofit/>
          </a:bodyPr>
          <a:lstStyle/>
          <a:p>
            <a:pPr marL="0" indent="0" algn="just">
              <a:buNone/>
            </a:pPr>
            <a:r>
              <a:rPr lang="en-US" sz="2800" dirty="0"/>
              <a:t>	</a:t>
            </a:r>
            <a:endParaRPr lang="en-US" sz="2800" dirty="0" smtClean="0"/>
          </a:p>
          <a:p>
            <a:pPr marL="0" indent="0" algn="just">
              <a:buNone/>
            </a:pPr>
            <a:r>
              <a:rPr lang="en-US" dirty="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O </a:t>
            </a:r>
            <a:r>
              <a:rPr lang="ro-RO" sz="2000" dirty="0">
                <a:latin typeface="Cambria" panose="02040503050406030204" pitchFamily="18" charset="0"/>
                <a:ea typeface="Cambria" panose="02040503050406030204" pitchFamily="18" charset="0"/>
              </a:rPr>
              <a:t>altă arie de preocupări anormale corelată trăirii corporalității se referă la eventualitatea receptării sociale negative a acestuia, din </a:t>
            </a:r>
            <a:r>
              <a:rPr lang="ro-RO" sz="2000" b="1" u="sng" dirty="0" err="1">
                <a:latin typeface="Cambria" panose="02040503050406030204" pitchFamily="18" charset="0"/>
                <a:ea typeface="Cambria" panose="02040503050406030204" pitchFamily="18" charset="0"/>
              </a:rPr>
              <a:t>Sd</a:t>
            </a:r>
            <a:r>
              <a:rPr lang="ro-RO" sz="2000" b="1" u="sng" dirty="0">
                <a:latin typeface="Cambria" panose="02040503050406030204" pitchFamily="18" charset="0"/>
                <a:ea typeface="Cambria" panose="02040503050406030204" pitchFamily="18" charset="0"/>
              </a:rPr>
              <a:t> </a:t>
            </a:r>
            <a:r>
              <a:rPr lang="ro-RO" sz="2000" b="1" u="sng" dirty="0" err="1">
                <a:latin typeface="Cambria" panose="02040503050406030204" pitchFamily="18" charset="0"/>
                <a:ea typeface="Cambria" panose="02040503050406030204" pitchFamily="18" charset="0"/>
              </a:rPr>
              <a:t>Dismordofobic</a:t>
            </a:r>
            <a:r>
              <a:rPr lang="ro-RO" sz="2000" b="1" u="sng" dirty="0">
                <a:latin typeface="Cambria" panose="02040503050406030204" pitchFamily="18" charset="0"/>
                <a:ea typeface="Cambria" panose="02040503050406030204" pitchFamily="18" charset="0"/>
              </a:rPr>
              <a:t> și  </a:t>
            </a:r>
            <a:r>
              <a:rPr lang="ro-RO" sz="2000" b="1" u="sng" dirty="0" err="1">
                <a:latin typeface="Cambria" panose="02040503050406030204" pitchFamily="18" charset="0"/>
                <a:ea typeface="Cambria" panose="02040503050406030204" pitchFamily="18" charset="0"/>
              </a:rPr>
              <a:t>Sd</a:t>
            </a:r>
            <a:r>
              <a:rPr lang="ro-RO" sz="2000" b="1" u="sng" dirty="0">
                <a:latin typeface="Cambria" panose="02040503050406030204" pitchFamily="18" charset="0"/>
                <a:ea typeface="Cambria" panose="02040503050406030204" pitchFamily="18" charset="0"/>
              </a:rPr>
              <a:t>  senzitiv de </a:t>
            </a:r>
            <a:r>
              <a:rPr lang="ro-RO" sz="2000" b="1" u="sng" dirty="0" err="1">
                <a:latin typeface="Cambria" panose="02040503050406030204" pitchFamily="18" charset="0"/>
                <a:ea typeface="Cambria" panose="02040503050406030204" pitchFamily="18" charset="0"/>
              </a:rPr>
              <a:t>odorație</a:t>
            </a:r>
            <a:r>
              <a:rPr lang="ro-RO" sz="2000" b="1" u="sng" dirty="0">
                <a:latin typeface="Cambria" panose="02040503050406030204" pitchFamily="18" charset="0"/>
                <a:ea typeface="Cambria" panose="02040503050406030204" pitchFamily="18" charset="0"/>
              </a:rPr>
              <a:t> corporală</a:t>
            </a:r>
            <a:r>
              <a:rPr lang="ro-RO" sz="2000" dirty="0">
                <a:latin typeface="Cambria" panose="02040503050406030204" pitchFamily="18" charset="0"/>
                <a:ea typeface="Cambria" panose="02040503050406030204" pitchFamily="18" charset="0"/>
              </a:rPr>
              <a:t> (resimțirea anormală a emanării unui miros respingător). Trăirile se desfășoară pe aceeași arie anxios-fobică, </a:t>
            </a:r>
            <a:r>
              <a:rPr lang="ro-RO" sz="2000" dirty="0" err="1">
                <a:latin typeface="Cambria" panose="02040503050406030204" pitchFamily="18" charset="0"/>
                <a:ea typeface="Cambria" panose="02040503050406030204" pitchFamily="18" charset="0"/>
              </a:rPr>
              <a:t>obsesiv-compulsivă</a:t>
            </a:r>
            <a:r>
              <a:rPr lang="ro-RO" sz="2000" dirty="0">
                <a:latin typeface="Cambria" panose="02040503050406030204" pitchFamily="18" charset="0"/>
                <a:ea typeface="Cambria" panose="02040503050406030204" pitchFamily="18" charset="0"/>
              </a:rPr>
              <a:t>, prevalentă și delirantă, cu convingeri de relație senzitivă</a:t>
            </a:r>
          </a:p>
          <a:p>
            <a:pPr marL="0" indent="0" algn="just">
              <a:buNone/>
            </a:pPr>
            <a:r>
              <a:rPr lang="ro-RO"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Subiectul </a:t>
            </a:r>
            <a:r>
              <a:rPr lang="ro-RO" sz="2000" dirty="0">
                <a:latin typeface="Cambria" panose="02040503050406030204" pitchFamily="18" charset="0"/>
                <a:ea typeface="Cambria" panose="02040503050406030204" pitchFamily="18" charset="0"/>
              </a:rPr>
              <a:t>e convins ca alții îl privesc cu insistență şi dezaprobator, comentându-l negativ. Trăiri similare, marginale delirului sau franc delirante, pot să se manifeste și în bulimia cu anorexie și în unele cazuri de obezitate.</a:t>
            </a:r>
          </a:p>
          <a:p>
            <a:pPr marL="0" indent="0" algn="just">
              <a:buNone/>
            </a:pPr>
            <a:r>
              <a:rPr lang="ro-RO"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Cu </a:t>
            </a:r>
            <a:r>
              <a:rPr lang="ro-RO" sz="2000" dirty="0">
                <a:latin typeface="Cambria" panose="02040503050406030204" pitchFamily="18" charset="0"/>
                <a:ea typeface="Cambria" panose="02040503050406030204" pitchFamily="18" charset="0"/>
              </a:rPr>
              <a:t>această cazuistică ne aflăm tot în marginea problematicii depersonalizării corporale</a:t>
            </a:r>
          </a:p>
        </p:txBody>
      </p:sp>
    </p:spTree>
    <p:extLst>
      <p:ext uri="{BB962C8B-B14F-4D97-AF65-F5344CB8AC3E}">
        <p14:creationId xmlns:p14="http://schemas.microsoft.com/office/powerpoint/2010/main" val="252754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108448"/>
          </a:xfrm>
        </p:spPr>
        <p:txBody>
          <a:bodyPr>
            <a:normAutofit/>
          </a:bodyPr>
          <a:lstStyle/>
          <a:p>
            <a:pPr marL="0" indent="0" algn="ctr">
              <a:lnSpc>
                <a:spcPct val="160000"/>
              </a:lnSpc>
              <a:buNone/>
            </a:pPr>
            <a:r>
              <a:rPr lang="en-US" dirty="0" smtClean="0"/>
              <a:t>	</a:t>
            </a:r>
          </a:p>
          <a:p>
            <a:pPr marL="0" indent="0" algn="ctr">
              <a:lnSpc>
                <a:spcPct val="160000"/>
              </a:lnSpc>
              <a:buNone/>
            </a:pPr>
            <a:endParaRPr lang="en-US" dirty="0"/>
          </a:p>
          <a:p>
            <a:pPr marL="0" indent="0" algn="ctr">
              <a:lnSpc>
                <a:spcPct val="160000"/>
              </a:lnSpc>
              <a:buNone/>
            </a:pPr>
            <a:r>
              <a:rPr lang="ro-RO" dirty="0" smtClean="0"/>
              <a:t> </a:t>
            </a:r>
            <a:endParaRPr lang="en-US" dirty="0" smtClean="0"/>
          </a:p>
          <a:p>
            <a:pPr marL="0" indent="0" algn="ctr">
              <a:lnSpc>
                <a:spcPct val="160000"/>
              </a:lnSpc>
              <a:buNone/>
            </a:pPr>
            <a:r>
              <a:rPr lang="ro-RO" dirty="0" smtClean="0"/>
              <a:t>DELIRURI  </a:t>
            </a:r>
            <a:r>
              <a:rPr lang="ro-RO" dirty="0"/>
              <a:t>RELAȚIONALE  PARANOIDE</a:t>
            </a:r>
          </a:p>
        </p:txBody>
      </p:sp>
    </p:spTree>
    <p:extLst>
      <p:ext uri="{BB962C8B-B14F-4D97-AF65-F5344CB8AC3E}">
        <p14:creationId xmlns:p14="http://schemas.microsoft.com/office/powerpoint/2010/main" val="1470953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337048"/>
          </a:xfrm>
        </p:spPr>
        <p:txBody>
          <a:bodyPr>
            <a:normAutofit/>
          </a:bodyPr>
          <a:lstStyle/>
          <a:p>
            <a:pPr marL="0" indent="0" algn="just">
              <a:buNone/>
            </a:pPr>
            <a:r>
              <a:rPr lang="en-US" sz="2400" dirty="0" smtClean="0"/>
              <a:t>	</a:t>
            </a: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r>
              <a:rPr lang="en-US" sz="2400" dirty="0" smtClean="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În </a:t>
            </a:r>
            <a:r>
              <a:rPr lang="ro-RO" sz="2000" dirty="0" err="1">
                <a:latin typeface="Cambria" panose="02040503050406030204" pitchFamily="18" charset="0"/>
                <a:ea typeface="Cambria" panose="02040503050406030204" pitchFamily="18" charset="0"/>
              </a:rPr>
              <a:t>sd</a:t>
            </a:r>
            <a:r>
              <a:rPr lang="ro-RO" sz="2000" dirty="0">
                <a:latin typeface="Cambria" panose="02040503050406030204" pitchFamily="18" charset="0"/>
                <a:ea typeface="Cambria" panose="02040503050406030204" pitchFamily="18" charset="0"/>
              </a:rPr>
              <a:t> </a:t>
            </a:r>
            <a:r>
              <a:rPr lang="ro-RO" sz="2000" dirty="0" err="1">
                <a:latin typeface="Cambria" panose="02040503050406030204" pitchFamily="18" charset="0"/>
                <a:ea typeface="Cambria" panose="02040503050406030204" pitchFamily="18" charset="0"/>
              </a:rPr>
              <a:t>manaical</a:t>
            </a:r>
            <a:r>
              <a:rPr lang="ro-RO" sz="2000" dirty="0">
                <a:latin typeface="Cambria" panose="02040503050406030204" pitchFamily="18" charset="0"/>
                <a:ea typeface="Cambria" panose="02040503050406030204" pitchFamily="18" charset="0"/>
              </a:rPr>
              <a:t> si depresiv, relaționarea cu alte persoane e în plan secund, în prim plan manifestându-se raportarea globală față de situație. </a:t>
            </a:r>
            <a:r>
              <a:rPr lang="ro-RO" sz="2000" u="sng" dirty="0">
                <a:latin typeface="Cambria" panose="02040503050406030204" pitchFamily="18" charset="0"/>
                <a:ea typeface="Cambria" panose="02040503050406030204" pitchFamily="18" charset="0"/>
              </a:rPr>
              <a:t>Relaționările interpersonal-sociale introduc moduri de raportare (dispoziții) specifice (dominație/sumisiune, atașament/respingere, retragere anxioasă/conflict, deschidere </a:t>
            </a:r>
            <a:r>
              <a:rPr lang="ro-RO" sz="2000" u="sng" dirty="0" err="1">
                <a:latin typeface="Cambria" panose="02040503050406030204" pitchFamily="18" charset="0"/>
                <a:ea typeface="Cambria" panose="02040503050406030204" pitchFamily="18" charset="0"/>
              </a:rPr>
              <a:t>receptantă</a:t>
            </a:r>
            <a:r>
              <a:rPr lang="ro-RO" sz="2000" u="sng" dirty="0">
                <a:latin typeface="Cambria" panose="02040503050406030204" pitchFamily="18" charset="0"/>
                <a:ea typeface="Cambria" panose="02040503050406030204" pitchFamily="18" charset="0"/>
              </a:rPr>
              <a:t>/suspiciune).</a:t>
            </a:r>
            <a:endParaRPr lang="ro-RO" sz="2000" dirty="0">
              <a:latin typeface="Cambria" panose="02040503050406030204" pitchFamily="18" charset="0"/>
              <a:ea typeface="Cambria" panose="02040503050406030204" pitchFamily="18" charset="0"/>
            </a:endParaRPr>
          </a:p>
          <a:p>
            <a:pPr marL="0" indent="0" algn="just">
              <a:buNone/>
            </a:pPr>
            <a:r>
              <a:rPr lang="en-US" sz="2000" dirty="0">
                <a:latin typeface="Cambria" panose="02040503050406030204" pitchFamily="18" charset="0"/>
                <a:ea typeface="Cambria" panose="02040503050406030204" pitchFamily="18" charset="0"/>
              </a:rPr>
              <a:t>	</a:t>
            </a:r>
            <a:r>
              <a:rPr lang="ro-RO" sz="2000" dirty="0" smtClean="0">
                <a:latin typeface="Cambria" panose="02040503050406030204" pitchFamily="18" charset="0"/>
                <a:ea typeface="Cambria" panose="02040503050406030204" pitchFamily="18" charset="0"/>
              </a:rPr>
              <a:t>În </a:t>
            </a:r>
            <a:r>
              <a:rPr lang="ro-RO" sz="2000" dirty="0">
                <a:latin typeface="Cambria" panose="02040503050406030204" pitchFamily="18" charset="0"/>
                <a:ea typeface="Cambria" panose="02040503050406030204" pitchFamily="18" charset="0"/>
              </a:rPr>
              <a:t>psihopatologie o importanță specială o au convingerile prevalent delirante de suspiciune anxios-fobică față de atitudinea ostilă, rea voitoare a altora, ce se manifestă în </a:t>
            </a:r>
            <a:r>
              <a:rPr lang="ro-RO" sz="2000" b="1" u="sng" dirty="0">
                <a:latin typeface="Cambria" panose="02040503050406030204" pitchFamily="18" charset="0"/>
                <a:ea typeface="Cambria" panose="02040503050406030204" pitchFamily="18" charset="0"/>
              </a:rPr>
              <a:t>spectrul </a:t>
            </a:r>
            <a:r>
              <a:rPr lang="ro-RO" sz="2000" b="1" u="sng" dirty="0" err="1">
                <a:latin typeface="Cambria" panose="02040503050406030204" pitchFamily="18" charset="0"/>
                <a:ea typeface="Cambria" panose="02040503050406030204" pitchFamily="18" charset="0"/>
              </a:rPr>
              <a:t>paranoid</a:t>
            </a:r>
            <a:r>
              <a:rPr lang="ro-RO" sz="2000" dirty="0">
                <a:latin typeface="Cambria" panose="02040503050406030204" pitchFamily="18" charset="0"/>
                <a:ea typeface="Cambria" panose="02040503050406030204" pitchFamily="18" charset="0"/>
              </a:rPr>
              <a:t> (</a:t>
            </a:r>
            <a:r>
              <a:rPr lang="ro-RO" sz="2000" u="sng" dirty="0">
                <a:latin typeface="Cambria" panose="02040503050406030204" pitchFamily="18" charset="0"/>
                <a:ea typeface="Cambria" panose="02040503050406030204" pitchFamily="18" charset="0"/>
              </a:rPr>
              <a:t>subiectul e convins că alteritatea – alte persoane sau entități – i-au făcut sau intenționează să-i facă ceva rău)</a:t>
            </a:r>
            <a:endParaRPr lang="ro-RO" sz="2000" dirty="0">
              <a:latin typeface="Cambria" panose="02040503050406030204" pitchFamily="18" charset="0"/>
              <a:ea typeface="Cambria" panose="02040503050406030204" pitchFamily="18" charset="0"/>
            </a:endParaRPr>
          </a:p>
          <a:p>
            <a:pPr marL="0" indent="0" algn="just">
              <a:buNone/>
            </a:pPr>
            <a:endParaRPr lang="ro-RO"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6133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1"/>
          <p:cNvSpPr>
            <a:spLocks noGrp="1"/>
          </p:cNvSpPr>
          <p:nvPr>
            <p:ph idx="1"/>
          </p:nvPr>
        </p:nvSpPr>
        <p:spPr>
          <a:xfrm>
            <a:off x="457200" y="381000"/>
            <a:ext cx="8229600" cy="5775325"/>
          </a:xfrm>
        </p:spPr>
        <p:txBody>
          <a:bodyPr>
            <a:normAutofit/>
          </a:bodyPr>
          <a:lstStyle/>
          <a:p>
            <a:pPr marL="0" indent="0" algn="just">
              <a:buNone/>
            </a:pPr>
            <a:r>
              <a:rPr lang="en-US" sz="2400" dirty="0" smtClean="0">
                <a:latin typeface="Cambria" panose="02040503050406030204" pitchFamily="18" charset="0"/>
                <a:ea typeface="Cambria" panose="02040503050406030204" pitchFamily="18" charset="0"/>
              </a:rPr>
              <a:t>	</a:t>
            </a:r>
          </a:p>
          <a:p>
            <a:pPr marL="0" indent="0" algn="just">
              <a:buNone/>
            </a:pPr>
            <a:r>
              <a:rPr lang="en-US" sz="2400" dirty="0">
                <a:latin typeface="Cambria" panose="02040503050406030204" pitchFamily="18" charset="0"/>
                <a:ea typeface="Cambria" panose="02040503050406030204" pitchFamily="18" charset="0"/>
              </a:rPr>
              <a:t>	</a:t>
            </a:r>
            <a:r>
              <a:rPr lang="ro-RO" sz="2200" dirty="0">
                <a:latin typeface="Cambria" panose="02040503050406030204" pitchFamily="18" charset="0"/>
                <a:ea typeface="Cambria" panose="02040503050406030204" pitchFamily="18" charset="0"/>
              </a:rPr>
              <a:t>După ce în psihopatologia din sec XIX s-au introdus conceptele de psihoză și delir, un alt termen nou mult utilizat a fost cel de „</a:t>
            </a:r>
            <a:r>
              <a:rPr lang="ro-RO" sz="2200" b="1" dirty="0">
                <a:latin typeface="Cambria" panose="02040503050406030204" pitchFamily="18" charset="0"/>
                <a:ea typeface="Cambria" panose="02040503050406030204" pitchFamily="18" charset="0"/>
              </a:rPr>
              <a:t>PARANOIA</a:t>
            </a:r>
            <a:r>
              <a:rPr lang="ro-RO" sz="2200" dirty="0">
                <a:latin typeface="Cambria" panose="02040503050406030204" pitchFamily="18" charset="0"/>
                <a:ea typeface="Cambria" panose="02040503050406030204" pitchFamily="18" charset="0"/>
              </a:rPr>
              <a:t> ; prin care se înțelegea un delir (de persecuție) persistent, fără deteriorarea personalității. </a:t>
            </a:r>
          </a:p>
          <a:p>
            <a:pPr marL="0" indent="0" algn="just">
              <a:buNone/>
            </a:pPr>
            <a:r>
              <a:rPr lang="ro-RO" sz="2200" dirty="0" smtClean="0">
                <a:latin typeface="Cambria" panose="02040503050406030204" pitchFamily="18" charset="0"/>
                <a:ea typeface="Cambria" panose="02040503050406030204" pitchFamily="18" charset="0"/>
              </a:rPr>
              <a:t>      </a:t>
            </a:r>
            <a:r>
              <a:rPr lang="ro-RO" sz="2200" dirty="0" err="1">
                <a:latin typeface="Cambria" panose="02040503050406030204" pitchFamily="18" charset="0"/>
                <a:ea typeface="Cambria" panose="02040503050406030204" pitchFamily="18" charset="0"/>
              </a:rPr>
              <a:t>Kraepelin</a:t>
            </a:r>
            <a:r>
              <a:rPr lang="ro-RO" sz="2200" dirty="0">
                <a:latin typeface="Cambria" panose="02040503050406030204" pitchFamily="18" charset="0"/>
                <a:ea typeface="Cambria" panose="02040503050406030204" pitchFamily="18" charset="0"/>
              </a:rPr>
              <a:t> plasează paranoia între  psihozele endogene, alături de boala maniaco depresivă și de „ </a:t>
            </a:r>
            <a:r>
              <a:rPr lang="ro-RO" sz="2200" u="sng" dirty="0">
                <a:latin typeface="Cambria" panose="02040503050406030204" pitchFamily="18" charset="0"/>
                <a:ea typeface="Cambria" panose="02040503050406030204" pitchFamily="18" charset="0"/>
              </a:rPr>
              <a:t>demența </a:t>
            </a:r>
            <a:r>
              <a:rPr lang="ro-RO" sz="2200" u="sng" dirty="0" err="1">
                <a:latin typeface="Cambria" panose="02040503050406030204" pitchFamily="18" charset="0"/>
                <a:ea typeface="Cambria" panose="02040503050406030204" pitchFamily="18" charset="0"/>
              </a:rPr>
              <a:t>paranoidă</a:t>
            </a:r>
            <a:r>
              <a:rPr lang="ro-RO" sz="2200" u="sng" dirty="0">
                <a:latin typeface="Cambria" panose="02040503050406030204" pitchFamily="18" charset="0"/>
                <a:ea typeface="Cambria" panose="02040503050406030204" pitchFamily="18" charset="0"/>
              </a:rPr>
              <a:t> precoce</a:t>
            </a:r>
            <a:r>
              <a:rPr lang="ro-RO" sz="2200" dirty="0">
                <a:latin typeface="Cambria" panose="02040503050406030204" pitchFamily="18" charset="0"/>
                <a:ea typeface="Cambria" panose="02040503050406030204" pitchFamily="18" charset="0"/>
              </a:rPr>
              <a:t>„ (schizofrenia lui </a:t>
            </a:r>
            <a:r>
              <a:rPr lang="ro-RO" sz="2200" dirty="0" err="1">
                <a:latin typeface="Cambria" panose="02040503050406030204" pitchFamily="18" charset="0"/>
                <a:ea typeface="Cambria" panose="02040503050406030204" pitchFamily="18" charset="0"/>
              </a:rPr>
              <a:t>Bleuler</a:t>
            </a:r>
            <a:r>
              <a:rPr lang="ro-RO" sz="2200" dirty="0">
                <a:latin typeface="Cambria" panose="02040503050406030204" pitchFamily="18" charset="0"/>
                <a:ea typeface="Cambria" panose="02040503050406030204" pitchFamily="18" charset="0"/>
              </a:rPr>
              <a:t>).</a:t>
            </a:r>
          </a:p>
          <a:p>
            <a:pPr marL="0" indent="0" algn="just">
              <a:buNone/>
            </a:pPr>
            <a:r>
              <a:rPr lang="ro-RO" sz="2200" dirty="0" smtClean="0">
                <a:latin typeface="Cambria" panose="02040503050406030204" pitchFamily="18" charset="0"/>
                <a:ea typeface="Cambria" panose="02040503050406030204" pitchFamily="18" charset="0"/>
              </a:rPr>
              <a:t>  </a:t>
            </a:r>
            <a:r>
              <a:rPr lang="ro-RO" sz="2200" dirty="0">
                <a:latin typeface="Cambria" panose="02040503050406030204" pitchFamily="18" charset="0"/>
                <a:ea typeface="Cambria" panose="02040503050406030204" pitchFamily="18" charset="0"/>
              </a:rPr>
              <a:t>Expresia de „</a:t>
            </a:r>
            <a:r>
              <a:rPr lang="ro-RO" sz="2200" dirty="0" err="1">
                <a:latin typeface="Cambria" panose="02040503050406030204" pitchFamily="18" charset="0"/>
                <a:ea typeface="Cambria" panose="02040503050406030204" pitchFamily="18" charset="0"/>
              </a:rPr>
              <a:t>paranoidie</a:t>
            </a:r>
            <a:r>
              <a:rPr lang="ro-RO" sz="2200" dirty="0">
                <a:latin typeface="Cambria" panose="02040503050406030204" pitchFamily="18" charset="0"/>
                <a:ea typeface="Cambria" panose="02040503050406030204" pitchFamily="18" charset="0"/>
              </a:rPr>
              <a:t>„- spectru </a:t>
            </a:r>
            <a:r>
              <a:rPr lang="ro-RO" sz="2200" dirty="0" err="1">
                <a:latin typeface="Cambria" panose="02040503050406030204" pitchFamily="18" charset="0"/>
                <a:ea typeface="Cambria" panose="02040503050406030204" pitchFamily="18" charset="0"/>
              </a:rPr>
              <a:t>paranoid</a:t>
            </a:r>
            <a:r>
              <a:rPr lang="ro-RO" sz="2200" dirty="0">
                <a:latin typeface="Cambria" panose="02040503050406030204" pitchFamily="18" charset="0"/>
                <a:ea typeface="Cambria" panose="02040503050406030204" pitchFamily="18" charset="0"/>
              </a:rPr>
              <a:t> - s-a menținut pentru manifestări psihopatologice care exprimă o convingere în atitudinea ostilă a alterității, manifestată ca : - particularități caracteriale (TP </a:t>
            </a:r>
            <a:r>
              <a:rPr lang="ro-RO" sz="2200" dirty="0" err="1">
                <a:latin typeface="Cambria" panose="02040503050406030204" pitchFamily="18" charset="0"/>
                <a:ea typeface="Cambria" panose="02040503050406030204" pitchFamily="18" charset="0"/>
              </a:rPr>
              <a:t>paranoidă</a:t>
            </a:r>
            <a:r>
              <a:rPr lang="ro-RO" sz="2200" dirty="0">
                <a:latin typeface="Cambria" panose="02040503050406030204" pitchFamily="18" charset="0"/>
                <a:ea typeface="Cambria" panose="02040503050406030204" pitchFamily="18" charset="0"/>
              </a:rPr>
              <a:t>) , - ca reacție situațională ; dar mai ales - ca și convingere delirantă. </a:t>
            </a:r>
          </a:p>
          <a:p>
            <a:pPr marL="0" indent="0" algn="just">
              <a:buNone/>
            </a:pPr>
            <a:r>
              <a:rPr lang="ro-RO" sz="2200" dirty="0" smtClean="0">
                <a:latin typeface="Cambria" panose="02040503050406030204" pitchFamily="18" charset="0"/>
                <a:ea typeface="Cambria" panose="02040503050406030204" pitchFamily="18" charset="0"/>
              </a:rPr>
              <a:t>     </a:t>
            </a:r>
            <a:r>
              <a:rPr lang="ro-RO" sz="2200" dirty="0">
                <a:latin typeface="Cambria" panose="02040503050406030204" pitchFamily="18" charset="0"/>
                <a:ea typeface="Cambria" panose="02040503050406030204" pitchFamily="18" charset="0"/>
              </a:rPr>
              <a:t>În acest ultim sens, delirul </a:t>
            </a:r>
            <a:r>
              <a:rPr lang="ro-RO" sz="2200" dirty="0" err="1">
                <a:latin typeface="Cambria" panose="02040503050406030204" pitchFamily="18" charset="0"/>
                <a:ea typeface="Cambria" panose="02040503050406030204" pitchFamily="18" charset="0"/>
              </a:rPr>
              <a:t>paranoid</a:t>
            </a:r>
            <a:r>
              <a:rPr lang="ro-RO" sz="2200" dirty="0">
                <a:latin typeface="Cambria" panose="02040503050406030204" pitchFamily="18" charset="0"/>
                <a:ea typeface="Cambria" panose="02040503050406030204" pitchFamily="18" charset="0"/>
              </a:rPr>
              <a:t> e însoțit de simptome de supraveghere.</a:t>
            </a:r>
          </a:p>
          <a:p>
            <a:pPr marL="0" indent="0">
              <a:buNone/>
            </a:pPr>
            <a:endParaRPr lang="ro-RO" dirty="0"/>
          </a:p>
        </p:txBody>
      </p:sp>
    </p:spTree>
    <p:extLst>
      <p:ext uri="{BB962C8B-B14F-4D97-AF65-F5344CB8AC3E}">
        <p14:creationId xmlns:p14="http://schemas.microsoft.com/office/powerpoint/2010/main" val="289266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337048"/>
          </a:xfrm>
        </p:spPr>
        <p:txBody>
          <a:bodyPr>
            <a:normAutofit/>
          </a:bodyPr>
          <a:lstStyle/>
          <a:p>
            <a:pPr marL="0" indent="0" algn="just">
              <a:buNone/>
            </a:pPr>
            <a:r>
              <a:rPr lang="ro-RO" sz="2000" dirty="0" smtClean="0"/>
              <a:t>	</a:t>
            </a:r>
          </a:p>
          <a:p>
            <a:pPr marL="0" indent="0" algn="just">
              <a:buNone/>
            </a:pPr>
            <a:r>
              <a:rPr lang="ro-RO" sz="2000" dirty="0"/>
              <a:t>	</a:t>
            </a:r>
            <a:endParaRPr lang="en-US" sz="2000" dirty="0" smtClean="0"/>
          </a:p>
          <a:p>
            <a:pPr marL="0" indent="0" algn="just">
              <a:buNone/>
            </a:pPr>
            <a:r>
              <a:rPr lang="en-US" sz="2000" dirty="0">
                <a:latin typeface="Cambria" panose="02040503050406030204" pitchFamily="18" charset="0"/>
                <a:ea typeface="Cambria" panose="02040503050406030204" pitchFamily="18" charset="0"/>
                <a:cs typeface="Arial" panose="020B0604020202020204" pitchFamily="34" charset="0"/>
              </a:rPr>
              <a:t>	</a:t>
            </a:r>
            <a:r>
              <a:rPr lang="ro-RO" sz="2000" dirty="0" smtClean="0">
                <a:latin typeface="Cambria" panose="02040503050406030204" pitchFamily="18" charset="0"/>
                <a:ea typeface="Cambria" panose="02040503050406030204" pitchFamily="18" charset="0"/>
                <a:cs typeface="Arial" panose="020B0604020202020204" pitchFamily="34" charset="0"/>
              </a:rPr>
              <a:t>Mania </a:t>
            </a:r>
            <a:r>
              <a:rPr lang="ro-RO" sz="2000" dirty="0">
                <a:latin typeface="Cambria" panose="02040503050406030204" pitchFamily="18" charset="0"/>
                <a:ea typeface="Cambria" panose="02040503050406030204" pitchFamily="18" charset="0"/>
                <a:cs typeface="Arial" panose="020B0604020202020204" pitchFamily="34" charset="0"/>
              </a:rPr>
              <a:t>și melancolia (depresia) au fost descrise din  antichitate , în variante care conțineau și manifestări de tip delirant.</a:t>
            </a:r>
          </a:p>
          <a:p>
            <a:pPr marL="0" indent="0" algn="just">
              <a:buNone/>
            </a:pPr>
            <a:r>
              <a:rPr lang="ro-RO" sz="2000" dirty="0">
                <a:latin typeface="Cambria" panose="02040503050406030204" pitchFamily="18" charset="0"/>
                <a:ea typeface="Cambria" panose="02040503050406030204" pitchFamily="18" charset="0"/>
                <a:cs typeface="Arial" panose="020B0604020202020204" pitchFamily="34" charset="0"/>
              </a:rPr>
              <a:t>   </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ro-RO" sz="2000" dirty="0" smtClean="0">
                <a:latin typeface="Cambria" panose="02040503050406030204" pitchFamily="18" charset="0"/>
                <a:ea typeface="Cambria" panose="02040503050406030204" pitchFamily="18" charset="0"/>
                <a:cs typeface="Arial" panose="020B0604020202020204" pitchFamily="34" charset="0"/>
              </a:rPr>
              <a:t>După </a:t>
            </a:r>
            <a:r>
              <a:rPr lang="ro-RO" sz="2000" dirty="0">
                <a:latin typeface="Cambria" panose="02040503050406030204" pitchFamily="18" charset="0"/>
                <a:ea typeface="Cambria" panose="02040503050406030204" pitchFamily="18" charset="0"/>
                <a:cs typeface="Arial" panose="020B0604020202020204" pitchFamily="34" charset="0"/>
              </a:rPr>
              <a:t>ce în sec XIX delirul a fost comentat ca un sindrom psihopatologic distinct, mania si depresia au fost descrise și în </a:t>
            </a:r>
            <a:r>
              <a:rPr lang="ro-RO" sz="2000" u="sng" dirty="0">
                <a:latin typeface="Cambria" panose="02040503050406030204" pitchFamily="18" charset="0"/>
                <a:ea typeface="Cambria" panose="02040503050406030204" pitchFamily="18" charset="0"/>
                <a:cs typeface="Arial" panose="020B0604020202020204" pitchFamily="34" charset="0"/>
              </a:rPr>
              <a:t>variante  „fără delir</a:t>
            </a:r>
            <a:r>
              <a:rPr lang="ro-RO" sz="2000" dirty="0">
                <a:latin typeface="Cambria" panose="02040503050406030204" pitchFamily="18" charset="0"/>
                <a:ea typeface="Cambria" panose="02040503050406030204" pitchFamily="18" charset="0"/>
                <a:cs typeface="Arial" panose="020B0604020202020204" pitchFamily="34" charset="0"/>
              </a:rPr>
              <a:t>„ ; fiind conjugate în </a:t>
            </a:r>
            <a:r>
              <a:rPr lang="ro-RO" sz="2000" b="1" u="sng" dirty="0">
                <a:latin typeface="Cambria" panose="02040503050406030204" pitchFamily="18" charset="0"/>
                <a:ea typeface="Cambria" panose="02040503050406030204" pitchFamily="18" charset="0"/>
                <a:cs typeface="Arial" panose="020B0604020202020204" pitchFamily="34" charset="0"/>
              </a:rPr>
              <a:t>Boala maniaco depresivă</a:t>
            </a:r>
            <a:r>
              <a:rPr lang="ro-RO" sz="2000" dirty="0">
                <a:latin typeface="Cambria" panose="02040503050406030204" pitchFamily="18" charset="0"/>
                <a:ea typeface="Cambria" panose="02040503050406030204" pitchFamily="18" charset="0"/>
                <a:cs typeface="Arial" panose="020B0604020202020204" pitchFamily="34" charset="0"/>
              </a:rPr>
              <a:t>, plasată de </a:t>
            </a:r>
            <a:r>
              <a:rPr lang="ro-RO" sz="2000" dirty="0" err="1">
                <a:latin typeface="Cambria" panose="02040503050406030204" pitchFamily="18" charset="0"/>
                <a:ea typeface="Cambria" panose="02040503050406030204" pitchFamily="18" charset="0"/>
                <a:cs typeface="Arial" panose="020B0604020202020204" pitchFamily="34" charset="0"/>
              </a:rPr>
              <a:t>Kraepelin</a:t>
            </a:r>
            <a:r>
              <a:rPr lang="ro-RO" sz="2000" dirty="0">
                <a:latin typeface="Cambria" panose="02040503050406030204" pitchFamily="18" charset="0"/>
                <a:ea typeface="Cambria" panose="02040503050406030204" pitchFamily="18" charset="0"/>
                <a:cs typeface="Arial" panose="020B0604020202020204" pitchFamily="34" charset="0"/>
              </a:rPr>
              <a:t> în centrul psihozelor endogene, alături de schizofrenie – (demența precoce </a:t>
            </a:r>
            <a:r>
              <a:rPr lang="ro-RO" sz="2000" dirty="0" err="1">
                <a:latin typeface="Cambria" panose="02040503050406030204" pitchFamily="18" charset="0"/>
                <a:ea typeface="Cambria" panose="02040503050406030204" pitchFamily="18" charset="0"/>
                <a:cs typeface="Arial" panose="020B0604020202020204" pitchFamily="34" charset="0"/>
              </a:rPr>
              <a:t>paranoidă</a:t>
            </a:r>
            <a:r>
              <a:rPr lang="ro-RO" sz="20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ro-RO" sz="2000" dirty="0" smtClean="0">
                <a:latin typeface="Cambria" panose="02040503050406030204" pitchFamily="18" charset="0"/>
                <a:ea typeface="Cambria" panose="02040503050406030204" pitchFamily="18" charset="0"/>
                <a:cs typeface="Arial" panose="020B0604020202020204" pitchFamily="34" charset="0"/>
              </a:rPr>
              <a:t>     </a:t>
            </a:r>
            <a:r>
              <a:rPr lang="en-US" sz="2000" dirty="0" smtClean="0">
                <a:latin typeface="Cambria" panose="02040503050406030204" pitchFamily="18" charset="0"/>
                <a:ea typeface="Cambria" panose="02040503050406030204" pitchFamily="18" charset="0"/>
                <a:cs typeface="Arial" panose="020B0604020202020204" pitchFamily="34" charset="0"/>
              </a:rPr>
              <a:t>	</a:t>
            </a:r>
            <a:r>
              <a:rPr lang="ro-RO" sz="2000" dirty="0" smtClean="0">
                <a:latin typeface="Cambria" panose="02040503050406030204" pitchFamily="18" charset="0"/>
                <a:ea typeface="Cambria" panose="02040503050406030204" pitchFamily="18" charset="0"/>
                <a:cs typeface="Arial" panose="020B0604020202020204" pitchFamily="34" charset="0"/>
              </a:rPr>
              <a:t>În  </a:t>
            </a:r>
            <a:r>
              <a:rPr lang="ro-RO" sz="2000" dirty="0">
                <a:latin typeface="Cambria" panose="02040503050406030204" pitchFamily="18" charset="0"/>
                <a:ea typeface="Cambria" panose="02040503050406030204" pitchFamily="18" charset="0"/>
                <a:cs typeface="Arial" panose="020B0604020202020204" pitchFamily="34" charset="0"/>
              </a:rPr>
              <a:t>DSM-III-5 se acceptă </a:t>
            </a:r>
            <a:r>
              <a:rPr lang="ro-RO" sz="2000" dirty="0" err="1">
                <a:latin typeface="Cambria" panose="02040503050406030204" pitchFamily="18" charset="0"/>
                <a:ea typeface="Cambria" panose="02040503050406030204" pitchFamily="18" charset="0"/>
                <a:cs typeface="Arial" panose="020B0604020202020204" pitchFamily="34" charset="0"/>
              </a:rPr>
              <a:t>comorbiditatea</a:t>
            </a:r>
            <a:r>
              <a:rPr lang="ro-RO" sz="2000" dirty="0">
                <a:latin typeface="Cambria" panose="02040503050406030204" pitchFamily="18" charset="0"/>
                <a:ea typeface="Cambria" panose="02040503050406030204" pitchFamily="18" charset="0"/>
                <a:cs typeface="Arial" panose="020B0604020202020204" pitchFamily="34" charset="0"/>
              </a:rPr>
              <a:t>  episoadelor maniacale și depresive cu delirul. Tradițional s-a descris și o tematică delirantă congruentă acestor sindroame :- de grandiozitate (megalomanie) pentru manie…„- micromană1 (de </a:t>
            </a:r>
            <a:r>
              <a:rPr lang="ro-RO" sz="2000" dirty="0" err="1">
                <a:latin typeface="Cambria" panose="02040503050406030204" pitchFamily="18" charset="0"/>
                <a:ea typeface="Cambria" panose="02040503050406030204" pitchFamily="18" charset="0"/>
                <a:cs typeface="Arial" panose="020B0604020202020204" pitchFamily="34" charset="0"/>
              </a:rPr>
              <a:t>autodepreciere</a:t>
            </a:r>
            <a:r>
              <a:rPr lang="ro-RO" sz="2000" dirty="0">
                <a:latin typeface="Cambria" panose="02040503050406030204" pitchFamily="18" charset="0"/>
                <a:ea typeface="Cambria" panose="02040503050406030204" pitchFamily="18" charset="0"/>
                <a:cs typeface="Arial" panose="020B0604020202020204" pitchFamily="34" charset="0"/>
              </a:rPr>
              <a:t>, vinovăție și perspective negative) pentru depresie</a:t>
            </a:r>
          </a:p>
        </p:txBody>
      </p:sp>
    </p:spTree>
    <p:extLst>
      <p:ext uri="{BB962C8B-B14F-4D97-AF65-F5344CB8AC3E}">
        <p14:creationId xmlns:p14="http://schemas.microsoft.com/office/powerpoint/2010/main" val="1836171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609600"/>
            <a:ext cx="8229600" cy="5547360"/>
          </a:xfrm>
        </p:spPr>
        <p:txBody>
          <a:bodyPr>
            <a:normAutofit/>
          </a:bodyPr>
          <a:lstStyle/>
          <a:p>
            <a:pPr marL="0" indent="0">
              <a:buNone/>
            </a:pPr>
            <a:r>
              <a:rPr lang="en-US" sz="4200" dirty="0" smtClean="0"/>
              <a:t>	</a:t>
            </a:r>
          </a:p>
          <a:p>
            <a:pPr marL="0" indent="0" algn="just">
              <a:buNone/>
            </a:pPr>
            <a:r>
              <a:rPr lang="en-US" sz="4200" dirty="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Trăirea </a:t>
            </a:r>
            <a:r>
              <a:rPr lang="ro-RO" sz="1800" dirty="0">
                <a:latin typeface="Cambria" panose="02040503050406030204" pitchFamily="18" charset="0"/>
                <a:ea typeface="Cambria" panose="02040503050406030204" pitchFamily="18" charset="0"/>
              </a:rPr>
              <a:t>dominantă din patologia </a:t>
            </a:r>
            <a:r>
              <a:rPr lang="ro-RO" sz="1800" dirty="0" err="1">
                <a:latin typeface="Cambria" panose="02040503050406030204" pitchFamily="18" charset="0"/>
                <a:ea typeface="Cambria" panose="02040503050406030204" pitchFamily="18" charset="0"/>
              </a:rPr>
              <a:t>paranoidă</a:t>
            </a:r>
            <a:r>
              <a:rPr lang="ro-RO" sz="1800" dirty="0">
                <a:latin typeface="Cambria" panose="02040503050406030204" pitchFamily="18" charset="0"/>
                <a:ea typeface="Cambria" panose="02040503050406030204" pitchFamily="18" charset="0"/>
              </a:rPr>
              <a:t> este cea a unei dispoziții de suspiciune (</a:t>
            </a:r>
            <a:r>
              <a:rPr lang="ro-RO" sz="1800" dirty="0" err="1" smtClean="0">
                <a:latin typeface="Cambria" panose="02040503050406030204" pitchFamily="18" charset="0"/>
                <a:ea typeface="Cambria" panose="02040503050406030204" pitchFamily="18" charset="0"/>
              </a:rPr>
              <a:t>anxio</a:t>
            </a:r>
            <a:r>
              <a:rPr lang="en-US" sz="1800" dirty="0" smtClean="0">
                <a:latin typeface="Cambria" panose="02040503050406030204" pitchFamily="18" charset="0"/>
                <a:ea typeface="Cambria" panose="02040503050406030204" pitchFamily="18" charset="0"/>
              </a:rPr>
              <a:t>s</a:t>
            </a:r>
            <a:r>
              <a:rPr lang="ro-RO" sz="1800" dirty="0" err="1" smtClean="0">
                <a:latin typeface="Cambria" panose="02040503050406030204" pitchFamily="18" charset="0"/>
                <a:ea typeface="Cambria" panose="02040503050406030204" pitchFamily="18" charset="0"/>
              </a:rPr>
              <a:t>-fobic-agresivă</a:t>
            </a:r>
            <a:r>
              <a:rPr lang="ro-RO" sz="1800" dirty="0">
                <a:latin typeface="Cambria" panose="02040503050406030204" pitchFamily="18" charset="0"/>
                <a:ea typeface="Cambria" panose="02040503050406030204" pitchFamily="18" charset="0"/>
              </a:rPr>
              <a:t>), care din </a:t>
            </a:r>
            <a:r>
              <a:rPr lang="ro-RO" sz="1800" dirty="0" err="1">
                <a:latin typeface="Cambria" panose="02040503050406030204" pitchFamily="18" charset="0"/>
                <a:ea typeface="Cambria" panose="02040503050406030204" pitchFamily="18" charset="0"/>
              </a:rPr>
              <a:t>adaptativă</a:t>
            </a:r>
            <a:r>
              <a:rPr lang="ro-RO" sz="1800" dirty="0">
                <a:latin typeface="Cambria" panose="02040503050406030204" pitchFamily="18" charset="0"/>
                <a:ea typeface="Cambria" panose="02040503050406030204" pitchFamily="18" charset="0"/>
              </a:rPr>
              <a:t>, se manifestă acum  global, intens și neargumentat. </a:t>
            </a:r>
          </a:p>
          <a:p>
            <a:pPr marL="0" indent="0" algn="just">
              <a:buNone/>
            </a:pPr>
            <a:r>
              <a:rPr lang="ro-RO" sz="1800" dirty="0">
                <a:latin typeface="Cambria" panose="02040503050406030204" pitchFamily="18" charset="0"/>
                <a:ea typeface="Cambria" panose="02040503050406030204" pitchFamily="18" charset="0"/>
              </a:rPr>
              <a:t>    </a:t>
            </a: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 </a:t>
            </a:r>
            <a:r>
              <a:rPr lang="ro-RO" sz="1800" dirty="0">
                <a:latin typeface="Cambria" panose="02040503050406030204" pitchFamily="18" charset="0"/>
                <a:ea typeface="Cambria" panose="02040503050406030204" pitchFamily="18" charset="0"/>
              </a:rPr>
              <a:t>Subiectul atribuie alterității – considerată nediferențiat, generic - o atitudine ostilă, neprietenoasă, distantă, dușmănoasă, agresivă,… cu orientare spre persecuție, acte răuvoitoare.</a:t>
            </a:r>
          </a:p>
          <a:p>
            <a:pPr marL="0" indent="0" algn="just">
              <a:buNone/>
            </a:pPr>
            <a:r>
              <a:rPr lang="ro-RO" sz="1800" dirty="0">
                <a:latin typeface="Cambria" panose="02040503050406030204" pitchFamily="18" charset="0"/>
                <a:ea typeface="Cambria" panose="02040503050406030204" pitchFamily="18" charset="0"/>
              </a:rPr>
              <a:t>    </a:t>
            </a: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Alteritatea </a:t>
            </a:r>
            <a:r>
              <a:rPr lang="ro-RO" sz="1800" dirty="0">
                <a:latin typeface="Cambria" panose="02040503050406030204" pitchFamily="18" charset="0"/>
                <a:ea typeface="Cambria" panose="02040503050406030204" pitchFamily="18" charset="0"/>
              </a:rPr>
              <a:t>e privită de obicei global, în sensul unei atitudini generale - „</a:t>
            </a:r>
            <a:r>
              <a:rPr lang="ro-RO" sz="1800" u="sng" dirty="0">
                <a:latin typeface="Cambria" panose="02040503050406030204" pitchFamily="18" charset="0"/>
                <a:ea typeface="Cambria" panose="02040503050406030204" pitchFamily="18" charset="0"/>
              </a:rPr>
              <a:t>toți sunt împotriva mea.. „toți se coalizează</a:t>
            </a:r>
            <a:r>
              <a:rPr lang="ro-RO" sz="1800" dirty="0">
                <a:latin typeface="Cambria" panose="02040503050406030204" pitchFamily="18" charset="0"/>
                <a:ea typeface="Cambria" panose="02040503050406030204" pitchFamily="18" charset="0"/>
              </a:rPr>
              <a:t>„… ;.de aceea deseori pe poziția dușmanilor apar Instituții….Asociații…Entități generice sau supranaturale</a:t>
            </a:r>
          </a:p>
          <a:p>
            <a:pPr marL="0" indent="0" algn="just">
              <a:buNone/>
            </a:pPr>
            <a:r>
              <a:rPr lang="ro-RO" sz="1800" dirty="0">
                <a:latin typeface="Cambria" panose="02040503050406030204" pitchFamily="18" charset="0"/>
                <a:ea typeface="Cambria" panose="02040503050406030204" pitchFamily="18" charset="0"/>
              </a:rPr>
              <a:t>    </a:t>
            </a: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Atitudinea </a:t>
            </a:r>
            <a:r>
              <a:rPr lang="ro-RO" sz="1800" dirty="0">
                <a:latin typeface="Cambria" panose="02040503050406030204" pitchFamily="18" charset="0"/>
                <a:ea typeface="Cambria" panose="02040503050406030204" pitchFamily="18" charset="0"/>
              </a:rPr>
              <a:t>agresivă a alterității se îndreaptă asupra nucleului persoanei, pătrunzând în zona intimității,..inclusiv a sinelui încorporat </a:t>
            </a:r>
            <a:r>
              <a:rPr lang="ro-RO" sz="1800" dirty="0" smtClean="0">
                <a:latin typeface="Cambria" panose="02040503050406030204" pitchFamily="18" charset="0"/>
                <a:ea typeface="Cambria" panose="02040503050406030204" pitchFamily="18" charset="0"/>
              </a:rPr>
              <a:t>(de </a:t>
            </a:r>
            <a:r>
              <a:rPr lang="ro-RO" sz="1800" dirty="0">
                <a:latin typeface="Cambria" panose="02040503050406030204" pitchFamily="18" charset="0"/>
                <a:ea typeface="Cambria" panose="02040503050406030204" pitchFamily="18" charset="0"/>
              </a:rPr>
              <a:t>unde larga reticență față de injecții si vaccinuri)</a:t>
            </a:r>
          </a:p>
        </p:txBody>
      </p:sp>
    </p:spTree>
    <p:extLst>
      <p:ext uri="{BB962C8B-B14F-4D97-AF65-F5344CB8AC3E}">
        <p14:creationId xmlns:p14="http://schemas.microsoft.com/office/powerpoint/2010/main" val="357971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marL="0" indent="0" algn="just">
              <a:buNone/>
            </a:pPr>
            <a:r>
              <a:rPr lang="en-US" sz="2400" dirty="0" smtClean="0"/>
              <a:t>	</a:t>
            </a:r>
          </a:p>
          <a:p>
            <a:pPr marL="0" indent="0" algn="just">
              <a:buNone/>
            </a:pPr>
            <a:r>
              <a:rPr lang="en-US" sz="2400" dirty="0">
                <a:latin typeface="Cambria" panose="02040503050406030204" pitchFamily="18" charset="0"/>
                <a:ea typeface="Cambria" panose="02040503050406030204" pitchFamily="18" charset="0"/>
              </a:rPr>
              <a:t>	</a:t>
            </a:r>
            <a:r>
              <a:rPr lang="ro-RO" sz="1900" dirty="0" smtClean="0">
                <a:latin typeface="Cambria" panose="02040503050406030204" pitchFamily="18" charset="0"/>
                <a:ea typeface="Cambria" panose="02040503050406030204" pitchFamily="18" charset="0"/>
              </a:rPr>
              <a:t>Delirul </a:t>
            </a:r>
            <a:r>
              <a:rPr lang="ro-RO" sz="1900" dirty="0" err="1">
                <a:latin typeface="Cambria" panose="02040503050406030204" pitchFamily="18" charset="0"/>
                <a:ea typeface="Cambria" panose="02040503050406030204" pitchFamily="18" charset="0"/>
              </a:rPr>
              <a:t>paranoid</a:t>
            </a:r>
            <a:r>
              <a:rPr lang="ro-RO" sz="1900" dirty="0">
                <a:latin typeface="Cambria" panose="02040503050406030204" pitchFamily="18" charset="0"/>
                <a:ea typeface="Cambria" panose="02040503050406030204" pitchFamily="18" charset="0"/>
              </a:rPr>
              <a:t> ne mută  pe o scenă şi într-un scenariu care e comparabil în esența sa cu narativitatea ficţiunilor, ce se desfăşoară în „câmpul personajelor”. Subiectul simte </a:t>
            </a:r>
            <a:r>
              <a:rPr lang="ro-RO" sz="1900" dirty="0" err="1">
                <a:latin typeface="Cambria" panose="02040503050406030204" pitchFamily="18" charset="0"/>
                <a:ea typeface="Cambria" panose="02040503050406030204" pitchFamily="18" charset="0"/>
              </a:rPr>
              <a:t>cǎ</a:t>
            </a:r>
            <a:r>
              <a:rPr lang="ro-RO" sz="1900" dirty="0">
                <a:latin typeface="Cambria" panose="02040503050406030204" pitchFamily="18" charset="0"/>
                <a:ea typeface="Cambria" panose="02040503050406030204" pitchFamily="18" charset="0"/>
              </a:rPr>
              <a:t> se </a:t>
            </a:r>
            <a:r>
              <a:rPr lang="ro-RO" sz="1900" dirty="0" err="1">
                <a:latin typeface="Cambria" panose="02040503050406030204" pitchFamily="18" charset="0"/>
                <a:ea typeface="Cambria" panose="02040503050406030204" pitchFamily="18" charset="0"/>
              </a:rPr>
              <a:t>confruntǎ</a:t>
            </a:r>
            <a:r>
              <a:rPr lang="ro-RO" sz="1900" dirty="0">
                <a:latin typeface="Cambria" panose="02040503050406030204" pitchFamily="18" charset="0"/>
                <a:ea typeface="Cambria" panose="02040503050406030204" pitchFamily="18" charset="0"/>
              </a:rPr>
              <a:t> nu doar cu alte persoane din ambianţă, ci şi cu organizaţii, instituţii şi instanţe sociale generale şi abstracte –  aşa cum ar fi Securitatea Statului, CIA, Masoneria </a:t>
            </a:r>
            <a:r>
              <a:rPr lang="ro-RO" sz="1900" dirty="0" err="1">
                <a:latin typeface="Cambria" panose="02040503050406030204" pitchFamily="18" charset="0"/>
                <a:ea typeface="Cambria" panose="02040503050406030204" pitchFamily="18" charset="0"/>
              </a:rPr>
              <a:t>mondialǎ</a:t>
            </a:r>
            <a:r>
              <a:rPr lang="ro-RO" sz="1900" dirty="0">
                <a:latin typeface="Cambria" panose="02040503050406030204" pitchFamily="18" charset="0"/>
                <a:ea typeface="Cambria" panose="02040503050406030204" pitchFamily="18" charset="0"/>
              </a:rPr>
              <a:t>, Mafia </a:t>
            </a:r>
            <a:r>
              <a:rPr lang="ro-RO" sz="1900" dirty="0" err="1">
                <a:latin typeface="Cambria" panose="02040503050406030204" pitchFamily="18" charset="0"/>
                <a:ea typeface="Cambria" panose="02040503050406030204" pitchFamily="18" charset="0"/>
              </a:rPr>
              <a:t>etc</a:t>
            </a:r>
            <a:r>
              <a:rPr lang="ro-RO" sz="1900" dirty="0">
                <a:latin typeface="Cambria" panose="02040503050406030204" pitchFamily="18" charset="0"/>
                <a:ea typeface="Cambria" panose="02040503050406030204" pitchFamily="18" charset="0"/>
              </a:rPr>
              <a:t> -, cu personaje publice, istorice, legendare, sau cu fiinţe supranaturale.</a:t>
            </a:r>
          </a:p>
          <a:p>
            <a:pPr marL="0" indent="0" algn="just">
              <a:buNone/>
            </a:pPr>
            <a:r>
              <a:rPr lang="ro-RO" sz="1900" dirty="0" smtClean="0">
                <a:latin typeface="Cambria" panose="02040503050406030204" pitchFamily="18" charset="0"/>
                <a:ea typeface="Cambria" panose="02040503050406030204" pitchFamily="18" charset="0"/>
              </a:rPr>
              <a:t>      </a:t>
            </a:r>
            <a:r>
              <a:rPr lang="ro-RO" sz="1900" dirty="0">
                <a:latin typeface="Cambria" panose="02040503050406030204" pitchFamily="18" charset="0"/>
                <a:ea typeface="Cambria" panose="02040503050406030204" pitchFamily="18" charset="0"/>
              </a:rPr>
              <a:t>Delirantul </a:t>
            </a:r>
            <a:r>
              <a:rPr lang="ro-RO" sz="1900" dirty="0" err="1">
                <a:latin typeface="Cambria" panose="02040503050406030204" pitchFamily="18" charset="0"/>
                <a:ea typeface="Cambria" panose="02040503050406030204" pitchFamily="18" charset="0"/>
              </a:rPr>
              <a:t>paranoid</a:t>
            </a:r>
            <a:r>
              <a:rPr lang="ro-RO" sz="1900" dirty="0">
                <a:latin typeface="Cambria" panose="02040503050406030204" pitchFamily="18" charset="0"/>
                <a:ea typeface="Cambria" panose="02040503050406030204" pitchFamily="18" charset="0"/>
              </a:rPr>
              <a:t>, pierzându-şi articulaţia firească cu spaţio temporalitatea şi cu organizarea </a:t>
            </a:r>
            <a:r>
              <a:rPr lang="ro-RO" sz="1900" dirty="0" err="1">
                <a:latin typeface="Cambria" panose="02040503050406030204" pitchFamily="18" charset="0"/>
                <a:ea typeface="Cambria" panose="02040503050406030204" pitchFamily="18" charset="0"/>
              </a:rPr>
              <a:t>semnificantă</a:t>
            </a:r>
            <a:r>
              <a:rPr lang="ro-RO" sz="1900" dirty="0">
                <a:latin typeface="Cambria" panose="02040503050406030204" pitchFamily="18" charset="0"/>
                <a:ea typeface="Cambria" panose="02040503050406030204" pitchFamily="18" charset="0"/>
              </a:rPr>
              <a:t> a lumii vieții cotidiene, - în care funcţionează o </a:t>
            </a:r>
            <a:r>
              <a:rPr lang="ro-RO" sz="1900" dirty="0" err="1">
                <a:latin typeface="Cambria" panose="02040503050406030204" pitchFamily="18" charset="0"/>
                <a:ea typeface="Cambria" panose="02040503050406030204" pitchFamily="18" charset="0"/>
              </a:rPr>
              <a:t>structurǎ</a:t>
            </a:r>
            <a:r>
              <a:rPr lang="ro-RO" sz="1900" dirty="0">
                <a:latin typeface="Cambria" panose="02040503050406030204" pitchFamily="18" charset="0"/>
                <a:ea typeface="Cambria" panose="02040503050406030204" pitchFamily="18" charset="0"/>
              </a:rPr>
              <a:t> bine definită între viaţa </a:t>
            </a:r>
            <a:r>
              <a:rPr lang="ro-RO" sz="1900" dirty="0" err="1">
                <a:latin typeface="Cambria" panose="02040503050406030204" pitchFamily="18" charset="0"/>
                <a:ea typeface="Cambria" panose="02040503050406030204" pitchFamily="18" charset="0"/>
              </a:rPr>
              <a:t>intimǎ</a:t>
            </a:r>
            <a:r>
              <a:rPr lang="ro-RO" sz="1900" dirty="0">
                <a:latin typeface="Cambria" panose="02040503050406030204" pitchFamily="18" charset="0"/>
                <a:ea typeface="Cambria" panose="02040503050406030204" pitchFamily="18" charset="0"/>
              </a:rPr>
              <a:t> şi cea publică -, se simte vulnerabil la accesul altora, a „alterității dușmănoase„, spre intimitatea sa. În </a:t>
            </a:r>
            <a:r>
              <a:rPr lang="ro-RO" sz="1900" dirty="0" err="1">
                <a:latin typeface="Cambria" panose="02040503050406030204" pitchFamily="18" charset="0"/>
                <a:ea typeface="Cambria" panose="02040503050406030204" pitchFamily="18" charset="0"/>
              </a:rPr>
              <a:t>consecinţǎ</a:t>
            </a:r>
            <a:r>
              <a:rPr lang="ro-RO" sz="1900" dirty="0">
                <a:latin typeface="Cambria" panose="02040503050406030204" pitchFamily="18" charset="0"/>
                <a:ea typeface="Cambria" panose="02040503050406030204" pitchFamily="18" charset="0"/>
              </a:rPr>
              <a:t>, are impresia </a:t>
            </a:r>
            <a:r>
              <a:rPr lang="ro-RO" sz="1900" dirty="0" err="1">
                <a:latin typeface="Cambria" panose="02040503050406030204" pitchFamily="18" charset="0"/>
                <a:ea typeface="Cambria" panose="02040503050406030204" pitchFamily="18" charset="0"/>
              </a:rPr>
              <a:t>cǎ</a:t>
            </a:r>
            <a:r>
              <a:rPr lang="ro-RO" sz="1900" dirty="0">
                <a:latin typeface="Cambria" panose="02040503050406030204" pitchFamily="18" charset="0"/>
                <a:ea typeface="Cambria" panose="02040503050406030204" pitchFamily="18" charset="0"/>
              </a:rPr>
              <a:t> este continuu supravegheat, </a:t>
            </a:r>
            <a:r>
              <a:rPr lang="ro-RO" sz="1900" dirty="0" err="1">
                <a:latin typeface="Cambria" panose="02040503050406030204" pitchFamily="18" charset="0"/>
                <a:ea typeface="Cambria" panose="02040503050406030204" pitchFamily="18" charset="0"/>
              </a:rPr>
              <a:t>urmǎrit</a:t>
            </a:r>
            <a:r>
              <a:rPr lang="ro-RO" sz="1900" dirty="0">
                <a:latin typeface="Cambria" panose="02040503050406030204" pitchFamily="18" charset="0"/>
                <a:ea typeface="Cambria" panose="02040503050406030204" pitchFamily="18" charset="0"/>
              </a:rPr>
              <a:t>, ţinut sub control  de la distanţă de </a:t>
            </a:r>
            <a:r>
              <a:rPr lang="ro-RO" sz="1900" dirty="0" err="1">
                <a:latin typeface="Cambria" panose="02040503050406030204" pitchFamily="18" charset="0"/>
                <a:ea typeface="Cambria" panose="02040503050406030204" pitchFamily="18" charset="0"/>
              </a:rPr>
              <a:t>cǎtre</a:t>
            </a:r>
            <a:r>
              <a:rPr lang="ro-RO" sz="1900" dirty="0">
                <a:latin typeface="Cambria" panose="02040503050406030204" pitchFamily="18" charset="0"/>
                <a:ea typeface="Cambria" panose="02040503050406030204" pitchFamily="18" charset="0"/>
              </a:rPr>
              <a:t> alţii, de </a:t>
            </a:r>
            <a:r>
              <a:rPr lang="ro-RO" sz="1900" dirty="0" err="1">
                <a:latin typeface="Cambria" panose="02040503050406030204" pitchFamily="18" charset="0"/>
                <a:ea typeface="Cambria" panose="02040503050406030204" pitchFamily="18" charset="0"/>
              </a:rPr>
              <a:t>cǎtre</a:t>
            </a:r>
            <a:r>
              <a:rPr lang="ro-RO" sz="1900" dirty="0">
                <a:latin typeface="Cambria" panose="02040503050406030204" pitchFamily="18" charset="0"/>
                <a:ea typeface="Cambria" panose="02040503050406030204" pitchFamily="18" charset="0"/>
              </a:rPr>
              <a:t> instanţe </a:t>
            </a:r>
            <a:r>
              <a:rPr lang="ro-RO" sz="1900" dirty="0" err="1">
                <a:latin typeface="Cambria" panose="02040503050406030204" pitchFamily="18" charset="0"/>
                <a:ea typeface="Cambria" panose="02040503050406030204" pitchFamily="18" charset="0"/>
              </a:rPr>
              <a:t>xenopatice</a:t>
            </a:r>
            <a:r>
              <a:rPr lang="ro-RO" sz="1900" dirty="0">
                <a:latin typeface="Cambria" panose="02040503050406030204" pitchFamily="18" charset="0"/>
                <a:ea typeface="Cambria" panose="02040503050406030204" pitchFamily="18" charset="0"/>
              </a:rPr>
              <a:t> diverse</a:t>
            </a:r>
          </a:p>
          <a:p>
            <a:pPr marL="0" indent="0" algn="just">
              <a:buNone/>
            </a:pPr>
            <a:endParaRPr lang="ro-RO" sz="19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1226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ubstituent conținut 2"/>
          <p:cNvGraphicFramePr>
            <a:graphicFrameLocks noGrp="1"/>
          </p:cNvGraphicFramePr>
          <p:nvPr>
            <p:ph idx="1"/>
            <p:extLst>
              <p:ext uri="{D42A27DB-BD31-4B8C-83A1-F6EECF244321}">
                <p14:modId xmlns:p14="http://schemas.microsoft.com/office/powerpoint/2010/main" val="47734348"/>
              </p:ext>
            </p:extLst>
          </p:nvPr>
        </p:nvGraphicFramePr>
        <p:xfrm>
          <a:off x="1447800" y="2438400"/>
          <a:ext cx="5918200" cy="3171635"/>
        </p:xfrm>
        <a:graphic>
          <a:graphicData uri="http://schemas.openxmlformats.org/drawingml/2006/table">
            <a:tbl>
              <a:tblPr firstRow="1" firstCol="1" bandRow="1" bandCol="1">
                <a:tableStyleId>{5C22544A-7EE6-4342-B048-85BDC9FD1C3A}</a:tableStyleId>
              </a:tblPr>
              <a:tblGrid>
                <a:gridCol w="1966595"/>
                <a:gridCol w="1976755"/>
                <a:gridCol w="1974850"/>
              </a:tblGrid>
              <a:tr h="701675">
                <a:tc>
                  <a:txBody>
                    <a:bodyPr/>
                    <a:lstStyle/>
                    <a:p>
                      <a:pPr marL="0" marR="0" algn="ctr">
                        <a:lnSpc>
                          <a:spcPct val="115000"/>
                        </a:lnSpc>
                        <a:spcBef>
                          <a:spcPts val="0"/>
                        </a:spcBef>
                        <a:spcAft>
                          <a:spcPts val="1000"/>
                        </a:spcAft>
                      </a:pPr>
                      <a:r>
                        <a:rPr lang="ro-RO" sz="1200" dirty="0">
                          <a:effectLst/>
                        </a:rPr>
                        <a:t>Acţiuni nocive care se întreprind asupra pacientului</a:t>
                      </a:r>
                      <a:endParaRPr lang="ro-RO"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ro-RO" sz="1200">
                          <a:effectLst/>
                        </a:rPr>
                        <a:t>Fenomene de supraveghere, control, manipulare</a:t>
                      </a:r>
                      <a:endParaRPr lang="ro-RO"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ro-RO" sz="1200">
                          <a:effectLst/>
                        </a:rPr>
                        <a:t>Cine sunt agenţii atitudinilor şi acţiunilor xenopatice</a:t>
                      </a:r>
                      <a:endParaRPr lang="ro-RO" sz="1100">
                        <a:effectLst/>
                        <a:latin typeface="Calibri"/>
                        <a:ea typeface="Calibri"/>
                        <a:cs typeface="Times New Roman"/>
                      </a:endParaRPr>
                    </a:p>
                  </a:txBody>
                  <a:tcPr marL="68580" marR="68580" marT="0" marB="0"/>
                </a:tc>
              </a:tr>
              <a:tr h="2120900">
                <a:tc>
                  <a:txBody>
                    <a:bodyPr/>
                    <a:lstStyle/>
                    <a:p>
                      <a:pPr marL="0" marR="0" algn="just">
                        <a:lnSpc>
                          <a:spcPct val="115000"/>
                        </a:lnSpc>
                        <a:spcBef>
                          <a:spcPts val="0"/>
                        </a:spcBef>
                        <a:spcAft>
                          <a:spcPts val="1000"/>
                        </a:spcAft>
                      </a:pPr>
                      <a:r>
                        <a:rPr lang="ro-RO" sz="1200" dirty="0">
                          <a:effectLst/>
                        </a:rPr>
                        <a:t>Atac asupra corpului, îmbolnăvire, otrăvire, omorâre, prejudiciu moral, subminarea poziţiilor sociale, privare de libertate, atac asupra averii, familiei</a:t>
                      </a:r>
                      <a:endParaRPr lang="ro-RO"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1000"/>
                        </a:spcAft>
                      </a:pPr>
                      <a:r>
                        <a:rPr lang="ro-RO" sz="1200" dirty="0">
                          <a:effectLst/>
                        </a:rPr>
                        <a:t>Supraveghere prin privire (</a:t>
                      </a:r>
                      <a:r>
                        <a:rPr lang="ro-RO" sz="1200" dirty="0" err="1">
                          <a:effectLst/>
                        </a:rPr>
                        <a:t>sd</a:t>
                      </a:r>
                      <a:r>
                        <a:rPr lang="ro-RO" sz="1200" dirty="0">
                          <a:effectLst/>
                        </a:rPr>
                        <a:t>. senzitiv de relaţie), urmărire, spionaj, supravegherea intimităţii de la distanţă (cu mijloace tehnice speciale); manipularea de la distanţă, controlul şi influenţarea gândirii, intenţiilor, acţiunii</a:t>
                      </a:r>
                      <a:endParaRPr lang="ro-RO"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1000"/>
                        </a:spcAft>
                      </a:pPr>
                      <a:r>
                        <a:rPr lang="ro-RO" sz="1200" dirty="0">
                          <a:effectLst/>
                        </a:rPr>
                        <a:t>Rude, vecini, cunoştinţe, colegi</a:t>
                      </a:r>
                      <a:endParaRPr lang="ro-RO" sz="1100" dirty="0">
                        <a:effectLst/>
                      </a:endParaRPr>
                    </a:p>
                    <a:p>
                      <a:pPr marL="0" marR="0" algn="just">
                        <a:lnSpc>
                          <a:spcPct val="115000"/>
                        </a:lnSpc>
                        <a:spcBef>
                          <a:spcPts val="0"/>
                        </a:spcBef>
                        <a:spcAft>
                          <a:spcPts val="1000"/>
                        </a:spcAft>
                      </a:pPr>
                      <a:r>
                        <a:rPr lang="ro-RO" sz="1200" dirty="0">
                          <a:effectLst/>
                        </a:rPr>
                        <a:t>Şefi, personaje </a:t>
                      </a:r>
                      <a:r>
                        <a:rPr lang="ro-RO" sz="1200" dirty="0" err="1">
                          <a:effectLst/>
                        </a:rPr>
                        <a:t>socio</a:t>
                      </a:r>
                      <a:r>
                        <a:rPr lang="ro-RO" sz="1200" dirty="0">
                          <a:effectLst/>
                        </a:rPr>
                        <a:t> politice, culturale, istorice</a:t>
                      </a:r>
                      <a:endParaRPr lang="ro-RO" sz="1100" dirty="0">
                        <a:effectLst/>
                      </a:endParaRPr>
                    </a:p>
                    <a:p>
                      <a:pPr marL="0" marR="0" algn="just">
                        <a:lnSpc>
                          <a:spcPct val="115000"/>
                        </a:lnSpc>
                        <a:spcBef>
                          <a:spcPts val="0"/>
                        </a:spcBef>
                        <a:spcAft>
                          <a:spcPts val="1000"/>
                        </a:spcAft>
                      </a:pPr>
                      <a:r>
                        <a:rPr lang="ro-RO" sz="1200" dirty="0">
                          <a:effectLst/>
                        </a:rPr>
                        <a:t>Instituţii, organizaţii</a:t>
                      </a:r>
                      <a:endParaRPr lang="ro-RO" sz="1100" dirty="0">
                        <a:effectLst/>
                      </a:endParaRPr>
                    </a:p>
                    <a:p>
                      <a:pPr marL="0" marR="0" algn="just">
                        <a:lnSpc>
                          <a:spcPct val="115000"/>
                        </a:lnSpc>
                        <a:spcBef>
                          <a:spcPts val="0"/>
                        </a:spcBef>
                        <a:spcAft>
                          <a:spcPts val="1000"/>
                        </a:spcAft>
                      </a:pPr>
                      <a:r>
                        <a:rPr lang="ro-RO" sz="1200" dirty="0">
                          <a:effectLst/>
                        </a:rPr>
                        <a:t>Personaje fictive, supranaturale, reprezentanţi ai mitologiei religioase</a:t>
                      </a:r>
                      <a:endParaRPr lang="ro-RO"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914400" y="745123"/>
            <a:ext cx="7696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ro-RO" b="0" i="0" u="none" strike="noStrike" cap="none" normalizeH="0" baseline="0" dirty="0" smtClean="0">
                <a:ln>
                  <a:noFill/>
                </a:ln>
                <a:solidFill>
                  <a:schemeClr val="tx1"/>
                </a:solidFill>
                <a:effectLst/>
                <a:latin typeface="Cambria" panose="02040503050406030204" pitchFamily="18" charset="0"/>
                <a:ea typeface="Cambria" panose="02040503050406030204" pitchFamily="18" charset="0"/>
                <a:cs typeface="Times New Roman" pitchFamily="18" charset="0"/>
              </a:rPr>
              <a:t>Analiza unui delir </a:t>
            </a:r>
            <a:r>
              <a:rPr kumimoji="0" lang="ro-RO" altLang="ro-RO" b="0" i="0" u="none" strike="noStrike" cap="none" normalizeH="0" baseline="0" dirty="0" err="1" smtClean="0">
                <a:ln>
                  <a:noFill/>
                </a:ln>
                <a:solidFill>
                  <a:schemeClr val="tx1"/>
                </a:solidFill>
                <a:effectLst/>
                <a:latin typeface="Cambria" panose="02040503050406030204" pitchFamily="18" charset="0"/>
                <a:ea typeface="Cambria" panose="02040503050406030204" pitchFamily="18" charset="0"/>
                <a:cs typeface="Times New Roman" pitchFamily="18" charset="0"/>
              </a:rPr>
              <a:t>paranoid</a:t>
            </a:r>
            <a:r>
              <a:rPr kumimoji="0" lang="ro-RO" altLang="ro-RO" b="0" i="0" u="none" strike="noStrike" cap="none" normalizeH="0" baseline="0" dirty="0" smtClean="0">
                <a:ln>
                  <a:noFill/>
                </a:ln>
                <a:solidFill>
                  <a:schemeClr val="tx1"/>
                </a:solidFill>
                <a:effectLst/>
                <a:latin typeface="Cambria" panose="02040503050406030204" pitchFamily="18" charset="0"/>
                <a:ea typeface="Cambria" panose="02040503050406030204" pitchFamily="18" charset="0"/>
                <a:cs typeface="Times New Roman" pitchFamily="18" charset="0"/>
              </a:rPr>
              <a:t> presupune, astfel,  cel puţin trei clase de fenomene.</a:t>
            </a:r>
            <a:endParaRPr kumimoji="0" lang="ro-RO" altLang="ro-RO" b="0" i="0" u="none" strike="noStrike" cap="none" normalizeH="0" baseline="0" dirty="0" smtClean="0">
              <a:ln>
                <a:noFill/>
              </a:ln>
              <a:solidFill>
                <a:schemeClr val="tx1"/>
              </a:solidFill>
              <a:effectLst/>
              <a:latin typeface="Cambria" panose="02040503050406030204" pitchFamily="18" charset="0"/>
              <a:ea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o-RO" altLang="ro-RO"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3877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184648"/>
          </a:xfrm>
        </p:spPr>
        <p:txBody>
          <a:bodyPr>
            <a:normAutofit fontScale="70000" lnSpcReduction="20000"/>
          </a:bodyPr>
          <a:lstStyle/>
          <a:p>
            <a:pPr marL="0" indent="0" algn="ctr">
              <a:buNone/>
            </a:pPr>
            <a:r>
              <a:rPr lang="en-US" dirty="0" smtClean="0">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 </a:t>
            </a:r>
            <a:r>
              <a:rPr lang="ro-RO" b="1" dirty="0">
                <a:latin typeface="Cambria" panose="02040503050406030204" pitchFamily="18" charset="0"/>
                <a:ea typeface="Cambria" panose="02040503050406030204" pitchFamily="18" charset="0"/>
              </a:rPr>
              <a:t>Deliruri cu tematică </a:t>
            </a:r>
            <a:r>
              <a:rPr lang="ro-RO" b="1" dirty="0" err="1" smtClean="0">
                <a:latin typeface="Cambria" panose="02040503050406030204" pitchFamily="18" charset="0"/>
                <a:ea typeface="Cambria" panose="02040503050406030204" pitchFamily="18" charset="0"/>
              </a:rPr>
              <a:t>paranoidă</a:t>
            </a:r>
            <a:endParaRPr lang="en-US" b="1" dirty="0" smtClean="0">
              <a:latin typeface="Cambria" panose="02040503050406030204" pitchFamily="18" charset="0"/>
              <a:ea typeface="Cambria" panose="02040503050406030204" pitchFamily="18" charset="0"/>
            </a:endParaRPr>
          </a:p>
          <a:p>
            <a:pPr marL="0" indent="0" algn="ctr">
              <a:buNone/>
            </a:pPr>
            <a:endParaRPr lang="ro-RO" dirty="0">
              <a:latin typeface="Cambria" panose="02040503050406030204" pitchFamily="18" charset="0"/>
              <a:ea typeface="Cambria" panose="02040503050406030204" pitchFamily="18" charset="0"/>
            </a:endParaRPr>
          </a:p>
          <a:p>
            <a:pPr marL="0" indent="0" algn="just">
              <a:buNone/>
            </a:pPr>
            <a:r>
              <a:rPr lang="ro-RO" dirty="0">
                <a:latin typeface="Cambria" panose="02040503050406030204" pitchFamily="18" charset="0"/>
                <a:ea typeface="Cambria" panose="02040503050406030204" pitchFamily="18" charset="0"/>
              </a:rPr>
              <a:t>X1.. 49 ani, muncitoare, văduvă, prezintă brusc (în câteva zile) convingeri delirante de urmărire şi senzitive de relaţie, însoţite de halucinaţii auditive simple şi apelative (“vecinii vorbesc despre mine că sunt prea slabă, oamenii din maşini se uită la mine”…vecinii bat în </a:t>
            </a:r>
            <a:r>
              <a:rPr lang="ro-RO" dirty="0" err="1">
                <a:latin typeface="Cambria" panose="02040503050406030204" pitchFamily="18" charset="0"/>
                <a:ea typeface="Cambria" panose="02040503050406030204" pitchFamily="18" charset="0"/>
              </a:rPr>
              <a:t>perete..răspândesc</a:t>
            </a:r>
            <a:r>
              <a:rPr lang="ro-RO" dirty="0">
                <a:latin typeface="Cambria" panose="02040503050406030204" pitchFamily="18" charset="0"/>
                <a:ea typeface="Cambria" panose="02040503050406030204" pitchFamily="18" charset="0"/>
              </a:rPr>
              <a:t> fire de păr prin casă”); </a:t>
            </a:r>
          </a:p>
          <a:p>
            <a:pPr marL="0" indent="0" algn="just">
              <a:buNone/>
            </a:pPr>
            <a:r>
              <a:rPr lang="ro-RO" dirty="0">
                <a:latin typeface="Cambria" panose="02040503050406030204" pitchFamily="18" charset="0"/>
                <a:ea typeface="Cambria" panose="02040503050406030204" pitchFamily="18" charset="0"/>
              </a:rPr>
              <a:t>X2.. 55 ani prezintă (1997) un delir cu tematică de urmărire, persecuţie, supraveghere, halucinaţii auditive relaţionale (aude cum alţii îşi bat joc de ea”); încă 5 internări similare până în 2010.</a:t>
            </a:r>
          </a:p>
          <a:p>
            <a:pPr marL="0" indent="0" algn="just">
              <a:buNone/>
            </a:pPr>
            <a:r>
              <a:rPr lang="ro-RO" dirty="0">
                <a:latin typeface="Cambria" panose="02040503050406030204" pitchFamily="18" charset="0"/>
                <a:ea typeface="Cambria" panose="02040503050406030204" pitchFamily="18" charset="0"/>
              </a:rPr>
              <a:t> X3.. 44 ani, angajată, căsătorită cu 2 copii, debutează brusc (într-o săptămână) (2001) cu delir </a:t>
            </a:r>
            <a:r>
              <a:rPr lang="ro-RO" dirty="0" err="1">
                <a:latin typeface="Cambria" panose="02040503050406030204" pitchFamily="18" charset="0"/>
                <a:ea typeface="Cambria" panose="02040503050406030204" pitchFamily="18" charset="0"/>
              </a:rPr>
              <a:t>halucinator</a:t>
            </a:r>
            <a:r>
              <a:rPr lang="ro-RO" dirty="0">
                <a:latin typeface="Cambria" panose="02040503050406030204" pitchFamily="18" charset="0"/>
                <a:ea typeface="Cambria" panose="02040503050406030204" pitchFamily="18" charset="0"/>
              </a:rPr>
              <a:t> </a:t>
            </a:r>
            <a:r>
              <a:rPr lang="ro-RO" dirty="0" err="1">
                <a:latin typeface="Cambria" panose="02040503050406030204" pitchFamily="18" charset="0"/>
                <a:ea typeface="Cambria" panose="02040503050406030204" pitchFamily="18" charset="0"/>
              </a:rPr>
              <a:t>paranoid</a:t>
            </a:r>
            <a:r>
              <a:rPr lang="ro-RO" dirty="0">
                <a:latin typeface="Cambria" panose="02040503050406030204" pitchFamily="18" charset="0"/>
                <a:ea typeface="Cambria" panose="02040503050406030204" pitchFamily="18" charset="0"/>
              </a:rPr>
              <a:t> : „cineva” vrea să îi facă rău, toată lumea o vorbeşte de rău, se simte vrăjită; aude diverse zgomote care sunt semne ale vrăjilor; halucinaţii olfactive : simte miros de tămâie.</a:t>
            </a:r>
          </a:p>
          <a:p>
            <a:pPr marL="0" indent="0" algn="just">
              <a:buNone/>
            </a:pPr>
            <a:r>
              <a:rPr lang="ro-RO" dirty="0">
                <a:latin typeface="Cambria" panose="02040503050406030204" pitchFamily="18" charset="0"/>
                <a:ea typeface="Cambria" panose="02040503050406030204" pitchFamily="18" charset="0"/>
              </a:rPr>
              <a:t>X4... debutează în 3 săptămâni cu delir de gelozie, persecuţie, urmărire, supraveghere, otrăvire (familia e incriminată), vede o maşină albastră care sigur a venit pentru ea să o ducă undeva; se converteşte la o sectă religioasă. În 2007 complexul </a:t>
            </a:r>
            <a:r>
              <a:rPr lang="ro-RO" dirty="0" err="1">
                <a:latin typeface="Cambria" panose="02040503050406030204" pitchFamily="18" charset="0"/>
                <a:ea typeface="Cambria" panose="02040503050406030204" pitchFamily="18" charset="0"/>
              </a:rPr>
              <a:t>paranoid</a:t>
            </a:r>
            <a:r>
              <a:rPr lang="ro-RO" dirty="0">
                <a:latin typeface="Cambria" panose="02040503050406030204" pitchFamily="18" charset="0"/>
                <a:ea typeface="Cambria" panose="02040503050406030204" pitchFamily="18" charset="0"/>
              </a:rPr>
              <a:t> </a:t>
            </a:r>
            <a:r>
              <a:rPr lang="ro-RO" dirty="0" err="1">
                <a:latin typeface="Cambria" panose="02040503050406030204" pitchFamily="18" charset="0"/>
                <a:ea typeface="Cambria" panose="02040503050406030204" pitchFamily="18" charset="0"/>
              </a:rPr>
              <a:t>halucinator</a:t>
            </a:r>
            <a:r>
              <a:rPr lang="ro-RO" dirty="0">
                <a:latin typeface="Cambria" panose="02040503050406030204" pitchFamily="18" charset="0"/>
                <a:ea typeface="Cambria" panose="02040503050406030204" pitchFamily="18" charset="0"/>
              </a:rPr>
              <a:t> reapare </a:t>
            </a:r>
          </a:p>
        </p:txBody>
      </p:sp>
    </p:spTree>
    <p:extLst>
      <p:ext uri="{BB962C8B-B14F-4D97-AF65-F5344CB8AC3E}">
        <p14:creationId xmlns:p14="http://schemas.microsoft.com/office/powerpoint/2010/main" val="228595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fontScale="62500" lnSpcReduction="20000"/>
          </a:bodyPr>
          <a:lstStyle/>
          <a:p>
            <a:pPr marL="0" indent="0" algn="just">
              <a:buNone/>
            </a:pPr>
            <a:r>
              <a:rPr lang="ro-RO" dirty="0" smtClean="0">
                <a:latin typeface="Cambria" panose="02040503050406030204" pitchFamily="18" charset="0"/>
                <a:ea typeface="Cambria" panose="02040503050406030204" pitchFamily="18" charset="0"/>
              </a:rPr>
              <a:t>X5</a:t>
            </a:r>
            <a:r>
              <a:rPr lang="ro-RO" dirty="0">
                <a:latin typeface="Cambria" panose="02040503050406030204" pitchFamily="18" charset="0"/>
                <a:ea typeface="Cambria" panose="02040503050406030204" pitchFamily="18" charset="0"/>
              </a:rPr>
              <a:t>... 30 ani, muncitoare, căsătorită, debutează insidios (într-un an, 1997) cu delir cu tematică senzitivă de relaţie: colegele de serviciu o bârfesc, îşi fac semne, o urmăresc, vor să îi facă rău; dispoziţie anxioasă; recădere peste 1 an.</a:t>
            </a:r>
          </a:p>
          <a:p>
            <a:pPr marL="0" indent="0" algn="just">
              <a:buNone/>
            </a:pPr>
            <a:r>
              <a:rPr lang="ro-RO" dirty="0">
                <a:latin typeface="Cambria" panose="02040503050406030204" pitchFamily="18" charset="0"/>
                <a:ea typeface="Cambria" panose="02040503050406030204" pitchFamily="18" charset="0"/>
              </a:rPr>
              <a:t>X6... 48 ani, căsătorită, 1 copil, prezintă o patologie delirantă ce evoluează în decurs de aproximativ 2 ani, cu tratament </a:t>
            </a:r>
            <a:r>
              <a:rPr lang="ro-RO" dirty="0" err="1">
                <a:latin typeface="Cambria" panose="02040503050406030204" pitchFamily="18" charset="0"/>
                <a:ea typeface="Cambria" panose="02040503050406030204" pitchFamily="18" charset="0"/>
              </a:rPr>
              <a:t>ambulator</a:t>
            </a:r>
            <a:r>
              <a:rPr lang="ro-RO" dirty="0">
                <a:latin typeface="Cambria" panose="02040503050406030204" pitchFamily="18" charset="0"/>
                <a:ea typeface="Cambria" panose="02040503050406030204" pitchFamily="18" charset="0"/>
              </a:rPr>
              <a:t> iniţial şi apoi internare (1993). Ideaţia delirantă </a:t>
            </a:r>
            <a:r>
              <a:rPr lang="ro-RO" dirty="0" err="1">
                <a:latin typeface="Cambria" panose="02040503050406030204" pitchFamily="18" charset="0"/>
                <a:ea typeface="Cambria" panose="02040503050406030204" pitchFamily="18" charset="0"/>
              </a:rPr>
              <a:t>paranoidă</a:t>
            </a:r>
            <a:r>
              <a:rPr lang="ro-RO" dirty="0">
                <a:latin typeface="Cambria" panose="02040503050406030204" pitchFamily="18" charset="0"/>
                <a:ea typeface="Cambria" panose="02040503050406030204" pitchFamily="18" charset="0"/>
              </a:rPr>
              <a:t>  relaţională, suspiciune, otrăvire, gelozie; halucinaţii gustative şi olfactive, depresie anxioasă (lentoare). Urmează tratament intermitent.</a:t>
            </a:r>
          </a:p>
          <a:p>
            <a:pPr marL="0" indent="0" algn="just">
              <a:buNone/>
            </a:pPr>
            <a:r>
              <a:rPr lang="ro-RO" dirty="0">
                <a:latin typeface="Cambria" panose="02040503050406030204" pitchFamily="18" charset="0"/>
                <a:ea typeface="Cambria" panose="02040503050406030204" pitchFamily="18" charset="0"/>
              </a:rPr>
              <a:t>X7... 30 ani, muncitoare, văduvă, după un eveniment de viaţă minor (2001) începe să se simtă persecutată, prejudiciată, urmărită pe stradă, privită şi comentată “pe stradă alţii râd de mine”, supravegheată acasă (“am impresia că în casă sunt microfoane şi că mi-e ascultat telefonul”);.</a:t>
            </a:r>
          </a:p>
          <a:p>
            <a:pPr marL="0" indent="0" algn="just">
              <a:buNone/>
            </a:pPr>
            <a:r>
              <a:rPr lang="ro-RO" dirty="0">
                <a:latin typeface="Cambria" panose="02040503050406030204" pitchFamily="18" charset="0"/>
                <a:ea typeface="Cambria" panose="02040503050406030204" pitchFamily="18" charset="0"/>
              </a:rPr>
              <a:t>X8... 42 ani, debutează brusc (1999) în două </a:t>
            </a:r>
            <a:r>
              <a:rPr lang="ro-RO" dirty="0" smtClean="0">
                <a:latin typeface="Cambria" panose="02040503050406030204" pitchFamily="18" charset="0"/>
                <a:ea typeface="Cambria" panose="02040503050406030204" pitchFamily="18" charset="0"/>
              </a:rPr>
              <a:t>săptămâni </a:t>
            </a:r>
            <a:r>
              <a:rPr lang="ro-RO" dirty="0">
                <a:latin typeface="Cambria" panose="02040503050406030204" pitchFamily="18" charset="0"/>
                <a:ea typeface="Cambria" panose="02040503050406030204" pitchFamily="18" charset="0"/>
              </a:rPr>
              <a:t>cu suspiciune, idei de urmărire şi persecuţie, e convinsă că “cineva vrea să o drogheze şi îi pune ceva în mâncare, deoarece aceasta are “un gust deosebit”, “’</a:t>
            </a:r>
            <a:r>
              <a:rPr lang="ro-RO" dirty="0" err="1">
                <a:latin typeface="Cambria" panose="02040503050406030204" pitchFamily="18" charset="0"/>
                <a:ea typeface="Cambria" panose="02040503050406030204" pitchFamily="18" charset="0"/>
              </a:rPr>
              <a:t>duşmanii</a:t>
            </a:r>
            <a:r>
              <a:rPr lang="ro-RO" dirty="0">
                <a:latin typeface="Cambria" panose="02040503050406030204" pitchFamily="18" charset="0"/>
                <a:ea typeface="Cambria" panose="02040503050406030204" pitchFamily="18" charset="0"/>
              </a:rPr>
              <a:t> mă urmăresc să îmi facă rău”, are impresia că la TV prezentatoarea îi fixează ochii şi se uită ciudat la ea, crede că e posedată şi trebuie să se ducă la preot…aceleaşi idei sunt prezente la internările ulterioare: (“apa are un gust amar, mă uit atentă dacă cineva mă serveşte cu suc sau cafea ca să nu mă otrăvească, mă uit la degetele lor”…”cei din jur vor să-mi facă rău”, insomnii, anxietate).</a:t>
            </a:r>
          </a:p>
          <a:p>
            <a:pPr marL="0" indent="0" algn="just">
              <a:buNone/>
            </a:pPr>
            <a:endParaRPr lang="ro-RO" dirty="0"/>
          </a:p>
        </p:txBody>
      </p:sp>
    </p:spTree>
    <p:extLst>
      <p:ext uri="{BB962C8B-B14F-4D97-AF65-F5344CB8AC3E}">
        <p14:creationId xmlns:p14="http://schemas.microsoft.com/office/powerpoint/2010/main" val="2488396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marL="0" indent="0">
              <a:buNone/>
            </a:pPr>
            <a:endParaRPr lang="en-US" sz="1800" dirty="0" smtClean="0">
              <a:latin typeface="Cambria" panose="02040503050406030204" pitchFamily="18" charset="0"/>
              <a:ea typeface="Cambria" panose="02040503050406030204" pitchFamily="18" charset="0"/>
            </a:endParaRPr>
          </a:p>
          <a:p>
            <a:pPr marL="0" indent="0" algn="just">
              <a:buNone/>
            </a:pPr>
            <a:endParaRPr lang="en-US" sz="1800" u="sng" dirty="0">
              <a:latin typeface="Cambria" panose="02040503050406030204" pitchFamily="18" charset="0"/>
              <a:ea typeface="Cambria" panose="02040503050406030204" pitchFamily="18" charset="0"/>
            </a:endParaRPr>
          </a:p>
          <a:p>
            <a:pPr marL="0" indent="0" algn="just">
              <a:buNone/>
            </a:pPr>
            <a:endParaRPr lang="en-US" sz="1800" u="sng" dirty="0" smtClean="0">
              <a:latin typeface="Cambria" panose="02040503050406030204" pitchFamily="18" charset="0"/>
              <a:ea typeface="Cambria" panose="02040503050406030204" pitchFamily="18" charset="0"/>
            </a:endParaRPr>
          </a:p>
          <a:p>
            <a:pPr marL="0" indent="0" algn="just">
              <a:buNone/>
            </a:pPr>
            <a:endParaRPr lang="en-US" sz="1800" u="sng" dirty="0">
              <a:latin typeface="Cambria" panose="02040503050406030204" pitchFamily="18" charset="0"/>
              <a:ea typeface="Cambria" panose="02040503050406030204" pitchFamily="18" charset="0"/>
            </a:endParaRPr>
          </a:p>
          <a:p>
            <a:pPr marL="0" indent="0" algn="just">
              <a:buNone/>
            </a:pPr>
            <a:r>
              <a:rPr lang="en-US" sz="1800" dirty="0" smtClean="0">
                <a:latin typeface="Cambria" panose="02040503050406030204" pitchFamily="18" charset="0"/>
                <a:ea typeface="Cambria" panose="02040503050406030204" pitchFamily="18" charset="0"/>
              </a:rPr>
              <a:t>	</a:t>
            </a:r>
            <a:r>
              <a:rPr lang="ro-RO" sz="1800" u="sng" dirty="0" smtClean="0">
                <a:latin typeface="Cambria" panose="02040503050406030204" pitchFamily="18" charset="0"/>
                <a:ea typeface="Cambria" panose="02040503050406030204" pitchFamily="18" charset="0"/>
              </a:rPr>
              <a:t>Supravegherea </a:t>
            </a:r>
            <a:r>
              <a:rPr lang="ro-RO" sz="1800" u="sng" dirty="0" err="1">
                <a:latin typeface="Cambria" panose="02040503050406030204" pitchFamily="18" charset="0"/>
                <a:ea typeface="Cambria" panose="02040503050406030204" pitchFamily="18" charset="0"/>
              </a:rPr>
              <a:t>paranoidă</a:t>
            </a:r>
            <a:r>
              <a:rPr lang="ro-RO" sz="1800" dirty="0">
                <a:latin typeface="Cambria" panose="02040503050406030204" pitchFamily="18" charset="0"/>
                <a:ea typeface="Cambria" panose="02040503050406030204" pitchFamily="18" charset="0"/>
              </a:rPr>
              <a:t> are un prim nivel - care menţine articulaţia cu relaţionarea interpersonală nemijlocită - prin </a:t>
            </a:r>
            <a:r>
              <a:rPr lang="ro-RO" sz="1800" u="sng" dirty="0">
                <a:latin typeface="Cambria" panose="02040503050406030204" pitchFamily="18" charset="0"/>
                <a:ea typeface="Cambria" panose="02040503050406030204" pitchFamily="18" charset="0"/>
              </a:rPr>
              <a:t>sindromul de relaţie senzitivă</a:t>
            </a:r>
            <a:r>
              <a:rPr lang="ro-RO" sz="1800" dirty="0">
                <a:latin typeface="Cambria" panose="02040503050406030204" pitchFamily="18" charset="0"/>
                <a:ea typeface="Cambria" panose="02040503050406030204" pitchFamily="18" charset="0"/>
              </a:rPr>
              <a:t>. </a:t>
            </a:r>
          </a:p>
          <a:p>
            <a:pPr marL="0" indent="0" algn="just">
              <a:buNone/>
            </a:pPr>
            <a:r>
              <a:rPr lang="en-US" sz="1800" dirty="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Acesta </a:t>
            </a:r>
            <a:r>
              <a:rPr lang="ro-RO" sz="1800" dirty="0">
                <a:latin typeface="Cambria" panose="02040503050406030204" pitchFamily="18" charset="0"/>
                <a:ea typeface="Cambria" panose="02040503050406030204" pitchFamily="18" charset="0"/>
              </a:rPr>
              <a:t>constă în impresia sau convingerea subiectului că este privit în mod special de către alţii: de vecini, la serviciu de colegi, pe stradă de către necunoscuţi; toţi se uită la el cu interes, curiozitate şi subînţelesuri, făcându-şi semne din priviri şi zâmbete, coalizându-se; eventual.... discută între ei nefavorabil despre subiect, îl batjocoresc, râd de el...</a:t>
            </a:r>
          </a:p>
        </p:txBody>
      </p:sp>
    </p:spTree>
    <p:extLst>
      <p:ext uri="{BB962C8B-B14F-4D97-AF65-F5344CB8AC3E}">
        <p14:creationId xmlns:p14="http://schemas.microsoft.com/office/powerpoint/2010/main" val="568840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609600" y="685800"/>
            <a:ext cx="8183880" cy="5105400"/>
          </a:xfrm>
        </p:spPr>
        <p:txBody>
          <a:bodyPr>
            <a:normAutofit/>
          </a:bodyPr>
          <a:lstStyle/>
          <a:p>
            <a:pPr marL="0" indent="0" algn="just">
              <a:buNone/>
            </a:pPr>
            <a:endParaRPr lang="en-US" sz="1900" dirty="0" smtClean="0">
              <a:latin typeface="Cambria" panose="02040503050406030204" pitchFamily="18" charset="0"/>
              <a:ea typeface="Cambria" panose="02040503050406030204" pitchFamily="18" charset="0"/>
            </a:endParaRPr>
          </a:p>
          <a:p>
            <a:pPr marL="0" indent="0" algn="just">
              <a:buNone/>
            </a:pPr>
            <a:endParaRPr lang="en-US" sz="1900" dirty="0">
              <a:latin typeface="Cambria" panose="02040503050406030204" pitchFamily="18" charset="0"/>
              <a:ea typeface="Cambria" panose="02040503050406030204" pitchFamily="18" charset="0"/>
            </a:endParaRPr>
          </a:p>
          <a:p>
            <a:pPr marL="0" indent="0" algn="just">
              <a:buNone/>
            </a:pPr>
            <a:r>
              <a:rPr lang="en-US" sz="1900" dirty="0" smtClean="0">
                <a:latin typeface="Cambria" panose="02040503050406030204" pitchFamily="18" charset="0"/>
                <a:ea typeface="Cambria" panose="02040503050406030204" pitchFamily="18" charset="0"/>
              </a:rPr>
              <a:t>	</a:t>
            </a:r>
            <a:r>
              <a:rPr lang="ro-RO" sz="1900" dirty="0" smtClean="0">
                <a:latin typeface="Cambria" panose="02040503050406030204" pitchFamily="18" charset="0"/>
                <a:ea typeface="Cambria" panose="02040503050406030204" pitchFamily="18" charset="0"/>
              </a:rPr>
              <a:t>Un </a:t>
            </a:r>
            <a:r>
              <a:rPr lang="ro-RO" sz="1900" dirty="0">
                <a:latin typeface="Cambria" panose="02040503050406030204" pitchFamily="18" charset="0"/>
                <a:ea typeface="Cambria" panose="02040503050406030204" pitchFamily="18" charset="0"/>
              </a:rPr>
              <a:t>al doilea nivel al supravegherii constă în sentimentul pacientului </a:t>
            </a:r>
            <a:r>
              <a:rPr lang="ro-RO" sz="1900" dirty="0" err="1">
                <a:latin typeface="Cambria" panose="02040503050406030204" pitchFamily="18" charset="0"/>
                <a:ea typeface="Cambria" panose="02040503050406030204" pitchFamily="18" charset="0"/>
              </a:rPr>
              <a:t>cǎ</a:t>
            </a:r>
            <a:r>
              <a:rPr lang="ro-RO" sz="1900" dirty="0">
                <a:latin typeface="Cambria" panose="02040503050406030204" pitchFamily="18" charset="0"/>
                <a:ea typeface="Cambria" panose="02040503050406030204" pitchFamily="18" charset="0"/>
              </a:rPr>
              <a:t> este </a:t>
            </a:r>
            <a:r>
              <a:rPr lang="ro-RO" sz="1900" u="sng" dirty="0">
                <a:latin typeface="Cambria" panose="02040503050406030204" pitchFamily="18" charset="0"/>
                <a:ea typeface="Cambria" panose="02040503050406030204" pitchFamily="18" charset="0"/>
              </a:rPr>
              <a:t>urmărit de instanţe exterioare</a:t>
            </a:r>
            <a:r>
              <a:rPr lang="ro-RO" sz="1900" dirty="0">
                <a:latin typeface="Cambria" panose="02040503050406030204" pitchFamily="18" charset="0"/>
                <a:ea typeface="Cambria" panose="02040503050406030204" pitchFamily="18" charset="0"/>
              </a:rPr>
              <a:t>. Urmărirea se realizează de persoane mai mult sau mai puţin cunoscute, de reprezentanţi ai unor instituţii publice, organizaţii sau asociaţii – eventual oculte – , de entități </a:t>
            </a:r>
            <a:r>
              <a:rPr lang="ro-RO" sz="1900" dirty="0" err="1">
                <a:latin typeface="Cambria" panose="02040503050406030204" pitchFamily="18" charset="0"/>
                <a:ea typeface="Cambria" panose="02040503050406030204" pitchFamily="18" charset="0"/>
              </a:rPr>
              <a:t>socio</a:t>
            </a:r>
            <a:r>
              <a:rPr lang="ro-RO" sz="1900" dirty="0">
                <a:latin typeface="Cambria" panose="02040503050406030204" pitchFamily="18" charset="0"/>
                <a:ea typeface="Cambria" panose="02040503050406030204" pitchFamily="18" charset="0"/>
              </a:rPr>
              <a:t> culturale sau supranaturale.</a:t>
            </a:r>
          </a:p>
          <a:p>
            <a:pPr marL="0" indent="0" algn="just">
              <a:buNone/>
            </a:pPr>
            <a:r>
              <a:rPr lang="en-US" sz="1900" dirty="0" smtClean="0">
                <a:latin typeface="Cambria" panose="02040503050406030204" pitchFamily="18" charset="0"/>
                <a:ea typeface="Cambria" panose="02040503050406030204" pitchFamily="18" charset="0"/>
              </a:rPr>
              <a:t>	</a:t>
            </a:r>
            <a:r>
              <a:rPr lang="ro-RO" sz="1900" dirty="0" smtClean="0">
                <a:latin typeface="Cambria" panose="02040503050406030204" pitchFamily="18" charset="0"/>
                <a:ea typeface="Cambria" panose="02040503050406030204" pitchFamily="18" charset="0"/>
              </a:rPr>
              <a:t>Ea </a:t>
            </a:r>
            <a:r>
              <a:rPr lang="ro-RO" sz="1900" dirty="0">
                <a:latin typeface="Cambria" panose="02040503050406030204" pitchFamily="18" charset="0"/>
                <a:ea typeface="Cambria" panose="02040503050406030204" pitchFamily="18" charset="0"/>
              </a:rPr>
              <a:t>poate fi resimtă ca fiind realizată prin privirile unor urmăritori ce se furişează pe stradă în spatele victimei; sau se deplasează pe urmele sale  cu trăsuri, automobile, diverse mijloace de transport, inclusiv avioane şi sateliţi.... urmăritorii schimbându-se între ei, pentru continuitatea acţiunii. </a:t>
            </a:r>
          </a:p>
          <a:p>
            <a:pPr marL="0" indent="0" algn="just">
              <a:buNone/>
            </a:pPr>
            <a:r>
              <a:rPr lang="en-US" sz="1900" dirty="0" smtClean="0">
                <a:latin typeface="Cambria" panose="02040503050406030204" pitchFamily="18" charset="0"/>
                <a:ea typeface="Cambria" panose="02040503050406030204" pitchFamily="18" charset="0"/>
              </a:rPr>
              <a:t>	</a:t>
            </a:r>
            <a:r>
              <a:rPr lang="ro-RO" sz="1900" dirty="0" smtClean="0">
                <a:latin typeface="Cambria" panose="02040503050406030204" pitchFamily="18" charset="0"/>
                <a:ea typeface="Cambria" panose="02040503050406030204" pitchFamily="18" charset="0"/>
              </a:rPr>
              <a:t>(</a:t>
            </a:r>
            <a:r>
              <a:rPr lang="ro-RO" sz="1900" dirty="0">
                <a:latin typeface="Cambria" panose="02040503050406030204" pitchFamily="18" charset="0"/>
                <a:ea typeface="Cambria" panose="02040503050406030204" pitchFamily="18" charset="0"/>
              </a:rPr>
              <a:t>Sentimentul urmăririi se îndepărtează de universul perceptiv, tinzând spre o convingere ideatică).</a:t>
            </a:r>
          </a:p>
          <a:p>
            <a:endParaRPr lang="ro-RO" dirty="0"/>
          </a:p>
        </p:txBody>
      </p:sp>
    </p:spTree>
    <p:extLst>
      <p:ext uri="{BB962C8B-B14F-4D97-AF65-F5344CB8AC3E}">
        <p14:creationId xmlns:p14="http://schemas.microsoft.com/office/powerpoint/2010/main" val="608729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r>
              <a:rPr lang="en-US" dirty="0" smtClean="0"/>
              <a:t>Schema </a:t>
            </a:r>
            <a:r>
              <a:rPr lang="en-US" dirty="0" err="1" smtClean="0"/>
              <a:t>Normalitate</a:t>
            </a:r>
            <a:endParaRPr lang="ro-RO" dirty="0"/>
          </a:p>
        </p:txBody>
      </p:sp>
    </p:spTree>
    <p:extLst>
      <p:ext uri="{BB962C8B-B14F-4D97-AF65-F5344CB8AC3E}">
        <p14:creationId xmlns:p14="http://schemas.microsoft.com/office/powerpoint/2010/main" val="4044024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marL="0" indent="0" algn="just">
              <a:buNone/>
            </a:pPr>
            <a:r>
              <a:rPr lang="en-US" sz="1800" dirty="0" smtClean="0">
                <a:latin typeface="Cambria" panose="02040503050406030204" pitchFamily="18" charset="0"/>
                <a:ea typeface="Cambria" panose="02040503050406030204" pitchFamily="18" charset="0"/>
              </a:rPr>
              <a:t>	</a:t>
            </a:r>
          </a:p>
          <a:p>
            <a:pPr marL="0" indent="0" algn="just">
              <a:buNone/>
            </a:pPr>
            <a:endParaRPr lang="en-US" sz="1800" dirty="0">
              <a:latin typeface="Cambria" panose="02040503050406030204" pitchFamily="18" charset="0"/>
              <a:ea typeface="Cambria" panose="02040503050406030204" pitchFamily="18" charset="0"/>
            </a:endParaRPr>
          </a:p>
          <a:p>
            <a:pPr marL="0" indent="0" algn="just">
              <a:buNone/>
            </a:pPr>
            <a:endParaRPr lang="en-US" sz="1800" dirty="0" smtClean="0">
              <a:latin typeface="Cambria" panose="02040503050406030204" pitchFamily="18" charset="0"/>
              <a:ea typeface="Cambria" panose="02040503050406030204" pitchFamily="18" charset="0"/>
            </a:endParaRPr>
          </a:p>
          <a:p>
            <a:pPr marL="0" indent="0" algn="just">
              <a:buNone/>
            </a:pPr>
            <a:endParaRPr lang="en-US" sz="1800" dirty="0">
              <a:latin typeface="Cambria" panose="02040503050406030204" pitchFamily="18" charset="0"/>
              <a:ea typeface="Cambria" panose="02040503050406030204" pitchFamily="18" charset="0"/>
            </a:endParaRPr>
          </a:p>
          <a:p>
            <a:pPr marL="0" indent="0" algn="just">
              <a:buNone/>
            </a:pP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Supravegherea  </a:t>
            </a:r>
            <a:r>
              <a:rPr lang="ro-RO" sz="1800" dirty="0">
                <a:latin typeface="Cambria" panose="02040503050406030204" pitchFamily="18" charset="0"/>
                <a:ea typeface="Cambria" panose="02040503050406030204" pitchFamily="18" charset="0"/>
              </a:rPr>
              <a:t>poate fi resimțită ca și continuându-se, apoi, în aria intimităţii locuinței; pacientul poate identifica elemente perceptive în preajma sa, care ar </a:t>
            </a:r>
            <a:r>
              <a:rPr lang="ro-RO" sz="1800" dirty="0" smtClean="0">
                <a:latin typeface="Cambria" panose="02040503050406030204" pitchFamily="18" charset="0"/>
                <a:ea typeface="Cambria" panose="02040503050406030204" pitchFamily="18" charset="0"/>
              </a:rPr>
              <a:t>putea </a:t>
            </a:r>
            <a:r>
              <a:rPr lang="ro-RO" sz="1800" dirty="0">
                <a:latin typeface="Cambria" panose="02040503050406030204" pitchFamily="18" charset="0"/>
                <a:ea typeface="Cambria" panose="02040503050406030204" pitchFamily="18" charset="0"/>
              </a:rPr>
              <a:t>reprezenta suportul obţinerii unor astfel de informaţii: camere de luat vederi, microfoane, TV-ul, </a:t>
            </a:r>
            <a:r>
              <a:rPr lang="ro-RO" sz="1800" dirty="0" err="1">
                <a:latin typeface="Cambria" panose="02040503050406030204" pitchFamily="18" charset="0"/>
                <a:ea typeface="Cambria" panose="02040503050406030204" pitchFamily="18" charset="0"/>
              </a:rPr>
              <a:t>calculatorul...sau</a:t>
            </a:r>
            <a:r>
              <a:rPr lang="ro-RO" sz="1800" dirty="0">
                <a:latin typeface="Cambria" panose="02040503050406030204" pitchFamily="18" charset="0"/>
                <a:ea typeface="Cambria" panose="02040503050406030204" pitchFamily="18" charset="0"/>
              </a:rPr>
              <a:t> (!!) cipuri implantate în creier..</a:t>
            </a:r>
          </a:p>
          <a:p>
            <a:pPr marL="0" indent="0" algn="just">
              <a:buNone/>
            </a:pP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O </a:t>
            </a:r>
            <a:r>
              <a:rPr lang="ro-RO" sz="1800" dirty="0">
                <a:latin typeface="Cambria" panose="02040503050406030204" pitchFamily="18" charset="0"/>
                <a:ea typeface="Cambria" panose="02040503050406030204" pitchFamily="18" charset="0"/>
              </a:rPr>
              <a:t>altă modalitate a resimțirii supravegherii, este cea prin substituirea de persoane. Iluzia Sosia constă în convingerea că o persoană apropiată este substituită cu un spion; Iluzia </a:t>
            </a:r>
            <a:r>
              <a:rPr lang="ro-RO" sz="1800" dirty="0" err="1">
                <a:latin typeface="Cambria" panose="02040503050406030204" pitchFamily="18" charset="0"/>
                <a:ea typeface="Cambria" panose="02040503050406030204" pitchFamily="18" charset="0"/>
              </a:rPr>
              <a:t>Fregoli</a:t>
            </a:r>
            <a:r>
              <a:rPr lang="ro-RO" sz="1800" dirty="0">
                <a:latin typeface="Cambria" panose="02040503050406030204" pitchFamily="18" charset="0"/>
                <a:ea typeface="Cambria" panose="02040503050406030204" pitchFamily="18" charset="0"/>
              </a:rPr>
              <a:t> se referă la convingerea că un spion ia diverse înfăţişări pentru a fi mereu în apropierea subiectului</a:t>
            </a:r>
          </a:p>
          <a:p>
            <a:pPr marL="0" indent="0" algn="just">
              <a:buNone/>
            </a:pPr>
            <a:r>
              <a:rPr lang="ro-RO" sz="1800" dirty="0">
                <a:latin typeface="Cambria" panose="02040503050406030204" pitchFamily="18" charset="0"/>
                <a:ea typeface="Cambria" panose="02040503050406030204" pitchFamily="18" charset="0"/>
              </a:rPr>
              <a:t> </a:t>
            </a:r>
          </a:p>
          <a:p>
            <a:pPr marL="0" indent="0" algn="just">
              <a:buNone/>
            </a:pPr>
            <a:endParaRPr lang="ro-RO"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2562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184648"/>
          </a:xfrm>
        </p:spPr>
        <p:txBody>
          <a:bodyPr>
            <a:normAutofit/>
          </a:bodyPr>
          <a:lstStyle/>
          <a:p>
            <a:pPr marL="0" indent="0" algn="just">
              <a:buNone/>
            </a:pPr>
            <a:r>
              <a:rPr lang="en-US" dirty="0" smtClean="0"/>
              <a:t>	</a:t>
            </a:r>
            <a:endParaRPr lang="en-US" sz="2100" dirty="0" smtClean="0">
              <a:latin typeface="Cambria" panose="02040503050406030204" pitchFamily="18" charset="0"/>
              <a:ea typeface="Cambria" panose="02040503050406030204" pitchFamily="18" charset="0"/>
            </a:endParaRPr>
          </a:p>
          <a:p>
            <a:pPr marL="0" indent="0" algn="just">
              <a:buNone/>
            </a:pPr>
            <a:r>
              <a:rPr lang="en-US" sz="2100" dirty="0">
                <a:latin typeface="Cambria" panose="02040503050406030204" pitchFamily="18" charset="0"/>
                <a:ea typeface="Cambria" panose="02040503050406030204" pitchFamily="18" charset="0"/>
              </a:rPr>
              <a:t>	</a:t>
            </a:r>
            <a:r>
              <a:rPr lang="ro-RO" sz="2100" dirty="0" smtClean="0">
                <a:latin typeface="Cambria" panose="02040503050406030204" pitchFamily="18" charset="0"/>
                <a:ea typeface="Cambria" panose="02040503050406030204" pitchFamily="18" charset="0"/>
              </a:rPr>
              <a:t>Fenomenul </a:t>
            </a:r>
            <a:r>
              <a:rPr lang="ro-RO" sz="2100" dirty="0">
                <a:latin typeface="Cambria" panose="02040503050406030204" pitchFamily="18" charset="0"/>
                <a:ea typeface="Cambria" panose="02040503050406030204" pitchFamily="18" charset="0"/>
              </a:rPr>
              <a:t>supravegherii şi controlului exprimă o distorsiune a spaţialităţii antropologice trăite, specifică patologiei anxioase. E vorba, desigur, de spaţiul interpersonal, cel al a distanţelor psihice faţă de alţii şi instituţii, care nu mai poate fi controlat şi stăpânit de subiect; mai ales că odată cu delirul, intervine și o transpunere în planul ficțiunii narative,</a:t>
            </a:r>
          </a:p>
          <a:p>
            <a:pPr marL="0" indent="0" algn="just">
              <a:buNone/>
            </a:pPr>
            <a:r>
              <a:rPr lang="ro-RO" sz="2100" dirty="0">
                <a:latin typeface="Cambria" panose="02040503050406030204" pitchFamily="18" charset="0"/>
                <a:ea typeface="Cambria" panose="02040503050406030204" pitchFamily="18" charset="0"/>
              </a:rPr>
              <a:t> </a:t>
            </a:r>
            <a:r>
              <a:rPr lang="en-US" sz="2100" dirty="0" smtClean="0">
                <a:latin typeface="Cambria" panose="02040503050406030204" pitchFamily="18" charset="0"/>
                <a:ea typeface="Cambria" panose="02040503050406030204" pitchFamily="18" charset="0"/>
              </a:rPr>
              <a:t>	</a:t>
            </a:r>
            <a:r>
              <a:rPr lang="ro-RO" sz="2100" dirty="0" smtClean="0">
                <a:latin typeface="Cambria" panose="02040503050406030204" pitchFamily="18" charset="0"/>
                <a:ea typeface="Cambria" panose="02040503050406030204" pitchFamily="18" charset="0"/>
              </a:rPr>
              <a:t>Ceilalţi</a:t>
            </a:r>
            <a:r>
              <a:rPr lang="ro-RO" sz="2100" dirty="0">
                <a:latin typeface="Cambria" panose="02040503050406030204" pitchFamily="18" charset="0"/>
                <a:ea typeface="Cambria" panose="02040503050406030204" pitchFamily="18" charset="0"/>
              </a:rPr>
              <a:t>, „duşmanii”, au acuma acces direct la zona de intimitate a pacientului, în locuința și camera sa de lucru și dormit, el ne mai putându-se proteja.</a:t>
            </a:r>
          </a:p>
          <a:p>
            <a:pPr marL="0" indent="0" algn="just">
              <a:buNone/>
            </a:pPr>
            <a:r>
              <a:rPr lang="ro-RO" sz="2100" dirty="0">
                <a:latin typeface="Cambria" panose="02040503050406030204" pitchFamily="18" charset="0"/>
                <a:ea typeface="Cambria" panose="02040503050406030204" pitchFamily="18" charset="0"/>
              </a:rPr>
              <a:t>  </a:t>
            </a:r>
            <a:r>
              <a:rPr lang="en-US" sz="2100" dirty="0" smtClean="0">
                <a:latin typeface="Cambria" panose="02040503050406030204" pitchFamily="18" charset="0"/>
                <a:ea typeface="Cambria" panose="02040503050406030204" pitchFamily="18" charset="0"/>
              </a:rPr>
              <a:t>	</a:t>
            </a:r>
            <a:r>
              <a:rPr lang="ro-RO" sz="2100" dirty="0" smtClean="0">
                <a:latin typeface="Cambria" panose="02040503050406030204" pitchFamily="18" charset="0"/>
                <a:ea typeface="Cambria" panose="02040503050406030204" pitchFamily="18" charset="0"/>
              </a:rPr>
              <a:t>Apropierea </a:t>
            </a:r>
            <a:r>
              <a:rPr lang="ro-RO" sz="2100" dirty="0">
                <a:latin typeface="Cambria" panose="02040503050406030204" pitchFamily="18" charset="0"/>
                <a:ea typeface="Cambria" panose="02040503050406030204" pitchFamily="18" charset="0"/>
              </a:rPr>
              <a:t>de intimitatea existenței proprii va implica, de la un nivel încolo, chiar limitele corporalității, manifestându-se ca manipulare ideatică și volițională - simptome de transparență/influență - și ca „posesiune </a:t>
            </a:r>
            <a:r>
              <a:rPr lang="ro-RO" sz="2100" dirty="0" err="1">
                <a:latin typeface="Cambria" panose="02040503050406030204" pitchFamily="18" charset="0"/>
                <a:ea typeface="Cambria" panose="02040503050406030204" pitchFamily="18" charset="0"/>
              </a:rPr>
              <a:t>xenopatică</a:t>
            </a:r>
            <a:r>
              <a:rPr lang="ro-RO" sz="2100" dirty="0">
                <a:latin typeface="Cambria" panose="02040503050406030204" pitchFamily="18" charset="0"/>
                <a:ea typeface="Cambria" panose="02040503050406030204" pitchFamily="18" charset="0"/>
              </a:rPr>
              <a:t>„. </a:t>
            </a:r>
          </a:p>
          <a:p>
            <a:endParaRPr lang="ro-RO" dirty="0"/>
          </a:p>
          <a:p>
            <a:pPr marL="0" indent="0">
              <a:buNone/>
            </a:pPr>
            <a:endParaRPr lang="ro-RO" dirty="0"/>
          </a:p>
        </p:txBody>
      </p:sp>
    </p:spTree>
    <p:extLst>
      <p:ext uri="{BB962C8B-B14F-4D97-AF65-F5344CB8AC3E}">
        <p14:creationId xmlns:p14="http://schemas.microsoft.com/office/powerpoint/2010/main" val="151849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Autofit/>
          </a:bodyPr>
          <a:lstStyle/>
          <a:p>
            <a:pPr marL="0" indent="0" algn="just">
              <a:buNone/>
            </a:pPr>
            <a:r>
              <a:rPr lang="en-US" sz="2400" b="1" dirty="0" smtClean="0">
                <a:latin typeface="Cambria" panose="02040503050406030204" pitchFamily="18" charset="0"/>
                <a:ea typeface="Cambria" panose="02040503050406030204" pitchFamily="18" charset="0"/>
              </a:rPr>
              <a:t>	</a:t>
            </a:r>
            <a:r>
              <a:rPr lang="ro-RO" sz="2400" b="1" u="sng" dirty="0" smtClean="0">
                <a:latin typeface="Cambria" panose="02040503050406030204" pitchFamily="18" charset="0"/>
                <a:ea typeface="Cambria" panose="02040503050406030204" pitchFamily="18" charset="0"/>
              </a:rPr>
              <a:t>Sindromul </a:t>
            </a:r>
            <a:r>
              <a:rPr lang="ro-RO" sz="2400" b="1" u="sng" dirty="0">
                <a:latin typeface="Cambria" panose="02040503050406030204" pitchFamily="18" charset="0"/>
                <a:ea typeface="Cambria" panose="02040503050406030204" pitchFamily="18" charset="0"/>
              </a:rPr>
              <a:t>maniacal</a:t>
            </a:r>
            <a:r>
              <a:rPr lang="ro-RO" sz="2400" dirty="0">
                <a:latin typeface="Cambria" panose="02040503050406030204" pitchFamily="18" charset="0"/>
                <a:ea typeface="Cambria" panose="02040503050406030204" pitchFamily="18" charset="0"/>
              </a:rPr>
              <a:t>  poate fi considerat ca manifestarea deficitar-distorsionată a caracteristicelor formale specifice comportamentelor </a:t>
            </a:r>
            <a:r>
              <a:rPr lang="ro-RO" sz="2400" dirty="0" err="1">
                <a:latin typeface="Cambria" panose="02040503050406030204" pitchFamily="18" charset="0"/>
                <a:ea typeface="Cambria" panose="02040503050406030204" pitchFamily="18" charset="0"/>
              </a:rPr>
              <a:t>externalizate</a:t>
            </a:r>
            <a:r>
              <a:rPr lang="ro-RO" sz="2400" dirty="0">
                <a:latin typeface="Cambria" panose="02040503050406030204" pitchFamily="18" charset="0"/>
                <a:ea typeface="Cambria" panose="02040503050406030204" pitchFamily="18" charset="0"/>
              </a:rPr>
              <a:t> (de tip investigare, confruntare, activitate realizatoare și creativă etc.), constând în :</a:t>
            </a:r>
          </a:p>
          <a:p>
            <a:pPr marL="0" indent="0" algn="just">
              <a:buNone/>
            </a:pPr>
            <a:r>
              <a:rPr lang="en-US" sz="2400" dirty="0">
                <a:latin typeface="Cambria" panose="02040503050406030204" pitchFamily="18" charset="0"/>
                <a:ea typeface="Cambria" panose="02040503050406030204" pitchFamily="18" charset="0"/>
              </a:rPr>
              <a:t>	</a:t>
            </a:r>
            <a:r>
              <a:rPr lang="ro-RO" sz="2400" dirty="0" smtClean="0">
                <a:latin typeface="Cambria" panose="02040503050406030204" pitchFamily="18" charset="0"/>
                <a:ea typeface="Cambria" panose="02040503050406030204" pitchFamily="18" charset="0"/>
              </a:rPr>
              <a:t>– </a:t>
            </a:r>
            <a:r>
              <a:rPr lang="ro-RO" sz="2400" b="1" dirty="0">
                <a:latin typeface="Cambria" panose="02040503050406030204" pitchFamily="18" charset="0"/>
                <a:ea typeface="Cambria" panose="02040503050406030204" pitchFamily="18" charset="0"/>
              </a:rPr>
              <a:t>dezinhibiție expansivă, prosocială  și </a:t>
            </a:r>
            <a:r>
              <a:rPr lang="ro-RO" sz="2400" b="1" dirty="0" err="1">
                <a:latin typeface="Cambria" panose="02040503050406030204" pitchFamily="18" charset="0"/>
                <a:ea typeface="Cambria" panose="02040503050406030204" pitchFamily="18" charset="0"/>
              </a:rPr>
              <a:t>tahipsihică</a:t>
            </a:r>
            <a:r>
              <a:rPr lang="ro-RO" sz="2400" b="1" dirty="0">
                <a:latin typeface="Cambria" panose="02040503050406030204" pitchFamily="18" charset="0"/>
                <a:ea typeface="Cambria" panose="02040503050406030204" pitchFamily="18" charset="0"/>
              </a:rPr>
              <a:t>, </a:t>
            </a:r>
            <a:r>
              <a:rPr lang="ro-RO" sz="2400" b="1" dirty="0" err="1">
                <a:latin typeface="Cambria" panose="02040503050406030204" pitchFamily="18" charset="0"/>
                <a:ea typeface="Cambria" panose="02040503050406030204" pitchFamily="18" charset="0"/>
              </a:rPr>
              <a:t>ergică</a:t>
            </a:r>
            <a:r>
              <a:rPr lang="ro-RO" sz="2400" b="1" dirty="0">
                <a:latin typeface="Cambria" panose="02040503050406030204" pitchFamily="18" charset="0"/>
                <a:ea typeface="Cambria" panose="02040503050406030204" pitchFamily="18" charset="0"/>
              </a:rPr>
              <a:t>, cu afectivitate și autoapreciere pozitivă</a:t>
            </a:r>
            <a:r>
              <a:rPr lang="ro-RO" sz="2400" dirty="0">
                <a:latin typeface="Cambria" panose="02040503050406030204" pitchFamily="18" charset="0"/>
                <a:ea typeface="Cambria" panose="02040503050406030204" pitchFamily="18" charset="0"/>
              </a:rPr>
              <a:t> …</a:t>
            </a:r>
          </a:p>
          <a:p>
            <a:pPr marL="0" indent="0" algn="just">
              <a:buNone/>
            </a:pPr>
            <a:r>
              <a:rPr lang="en-US" sz="2400" dirty="0">
                <a:latin typeface="Cambria" panose="02040503050406030204" pitchFamily="18" charset="0"/>
                <a:ea typeface="Cambria" panose="02040503050406030204" pitchFamily="18" charset="0"/>
              </a:rPr>
              <a:t>	</a:t>
            </a:r>
            <a:r>
              <a:rPr lang="ro-RO" sz="2400" dirty="0" smtClean="0">
                <a:latin typeface="Cambria" panose="02040503050406030204" pitchFamily="18" charset="0"/>
                <a:ea typeface="Cambria" panose="02040503050406030204" pitchFamily="18" charset="0"/>
              </a:rPr>
              <a:t>Iar </a:t>
            </a:r>
            <a:r>
              <a:rPr lang="ro-RO" sz="2400" dirty="0">
                <a:latin typeface="Cambria" panose="02040503050406030204" pitchFamily="18" charset="0"/>
                <a:ea typeface="Cambria" panose="02040503050406030204" pitchFamily="18" charset="0"/>
              </a:rPr>
              <a:t>prezența la viața cotidiană e perturbată datorită unei permanente proiecții spre un viitor </a:t>
            </a:r>
            <a:r>
              <a:rPr lang="ro-RO" sz="2400" dirty="0" err="1">
                <a:latin typeface="Cambria" panose="02040503050406030204" pitchFamily="18" charset="0"/>
                <a:ea typeface="Cambria" panose="02040503050406030204" pitchFamily="18" charset="0"/>
              </a:rPr>
              <a:t>atoateposibil</a:t>
            </a:r>
            <a:r>
              <a:rPr lang="ro-RO" sz="2400" dirty="0">
                <a:latin typeface="Cambria" panose="02040503050406030204" pitchFamily="18" charset="0"/>
                <a:ea typeface="Cambria" panose="02040503050406030204" pitchFamily="18" charset="0"/>
              </a:rPr>
              <a:t>, cu dezinteres față de trecut și sprijin punctiform pe un prezent </a:t>
            </a:r>
            <a:r>
              <a:rPr lang="ro-RO" sz="2400" dirty="0" err="1">
                <a:latin typeface="Cambria" panose="02040503050406030204" pitchFamily="18" charset="0"/>
                <a:ea typeface="Cambria" panose="02040503050406030204" pitchFamily="18" charset="0"/>
              </a:rPr>
              <a:t>hedonic</a:t>
            </a:r>
            <a:r>
              <a:rPr lang="ro-RO" sz="2400" dirty="0">
                <a:latin typeface="Cambria" panose="02040503050406030204" pitchFamily="18" charset="0"/>
                <a:ea typeface="Cambria" panose="02040503050406030204" pitchFamily="18" charset="0"/>
              </a:rPr>
              <a:t>.</a:t>
            </a:r>
          </a:p>
          <a:p>
            <a:pPr marL="0" indent="0" algn="just">
              <a:buNone/>
            </a:pPr>
            <a:r>
              <a:rPr lang="en-US" sz="2400" dirty="0">
                <a:latin typeface="Cambria" panose="02040503050406030204" pitchFamily="18" charset="0"/>
                <a:ea typeface="Cambria" panose="02040503050406030204" pitchFamily="18" charset="0"/>
              </a:rPr>
              <a:t>	</a:t>
            </a:r>
            <a:r>
              <a:rPr lang="ro-RO" sz="2400" dirty="0" smtClean="0">
                <a:latin typeface="Cambria" panose="02040503050406030204" pitchFamily="18" charset="0"/>
                <a:ea typeface="Cambria" panose="02040503050406030204" pitchFamily="18" charset="0"/>
              </a:rPr>
              <a:t>  (episodul </a:t>
            </a:r>
            <a:r>
              <a:rPr lang="ro-RO" sz="2400" dirty="0">
                <a:latin typeface="Cambria" panose="02040503050406030204" pitchFamily="18" charset="0"/>
                <a:ea typeface="Cambria" panose="02040503050406030204" pitchFamily="18" charset="0"/>
              </a:rPr>
              <a:t>DEPRESIV e caracterizabil similar)</a:t>
            </a:r>
          </a:p>
          <a:p>
            <a:pPr algn="just"/>
            <a:endParaRPr lang="ro-RO"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32800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algn="just"/>
            <a:endParaRPr lang="en-US" sz="1900" dirty="0" smtClean="0">
              <a:latin typeface="Cambria" panose="02040503050406030204" pitchFamily="18" charset="0"/>
              <a:ea typeface="Cambria" panose="02040503050406030204" pitchFamily="18" charset="0"/>
            </a:endParaRPr>
          </a:p>
          <a:p>
            <a:pPr algn="just"/>
            <a:endParaRPr lang="en-US" sz="1900" dirty="0">
              <a:latin typeface="Cambria" panose="02040503050406030204" pitchFamily="18" charset="0"/>
              <a:ea typeface="Cambria" panose="02040503050406030204" pitchFamily="18" charset="0"/>
            </a:endParaRPr>
          </a:p>
          <a:p>
            <a:pPr marL="0" indent="0" algn="just">
              <a:buNone/>
            </a:pPr>
            <a:r>
              <a:rPr lang="en-US" sz="1900" dirty="0" smtClean="0">
                <a:latin typeface="Cambria" panose="02040503050406030204" pitchFamily="18" charset="0"/>
                <a:ea typeface="Cambria" panose="02040503050406030204" pitchFamily="18" charset="0"/>
              </a:rPr>
              <a:t>	</a:t>
            </a:r>
            <a:r>
              <a:rPr lang="ro-RO" sz="1900" dirty="0" smtClean="0">
                <a:latin typeface="Cambria" panose="02040503050406030204" pitchFamily="18" charset="0"/>
                <a:ea typeface="Cambria" panose="02040503050406030204" pitchFamily="18" charset="0"/>
              </a:rPr>
              <a:t>Delirul </a:t>
            </a:r>
            <a:r>
              <a:rPr lang="ro-RO" sz="1900" dirty="0">
                <a:latin typeface="Cambria" panose="02040503050406030204" pitchFamily="18" charset="0"/>
                <a:ea typeface="Cambria" panose="02040503050406030204" pitchFamily="18" charset="0"/>
              </a:rPr>
              <a:t>cu tematică </a:t>
            </a:r>
            <a:r>
              <a:rPr lang="ro-RO" sz="1900" dirty="0" err="1">
                <a:latin typeface="Cambria" panose="02040503050406030204" pitchFamily="18" charset="0"/>
                <a:ea typeface="Cambria" panose="02040503050406030204" pitchFamily="18" charset="0"/>
              </a:rPr>
              <a:t>paranoidă</a:t>
            </a:r>
            <a:r>
              <a:rPr lang="ro-RO" sz="1900" dirty="0">
                <a:latin typeface="Cambria" panose="02040503050406030204" pitchFamily="18" charset="0"/>
                <a:ea typeface="Cambria" panose="02040503050406030204" pitchFamily="18" charset="0"/>
              </a:rPr>
              <a:t>, care în esența sa e susținut de o dispoziție anxios/fobică - se poate conjuga și cu dispoziții depresive sau expansive de </a:t>
            </a:r>
            <a:r>
              <a:rPr lang="ro-RO" sz="1900" dirty="0" err="1">
                <a:latin typeface="Cambria" panose="02040503050406030204" pitchFamily="18" charset="0"/>
                <a:ea typeface="Cambria" panose="02040503050406030204" pitchFamily="18" charset="0"/>
              </a:rPr>
              <a:t>elație</a:t>
            </a:r>
            <a:r>
              <a:rPr lang="ro-RO" sz="1900" dirty="0">
                <a:latin typeface="Cambria" panose="02040503050406030204" pitchFamily="18" charset="0"/>
                <a:ea typeface="Cambria" panose="02040503050406030204" pitchFamily="18" charset="0"/>
              </a:rPr>
              <a:t>. </a:t>
            </a:r>
            <a:r>
              <a:rPr lang="ro-RO" sz="1900" dirty="0" err="1">
                <a:latin typeface="Cambria" panose="02040503050406030204" pitchFamily="18" charset="0"/>
                <a:ea typeface="Cambria" panose="02040503050406030204" pitchFamily="18" charset="0"/>
              </a:rPr>
              <a:t>Deasemenea</a:t>
            </a:r>
            <a:r>
              <a:rPr lang="ro-RO" sz="1900" dirty="0">
                <a:latin typeface="Cambria" panose="02040503050406030204" pitchFamily="18" charset="0"/>
                <a:ea typeface="Cambria" panose="02040503050406030204" pitchFamily="18" charset="0"/>
              </a:rPr>
              <a:t>, el se poate conjuga cu simptomatologia negativă </a:t>
            </a:r>
            <a:r>
              <a:rPr lang="ro-RO" sz="1900" dirty="0" err="1">
                <a:latin typeface="Cambria" panose="02040503050406030204" pitchFamily="18" charset="0"/>
                <a:ea typeface="Cambria" panose="02040503050406030204" pitchFamily="18" charset="0"/>
              </a:rPr>
              <a:t>depersonalizant</a:t>
            </a:r>
            <a:r>
              <a:rPr lang="ro-RO" sz="1900" dirty="0">
                <a:latin typeface="Cambria" panose="02040503050406030204" pitchFamily="18" charset="0"/>
                <a:ea typeface="Cambria" panose="02040503050406030204" pitchFamily="18" charset="0"/>
              </a:rPr>
              <a:t> </a:t>
            </a:r>
            <a:r>
              <a:rPr lang="ro-RO" sz="1900" dirty="0" err="1">
                <a:latin typeface="Cambria" panose="02040503050406030204" pitchFamily="18" charset="0"/>
                <a:ea typeface="Cambria" panose="02040503050406030204" pitchFamily="18" charset="0"/>
              </a:rPr>
              <a:t>dezorganizantă</a:t>
            </a:r>
            <a:r>
              <a:rPr lang="ro-RO" sz="1900" dirty="0">
                <a:latin typeface="Cambria" panose="02040503050406030204" pitchFamily="18" charset="0"/>
                <a:ea typeface="Cambria" panose="02040503050406030204" pitchFamily="18" charset="0"/>
              </a:rPr>
              <a:t> a psihozelor, în cadrul schizofreniilor</a:t>
            </a:r>
          </a:p>
          <a:p>
            <a:pPr marL="0" indent="0" algn="just">
              <a:buNone/>
            </a:pPr>
            <a:r>
              <a:rPr lang="en-US" sz="1900" dirty="0" smtClean="0">
                <a:latin typeface="Cambria" panose="02040503050406030204" pitchFamily="18" charset="0"/>
                <a:ea typeface="Cambria" panose="02040503050406030204" pitchFamily="18" charset="0"/>
              </a:rPr>
              <a:t>	</a:t>
            </a:r>
            <a:r>
              <a:rPr lang="ro-RO" sz="1900" dirty="0" smtClean="0">
                <a:latin typeface="Cambria" panose="02040503050406030204" pitchFamily="18" charset="0"/>
                <a:ea typeface="Cambria" panose="02040503050406030204" pitchFamily="18" charset="0"/>
              </a:rPr>
              <a:t>Preocupările </a:t>
            </a:r>
            <a:r>
              <a:rPr lang="ro-RO" sz="1900" dirty="0">
                <a:latin typeface="Cambria" panose="02040503050406030204" pitchFamily="18" charset="0"/>
                <a:ea typeface="Cambria" panose="02040503050406030204" pitchFamily="18" charset="0"/>
              </a:rPr>
              <a:t>de suspiciune față de atitudinea ostilă a alterității derivă însă dintr-o stare dispozițională normală, care în funcționarea sa diferențiată, controlată și adecvată semnificațiilor situaționale, este </a:t>
            </a:r>
            <a:r>
              <a:rPr lang="ro-RO" sz="1900" dirty="0" err="1">
                <a:latin typeface="Cambria" panose="02040503050406030204" pitchFamily="18" charset="0"/>
                <a:ea typeface="Cambria" panose="02040503050406030204" pitchFamily="18" charset="0"/>
              </a:rPr>
              <a:t>adaptativă....Practic</a:t>
            </a:r>
            <a:r>
              <a:rPr lang="ro-RO" sz="1900" dirty="0">
                <a:latin typeface="Cambria" panose="02040503050406030204" pitchFamily="18" charset="0"/>
                <a:ea typeface="Cambria" panose="02040503050406030204" pitchFamily="18" charset="0"/>
              </a:rPr>
              <a:t>, orice om trebuie să fie suspicios dacă constată o atitudine ostilă din partea celor cu care intră în contact </a:t>
            </a:r>
            <a:r>
              <a:rPr lang="ro-RO" sz="1900" dirty="0" err="1">
                <a:latin typeface="Cambria" panose="02040503050406030204" pitchFamily="18" charset="0"/>
                <a:ea typeface="Cambria" panose="02040503050406030204" pitchFamily="18" charset="0"/>
              </a:rPr>
              <a:t>colaborativ</a:t>
            </a:r>
            <a:r>
              <a:rPr lang="ro-RO" sz="1900" dirty="0">
                <a:latin typeface="Cambria" panose="02040503050406030204" pitchFamily="18" charset="0"/>
                <a:ea typeface="Cambria" panose="02040503050406030204" pitchFamily="18" charset="0"/>
              </a:rPr>
              <a:t>. În această perspectivă, „</a:t>
            </a:r>
            <a:r>
              <a:rPr lang="ro-RO" sz="1900" dirty="0" err="1">
                <a:latin typeface="Cambria" panose="02040503050406030204" pitchFamily="18" charset="0"/>
                <a:ea typeface="Cambria" panose="02040503050406030204" pitchFamily="18" charset="0"/>
              </a:rPr>
              <a:t>paranoidia</a:t>
            </a:r>
            <a:r>
              <a:rPr lang="ro-RO" sz="1900" dirty="0">
                <a:latin typeface="Cambria" panose="02040503050406030204" pitchFamily="18" charset="0"/>
                <a:ea typeface="Cambria" panose="02040503050406030204" pitchFamily="18" charset="0"/>
              </a:rPr>
              <a:t>„ se întâlnește si în marginea orbitei </a:t>
            </a:r>
            <a:r>
              <a:rPr lang="ro-RO" sz="1900" dirty="0" err="1" smtClean="0">
                <a:latin typeface="Cambria" panose="02040503050406030204" pitchFamily="18" charset="0"/>
                <a:ea typeface="Cambria" panose="02040503050406030204" pitchFamily="18" charset="0"/>
              </a:rPr>
              <a:t>psihotiforme</a:t>
            </a:r>
            <a:r>
              <a:rPr lang="en-US" sz="1900" dirty="0" smtClean="0">
                <a:latin typeface="Cambria" panose="02040503050406030204" pitchFamily="18" charset="0"/>
                <a:ea typeface="Cambria" panose="02040503050406030204" pitchFamily="18" charset="0"/>
              </a:rPr>
              <a:t>.</a:t>
            </a:r>
            <a:endParaRPr lang="ro-RO" sz="1900" dirty="0">
              <a:latin typeface="Cambria" panose="02040503050406030204" pitchFamily="18" charset="0"/>
              <a:ea typeface="Cambria" panose="02040503050406030204" pitchFamily="18" charset="0"/>
            </a:endParaRPr>
          </a:p>
          <a:p>
            <a:endParaRPr lang="ro-RO" dirty="0"/>
          </a:p>
        </p:txBody>
      </p:sp>
    </p:spTree>
    <p:extLst>
      <p:ext uri="{BB962C8B-B14F-4D97-AF65-F5344CB8AC3E}">
        <p14:creationId xmlns:p14="http://schemas.microsoft.com/office/powerpoint/2010/main" val="312318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algn="just"/>
            <a:endParaRPr lang="en-US" sz="1900" dirty="0" smtClean="0">
              <a:latin typeface="Cambria" panose="02040503050406030204" pitchFamily="18" charset="0"/>
              <a:ea typeface="Cambria" panose="02040503050406030204" pitchFamily="18" charset="0"/>
            </a:endParaRPr>
          </a:p>
          <a:p>
            <a:pPr algn="just"/>
            <a:endParaRPr lang="en-US" sz="1900" dirty="0">
              <a:latin typeface="Cambria" panose="02040503050406030204" pitchFamily="18" charset="0"/>
              <a:ea typeface="Cambria" panose="02040503050406030204" pitchFamily="18" charset="0"/>
            </a:endParaRPr>
          </a:p>
          <a:p>
            <a:pPr marL="0" indent="0" algn="just">
              <a:buNone/>
            </a:pP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Tradițional </a:t>
            </a:r>
            <a:r>
              <a:rPr lang="ro-RO" sz="1800" dirty="0">
                <a:latin typeface="Cambria" panose="02040503050406030204" pitchFamily="18" charset="0"/>
                <a:ea typeface="Cambria" panose="02040503050406030204" pitchFamily="18" charset="0"/>
              </a:rPr>
              <a:t>și în prezent – inclusiv în DSM-5 - se comentează o </a:t>
            </a:r>
            <a:r>
              <a:rPr lang="ro-RO" sz="1800" b="1" dirty="0">
                <a:latin typeface="Cambria" panose="02040503050406030204" pitchFamily="18" charset="0"/>
                <a:ea typeface="Cambria" panose="02040503050406030204" pitchFamily="18" charset="0"/>
              </a:rPr>
              <a:t>Tulburare de Personalitate </a:t>
            </a:r>
            <a:r>
              <a:rPr lang="ro-RO" sz="1800" b="1" dirty="0" err="1">
                <a:latin typeface="Cambria" panose="02040503050406030204" pitchFamily="18" charset="0"/>
                <a:ea typeface="Cambria" panose="02040503050406030204" pitchFamily="18" charset="0"/>
              </a:rPr>
              <a:t>paranoidă</a:t>
            </a:r>
            <a:r>
              <a:rPr lang="ro-RO" sz="1800" dirty="0">
                <a:latin typeface="Cambria" panose="02040503050406030204" pitchFamily="18" charset="0"/>
                <a:ea typeface="Cambria" panose="02040503050406030204" pitchFamily="18" charset="0"/>
              </a:rPr>
              <a:t>, caracterizată prin neîncredere generalizată în alții, cu permanentă tensiune în receptarea celorlalți, cu predispoziția de a descifra chiar în gesturi banale intenții ostile. Acest tip de TP a fost comentat în două variante – </a:t>
            </a:r>
            <a:r>
              <a:rPr lang="ro-RO" sz="1800" dirty="0" smtClean="0">
                <a:latin typeface="Cambria" panose="02040503050406030204" pitchFamily="18" charset="0"/>
                <a:ea typeface="Cambria" panose="02040503050406030204" pitchFamily="18" charset="0"/>
              </a:rPr>
              <a:t>corespunzând </a:t>
            </a:r>
            <a:r>
              <a:rPr lang="ro-RO" sz="1800" dirty="0">
                <a:latin typeface="Cambria" panose="02040503050406030204" pitchFamily="18" charset="0"/>
                <a:ea typeface="Cambria" panose="02040503050406030204" pitchFamily="18" charset="0"/>
              </a:rPr>
              <a:t>a doi poli din </a:t>
            </a:r>
            <a:r>
              <a:rPr lang="ro-RO" sz="1800" dirty="0" err="1">
                <a:latin typeface="Cambria" panose="02040503050406030204" pitchFamily="18" charset="0"/>
                <a:ea typeface="Cambria" panose="02040503050406030204" pitchFamily="18" charset="0"/>
              </a:rPr>
              <a:t>circumplexul</a:t>
            </a:r>
            <a:r>
              <a:rPr lang="ro-RO" sz="1800" dirty="0">
                <a:latin typeface="Cambria" panose="02040503050406030204" pitchFamily="18" charset="0"/>
                <a:ea typeface="Cambria" panose="02040503050406030204" pitchFamily="18" charset="0"/>
              </a:rPr>
              <a:t> atitudinilor interpersonale cel asertiv-dominator şi cel </a:t>
            </a:r>
            <a:r>
              <a:rPr lang="ro-RO" sz="1800" dirty="0" err="1">
                <a:latin typeface="Cambria" panose="02040503050406030204" pitchFamily="18" charset="0"/>
                <a:ea typeface="Cambria" panose="02040503050406030204" pitchFamily="18" charset="0"/>
              </a:rPr>
              <a:t>sumisiv</a:t>
            </a:r>
            <a:r>
              <a:rPr lang="ro-RO" sz="1800" dirty="0">
                <a:latin typeface="Cambria" panose="02040503050406030204" pitchFamily="18" charset="0"/>
                <a:ea typeface="Cambria" panose="02040503050406030204" pitchFamily="18" charset="0"/>
              </a:rPr>
              <a:t>.</a:t>
            </a:r>
          </a:p>
          <a:p>
            <a:pPr marL="0" indent="0" algn="just">
              <a:buNone/>
            </a:pPr>
            <a:r>
              <a:rPr lang="en-US" sz="1800" dirty="0" smtClean="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TP </a:t>
            </a:r>
            <a:r>
              <a:rPr lang="ro-RO" sz="1800" dirty="0" err="1">
                <a:latin typeface="Cambria" panose="02040503050406030204" pitchFamily="18" charset="0"/>
                <a:ea typeface="Cambria" panose="02040503050406030204" pitchFamily="18" charset="0"/>
              </a:rPr>
              <a:t>paranoiacă</a:t>
            </a:r>
            <a:r>
              <a:rPr lang="ro-RO" sz="1800" dirty="0">
                <a:latin typeface="Cambria" panose="02040503050406030204" pitchFamily="18" charset="0"/>
                <a:ea typeface="Cambria" panose="02040503050406030204" pitchFamily="18" charset="0"/>
              </a:rPr>
              <a:t> cu tendințe orgolioase și dominatoare, este gata mereu să răspundă conflictul la situații pe care le interpretează ca ostile sau frustrante, ajungând la repetate tensiuni şi confruntări conflictuale,.... uneori și la dezvoltări </a:t>
            </a:r>
            <a:r>
              <a:rPr lang="ro-RO" sz="1800" dirty="0" err="1">
                <a:latin typeface="Cambria" panose="02040503050406030204" pitchFamily="18" charset="0"/>
                <a:ea typeface="Cambria" panose="02040503050406030204" pitchFamily="18" charset="0"/>
              </a:rPr>
              <a:t>prevalențiale</a:t>
            </a:r>
            <a:r>
              <a:rPr lang="ro-RO" sz="1800" dirty="0">
                <a:latin typeface="Cambria" panose="02040503050406030204" pitchFamily="18" charset="0"/>
                <a:ea typeface="Cambria" panose="02040503050406030204" pitchFamily="18" charset="0"/>
              </a:rPr>
              <a:t> „de luptă„, marginale delirului monotematic. Cazurile au fost comentate tradițional de către </a:t>
            </a:r>
            <a:r>
              <a:rPr lang="ro-RO" sz="1800" dirty="0" err="1">
                <a:latin typeface="Cambria" panose="02040503050406030204" pitchFamily="18" charset="0"/>
                <a:ea typeface="Cambria" panose="02040503050406030204" pitchFamily="18" charset="0"/>
              </a:rPr>
              <a:t>Genill</a:t>
            </a:r>
            <a:r>
              <a:rPr lang="ro-RO" sz="1800" dirty="0">
                <a:latin typeface="Cambria" panose="02040503050406030204" pitchFamily="18" charset="0"/>
                <a:ea typeface="Cambria" panose="02040503050406030204" pitchFamily="18" charset="0"/>
              </a:rPr>
              <a:t> Perrin şi interpretate de psihiatrii germani ca și tradițional ca și </a:t>
            </a:r>
            <a:r>
              <a:rPr lang="ro-RO" sz="1800" i="1" dirty="0" err="1">
                <a:latin typeface="Cambria" panose="02040503050406030204" pitchFamily="18" charset="0"/>
                <a:ea typeface="Cambria" panose="02040503050406030204" pitchFamily="18" charset="0"/>
              </a:rPr>
              <a:t>Kampfparanoia</a:t>
            </a:r>
            <a:r>
              <a:rPr lang="ro-RO" sz="2000" i="1" dirty="0"/>
              <a:t>.</a:t>
            </a:r>
            <a:endParaRPr lang="ro-RO" sz="2000" dirty="0"/>
          </a:p>
        </p:txBody>
      </p:sp>
    </p:spTree>
    <p:extLst>
      <p:ext uri="{BB962C8B-B14F-4D97-AF65-F5344CB8AC3E}">
        <p14:creationId xmlns:p14="http://schemas.microsoft.com/office/powerpoint/2010/main" val="328608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algn="just"/>
            <a:endParaRPr lang="en-US" sz="1900" dirty="0" smtClean="0">
              <a:latin typeface="Cambria" panose="02040503050406030204" pitchFamily="18" charset="0"/>
              <a:ea typeface="Cambria" panose="02040503050406030204" pitchFamily="18" charset="0"/>
            </a:endParaRPr>
          </a:p>
          <a:p>
            <a:pPr algn="just"/>
            <a:endParaRPr lang="en-US" sz="1900" dirty="0">
              <a:latin typeface="Cambria" panose="02040503050406030204" pitchFamily="18" charset="0"/>
              <a:ea typeface="Cambria" panose="02040503050406030204" pitchFamily="18" charset="0"/>
            </a:endParaRPr>
          </a:p>
          <a:p>
            <a:pPr marL="0" indent="0" algn="just">
              <a:buNone/>
            </a:pPr>
            <a:r>
              <a:rPr lang="en-US" sz="1800" dirty="0" smtClean="0"/>
              <a:t>	</a:t>
            </a:r>
            <a:r>
              <a:rPr lang="ro-RO" sz="1800" dirty="0" smtClean="0">
                <a:latin typeface="Cambria" panose="02040503050406030204" pitchFamily="18" charset="0"/>
                <a:ea typeface="Cambria" panose="02040503050406030204" pitchFamily="18" charset="0"/>
              </a:rPr>
              <a:t>Psihiatrul </a:t>
            </a:r>
            <a:r>
              <a:rPr lang="ro-RO" sz="1800" dirty="0">
                <a:latin typeface="Cambria" panose="02040503050406030204" pitchFamily="18" charset="0"/>
                <a:ea typeface="Cambria" panose="02040503050406030204" pitchFamily="18" charset="0"/>
              </a:rPr>
              <a:t>german Leonhard, care a scris o carte despre </a:t>
            </a:r>
            <a:r>
              <a:rPr lang="ro-RO" sz="1800" b="1" dirty="0">
                <a:latin typeface="Cambria" panose="02040503050406030204" pitchFamily="18" charset="0"/>
                <a:ea typeface="Cambria" panose="02040503050406030204" pitchFamily="18" charset="0"/>
              </a:rPr>
              <a:t>Personalităţi anormale în viaţă şi literatură,</a:t>
            </a:r>
            <a:r>
              <a:rPr lang="ro-RO" sz="1800" dirty="0">
                <a:latin typeface="Cambria" panose="02040503050406030204" pitchFamily="18" charset="0"/>
                <a:ea typeface="Cambria" panose="02040503050406030204" pitchFamily="18" charset="0"/>
              </a:rPr>
              <a:t> face referire la o altă variantă a acestui tip, pe care o descrie în nuvela sa Heinrich von Kleist, </a:t>
            </a:r>
            <a:r>
              <a:rPr lang="ro-RO" sz="1800" b="1" dirty="0">
                <a:latin typeface="Cambria" panose="02040503050406030204" pitchFamily="18" charset="0"/>
                <a:ea typeface="Cambria" panose="02040503050406030204" pitchFamily="18" charset="0"/>
              </a:rPr>
              <a:t>Michael </a:t>
            </a:r>
            <a:r>
              <a:rPr lang="ro-RO" sz="1800" b="1" dirty="0" err="1">
                <a:latin typeface="Cambria" panose="02040503050406030204" pitchFamily="18" charset="0"/>
                <a:ea typeface="Cambria" panose="02040503050406030204" pitchFamily="18" charset="0"/>
              </a:rPr>
              <a:t>Kalhaus</a:t>
            </a:r>
            <a:r>
              <a:rPr lang="ro-RO" sz="1800" dirty="0">
                <a:latin typeface="Cambria" panose="02040503050406030204" pitchFamily="18" charset="0"/>
                <a:ea typeface="Cambria" panose="02040503050406030204" pitchFamily="18" charset="0"/>
              </a:rPr>
              <a:t>. În aceasta e prezentata viaţa unui ţăran care, în urma unei nedreptăţi ce i-a fost făcută de un nobil, se dezlănţuie într-o răzbunare amplă ce implică şi o revoltă populară  urmată de interminabile măceluri; lupta pentru dreptate depăşeşte acum orice limită raţională, pe parcursul acestei răscoale pe care </a:t>
            </a:r>
            <a:r>
              <a:rPr lang="ro-RO" sz="1800" dirty="0" err="1">
                <a:latin typeface="Cambria" panose="02040503050406030204" pitchFamily="18" charset="0"/>
                <a:ea typeface="Cambria" panose="02040503050406030204" pitchFamily="18" charset="0"/>
              </a:rPr>
              <a:t>Kalhaus</a:t>
            </a:r>
            <a:r>
              <a:rPr lang="ro-RO" sz="1800" dirty="0">
                <a:latin typeface="Cambria" panose="02040503050406030204" pitchFamily="18" charset="0"/>
                <a:ea typeface="Cambria" panose="02040503050406030204" pitchFamily="18" charset="0"/>
              </a:rPr>
              <a:t> o conduce, fixat pe tema sa de răzbunare.</a:t>
            </a:r>
          </a:p>
          <a:p>
            <a:pPr marL="0" indent="0" algn="just">
              <a:buNone/>
            </a:pPr>
            <a:r>
              <a:rPr lang="en-US" sz="1800" dirty="0">
                <a:latin typeface="Cambria" panose="02040503050406030204" pitchFamily="18" charset="0"/>
                <a:ea typeface="Cambria" panose="02040503050406030204" pitchFamily="18" charset="0"/>
              </a:rPr>
              <a:t>	</a:t>
            </a:r>
            <a:r>
              <a:rPr lang="ro-RO" sz="1800" dirty="0" smtClean="0">
                <a:latin typeface="Cambria" panose="02040503050406030204" pitchFamily="18" charset="0"/>
                <a:ea typeface="Cambria" panose="02040503050406030204" pitchFamily="18" charset="0"/>
              </a:rPr>
              <a:t>Variantele </a:t>
            </a:r>
            <a:r>
              <a:rPr lang="ro-RO" sz="1800" dirty="0" err="1">
                <a:latin typeface="Cambria" panose="02040503050406030204" pitchFamily="18" charset="0"/>
                <a:ea typeface="Cambria" panose="02040503050406030204" pitchFamily="18" charset="0"/>
              </a:rPr>
              <a:t>sumisive</a:t>
            </a:r>
            <a:r>
              <a:rPr lang="ro-RO" sz="1800" dirty="0">
                <a:latin typeface="Cambria" panose="02040503050406030204" pitchFamily="18" charset="0"/>
                <a:ea typeface="Cambria" panose="02040503050406030204" pitchFamily="18" charset="0"/>
              </a:rPr>
              <a:t> de personalitate sunt mai predispuse să dezvolte reactiv delir de relație senzitivă, în sensul descris de </a:t>
            </a:r>
            <a:r>
              <a:rPr lang="ro-RO" sz="1800" dirty="0" err="1">
                <a:latin typeface="Cambria" panose="02040503050406030204" pitchFamily="18" charset="0"/>
                <a:ea typeface="Cambria" panose="02040503050406030204" pitchFamily="18" charset="0"/>
              </a:rPr>
              <a:t>Kretschmer</a:t>
            </a:r>
            <a:endParaRPr lang="ro-RO"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57500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algn="just"/>
            <a:endParaRPr lang="en-US" sz="1900" dirty="0" smtClean="0">
              <a:latin typeface="Cambria" panose="02040503050406030204" pitchFamily="18" charset="0"/>
              <a:ea typeface="Cambria" panose="02040503050406030204" pitchFamily="18" charset="0"/>
            </a:endParaRPr>
          </a:p>
          <a:p>
            <a:pPr algn="just"/>
            <a:endParaRPr lang="en-US" sz="1900" dirty="0">
              <a:latin typeface="Cambria" panose="02040503050406030204" pitchFamily="18" charset="0"/>
              <a:ea typeface="Cambria" panose="02040503050406030204" pitchFamily="18" charset="0"/>
            </a:endParaRPr>
          </a:p>
          <a:p>
            <a:pPr marL="0" indent="0" algn="just">
              <a:buNone/>
            </a:pPr>
            <a:r>
              <a:rPr lang="en-US" sz="1800" dirty="0" smtClean="0"/>
              <a:t>	</a:t>
            </a:r>
            <a:r>
              <a:rPr lang="ro-RO" sz="1800" dirty="0">
                <a:latin typeface="Cambria" panose="02040503050406030204" pitchFamily="18" charset="0"/>
                <a:ea typeface="Cambria" panose="02040503050406030204" pitchFamily="18" charset="0"/>
              </a:rPr>
              <a:t>Tot în perspectiva unui delir monotematic pot fi comentate unele cazuri de gelozie patologica   în care, neîncrederea în parter, preocuparea că acesta înșeală, capătă dimensiuni aberante, dincolo nu doar de circumstanțe – ca în piesa Othello – ci ș</a:t>
            </a:r>
            <a:r>
              <a:rPr lang="ro-RO" sz="1800" dirty="0" smtClean="0">
                <a:latin typeface="Cambria" panose="02040503050406030204" pitchFamily="18" charset="0"/>
                <a:ea typeface="Cambria" panose="02040503050406030204" pitchFamily="18" charset="0"/>
              </a:rPr>
              <a:t>i </a:t>
            </a:r>
            <a:r>
              <a:rPr lang="ro-RO" sz="1800" dirty="0">
                <a:latin typeface="Cambria" panose="02040503050406030204" pitchFamily="18" charset="0"/>
                <a:ea typeface="Cambria" panose="02040503050406030204" pitchFamily="18" charset="0"/>
              </a:rPr>
              <a:t>de </a:t>
            </a:r>
            <a:r>
              <a:rPr lang="ro-RO" sz="1800" dirty="0" smtClean="0">
                <a:latin typeface="Cambria" panose="02040503050406030204" pitchFamily="18" charset="0"/>
                <a:ea typeface="Cambria" panose="02040503050406030204" pitchFamily="18" charset="0"/>
              </a:rPr>
              <a:t>l</a:t>
            </a:r>
            <a:r>
              <a:rPr lang="en-US" sz="1800" dirty="0" smtClean="0">
                <a:latin typeface="Cambria" panose="02040503050406030204" pitchFamily="18" charset="0"/>
                <a:ea typeface="Cambria" panose="02040503050406030204" pitchFamily="18" charset="0"/>
              </a:rPr>
              <a:t>a </a:t>
            </a:r>
            <a:r>
              <a:rPr lang="ro-RO" sz="1800" dirty="0" smtClean="0">
                <a:latin typeface="Cambria" panose="02040503050406030204" pitchFamily="18" charset="0"/>
                <a:ea typeface="Cambria" panose="02040503050406030204" pitchFamily="18" charset="0"/>
              </a:rPr>
              <a:t>orice </a:t>
            </a:r>
            <a:r>
              <a:rPr lang="ro-RO" sz="1800" dirty="0">
                <a:latin typeface="Cambria" panose="02040503050406030204" pitchFamily="18" charset="0"/>
                <a:ea typeface="Cambria" panose="02040503050406030204" pitchFamily="18" charset="0"/>
              </a:rPr>
              <a:t>logică</a:t>
            </a:r>
          </a:p>
        </p:txBody>
      </p:sp>
      <p:sp>
        <p:nvSpPr>
          <p:cNvPr id="2" name="Dreptunghi 1"/>
          <p:cNvSpPr/>
          <p:nvPr/>
        </p:nvSpPr>
        <p:spPr>
          <a:xfrm>
            <a:off x="838200" y="2514600"/>
            <a:ext cx="7620000" cy="320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o-RO" dirty="0"/>
              <a:t>CAZ: </a:t>
            </a:r>
            <a:r>
              <a:rPr lang="ro-RO" i="1" dirty="0"/>
              <a:t>Un bărbat care-şi suspectează soţia că întreţine relaţii intime cu şeful ei ierarhic din administraţia locală, incriminează apoi  pe toţi bărbaţii din administraţia publică a localităţii astfel încât, după un an de suferinţa decide să se mute în alt oraş. Aici, nu după mult timp, intuiţia şi constatările sale îi indică faptul că soţia a început din nou să îl înșele cu şeful ei direct; şi apoi şi cu ceilalţi bărbaţi de la serviciu. Când totul devine insuportabil, decide o nouă mutare. Ajuns în noul oraş şi scenariul repetându-se, se reuşeşte în sfârşit internarea la psihiatrie.</a:t>
            </a:r>
            <a:endParaRPr lang="ro-RO" dirty="0"/>
          </a:p>
        </p:txBody>
      </p:sp>
    </p:spTree>
    <p:extLst>
      <p:ext uri="{BB962C8B-B14F-4D97-AF65-F5344CB8AC3E}">
        <p14:creationId xmlns:p14="http://schemas.microsoft.com/office/powerpoint/2010/main" val="1492477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a:bodyPr>
          <a:lstStyle/>
          <a:p>
            <a:pPr algn="just"/>
            <a:endParaRPr lang="en-US" sz="1900" dirty="0" smtClean="0">
              <a:latin typeface="Cambria" panose="02040503050406030204" pitchFamily="18" charset="0"/>
              <a:ea typeface="Cambria" panose="02040503050406030204" pitchFamily="18" charset="0"/>
            </a:endParaRPr>
          </a:p>
          <a:p>
            <a:pPr algn="just"/>
            <a:endParaRPr lang="en-US" sz="1900" dirty="0">
              <a:latin typeface="Cambria" panose="02040503050406030204" pitchFamily="18" charset="0"/>
              <a:ea typeface="Cambria" panose="02040503050406030204" pitchFamily="18" charset="0"/>
            </a:endParaRPr>
          </a:p>
          <a:p>
            <a:pPr marL="0" indent="0" algn="just">
              <a:buNone/>
            </a:pPr>
            <a:r>
              <a:rPr lang="en-US" sz="1800" dirty="0" smtClean="0">
                <a:latin typeface="Cambria" panose="02040503050406030204" pitchFamily="18" charset="0"/>
                <a:ea typeface="Cambria" panose="02040503050406030204" pitchFamily="18" charset="0"/>
              </a:rPr>
              <a:t>	</a:t>
            </a:r>
            <a:r>
              <a:rPr lang="ro-RO" sz="1800" dirty="0">
                <a:latin typeface="Cambria" panose="02040503050406030204" pitchFamily="18" charset="0"/>
                <a:ea typeface="Cambria" panose="02040503050406030204" pitchFamily="18" charset="0"/>
              </a:rPr>
              <a:t>Tematica relațională de suspiciune, dispoziția de neîncredere în alteritate cu sentimentul constant – şi puțin diferențiat – al unei repetate sau prelungite atitudini ostile din partea altora - a alterității –, se manifestă în psihopatologie prin derivare dintr-o disponibilitate firească și </a:t>
            </a:r>
            <a:r>
              <a:rPr lang="ro-RO" sz="1800" dirty="0" err="1">
                <a:latin typeface="Cambria" panose="02040503050406030204" pitchFamily="18" charset="0"/>
                <a:ea typeface="Cambria" panose="02040503050406030204" pitchFamily="18" charset="0"/>
              </a:rPr>
              <a:t>adaptativă</a:t>
            </a:r>
            <a:r>
              <a:rPr lang="ro-RO" sz="1800" dirty="0">
                <a:latin typeface="Cambria" panose="02040503050406030204" pitchFamily="18" charset="0"/>
                <a:ea typeface="Cambria" panose="02040503050406030204" pitchFamily="18" charset="0"/>
              </a:rPr>
              <a:t>, utilă. Dar, condiția psihopatologică simplifică acest model </a:t>
            </a:r>
            <a:r>
              <a:rPr lang="ro-RO" sz="1800" dirty="0" smtClean="0">
                <a:latin typeface="Cambria" panose="02040503050406030204" pitchFamily="18" charset="0"/>
                <a:ea typeface="Cambria" panose="02040503050406030204" pitchFamily="18" charset="0"/>
              </a:rPr>
              <a:t>și-l </a:t>
            </a:r>
            <a:r>
              <a:rPr lang="ro-RO" sz="1800" dirty="0">
                <a:latin typeface="Cambria" panose="02040503050406030204" pitchFamily="18" charset="0"/>
                <a:ea typeface="Cambria" panose="02040503050406030204" pitchFamily="18" charset="0"/>
              </a:rPr>
              <a:t>menține rigid și </a:t>
            </a:r>
            <a:r>
              <a:rPr lang="ro-RO" sz="1800" dirty="0" err="1">
                <a:latin typeface="Cambria" panose="02040503050406030204" pitchFamily="18" charset="0"/>
                <a:ea typeface="Cambria" panose="02040503050406030204" pitchFamily="18" charset="0"/>
              </a:rPr>
              <a:t>nediferențiat.....Iar</a:t>
            </a:r>
            <a:r>
              <a:rPr lang="ro-RO" sz="1800" dirty="0">
                <a:latin typeface="Cambria" panose="02040503050406030204" pitchFamily="18" charset="0"/>
                <a:ea typeface="Cambria" panose="02040503050406030204" pitchFamily="18" charset="0"/>
              </a:rPr>
              <a:t> în cazul alunecării spre o trăire psihopatologică de tip delirant, centrează preocupările ipostazei sale de personaj dintr-un scenariu fictiv, în jurul persecuției , supravegherii și manipulării.</a:t>
            </a:r>
          </a:p>
          <a:p>
            <a:pPr marL="0" indent="0" algn="just">
              <a:buNone/>
            </a:pPr>
            <a:r>
              <a:rPr lang="ro-RO" sz="1800" dirty="0">
                <a:latin typeface="Cambria" panose="02040503050406030204" pitchFamily="18" charset="0"/>
                <a:ea typeface="Cambria" panose="02040503050406030204" pitchFamily="18" charset="0"/>
              </a:rPr>
              <a:t>     Dar, ipostaza delirantă a psihopatologiei  se cere comentată separat de tematica generică  suspiciunii, ca deficit psihic ce costă dintr-o mutare  a subiectului într-o lume fictivă, în care el apare depersonalizat, ca personaj aberant.</a:t>
            </a:r>
          </a:p>
          <a:p>
            <a:pPr marL="0" indent="0" algn="just">
              <a:buNone/>
            </a:pPr>
            <a:endParaRPr lang="ro-RO"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5964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337048"/>
          </a:xfrm>
        </p:spPr>
        <p:txBody>
          <a:bodyPr>
            <a:normAutofit/>
          </a:bodyPr>
          <a:lstStyle/>
          <a:p>
            <a:pPr marL="0" indent="0" algn="just">
              <a:buNone/>
            </a:pPr>
            <a:r>
              <a:rPr lang="ro-RO" sz="2000" dirty="0" smtClean="0"/>
              <a:t>	</a:t>
            </a:r>
          </a:p>
          <a:p>
            <a:pPr marL="0" indent="0" algn="just">
              <a:buNone/>
            </a:pPr>
            <a:r>
              <a:rPr lang="ro-RO" sz="2000" dirty="0"/>
              <a:t>	</a:t>
            </a:r>
            <a:r>
              <a:rPr lang="ro-RO" sz="2000" dirty="0">
                <a:latin typeface="Cambria" panose="02040503050406030204" pitchFamily="18" charset="0"/>
                <a:ea typeface="Cambria" panose="02040503050406030204" pitchFamily="18" charset="0"/>
              </a:rPr>
              <a:t>Diverse intensități și forme de manifestare ale sindromului maniacal, se pot articula cu convingeri delirante congruente sau incongruente.</a:t>
            </a:r>
          </a:p>
          <a:p>
            <a:pPr marL="0" indent="0" algn="just">
              <a:buNone/>
            </a:pPr>
            <a:r>
              <a:rPr lang="ro-RO" sz="2000" dirty="0" smtClean="0">
                <a:latin typeface="Cambria" panose="02040503050406030204" pitchFamily="18" charset="0"/>
                <a:ea typeface="Cambria" panose="02040503050406030204" pitchFamily="18" charset="0"/>
              </a:rPr>
              <a:t>    </a:t>
            </a:r>
            <a:r>
              <a:rPr lang="ro-RO" sz="2000" dirty="0">
                <a:latin typeface="Cambria" panose="02040503050406030204" pitchFamily="18" charset="0"/>
                <a:ea typeface="Cambria" panose="02040503050406030204" pitchFamily="18" charset="0"/>
              </a:rPr>
              <a:t>Delirul congruent se manifestă prin faptul că, subiectul e convins de o nouă identitate, marcată de grandiozitate, ce-l plasează într-o realitate paralelă cu cea a vieții cotidiene. …</a:t>
            </a:r>
          </a:p>
          <a:p>
            <a:pPr marL="0" indent="0" algn="just">
              <a:buNone/>
            </a:pPr>
            <a:r>
              <a:rPr lang="ro-RO" sz="2000" dirty="0">
                <a:latin typeface="Cambria" panose="02040503050406030204" pitchFamily="18" charset="0"/>
                <a:ea typeface="Cambria" panose="02040503050406030204" pitchFamily="18" charset="0"/>
              </a:rPr>
              <a:t> …. Starea delirantă maniacală e diferit - de </a:t>
            </a:r>
            <a:r>
              <a:rPr lang="ro-RO" sz="2000" dirty="0" err="1">
                <a:latin typeface="Cambria" panose="02040503050406030204" pitchFamily="18" charset="0"/>
                <a:ea typeface="Cambria" panose="02040503050406030204" pitchFamily="18" charset="0"/>
              </a:rPr>
              <a:t>elația</a:t>
            </a:r>
            <a:r>
              <a:rPr lang="ro-RO" sz="2000" dirty="0">
                <a:latin typeface="Cambria" panose="02040503050406030204" pitchFamily="18" charset="0"/>
                <a:ea typeface="Cambria" panose="02040503050406030204" pitchFamily="18" charset="0"/>
              </a:rPr>
              <a:t> pronunțată, care se </a:t>
            </a:r>
            <a:r>
              <a:rPr lang="ro-RO" sz="2000" dirty="0" err="1">
                <a:latin typeface="Cambria" panose="02040503050406030204" pitchFamily="18" charset="0"/>
                <a:ea typeface="Cambria" panose="02040503050406030204" pitchFamily="18" charset="0"/>
              </a:rPr>
              <a:t>exprimǎ</a:t>
            </a:r>
            <a:r>
              <a:rPr lang="ro-RO" sz="2000" dirty="0">
                <a:latin typeface="Cambria" panose="02040503050406030204" pitchFamily="18" charset="0"/>
                <a:ea typeface="Cambria" panose="02040503050406030204" pitchFamily="18" charset="0"/>
              </a:rPr>
              <a:t>  nemijlocit în ambianță, prin planuri şi acţiuni hazardate... în care maniacalul se </a:t>
            </a:r>
            <a:r>
              <a:rPr lang="ro-RO" sz="2000" dirty="0" err="1">
                <a:latin typeface="Cambria" panose="02040503050406030204" pitchFamily="18" charset="0"/>
                <a:ea typeface="Cambria" panose="02040503050406030204" pitchFamily="18" charset="0"/>
              </a:rPr>
              <a:t>lanseazǎ</a:t>
            </a:r>
            <a:r>
              <a:rPr lang="ro-RO" sz="2000" dirty="0">
                <a:latin typeface="Cambria" panose="02040503050406030204" pitchFamily="18" charset="0"/>
                <a:ea typeface="Cambria" panose="02040503050406030204" pitchFamily="18" charset="0"/>
              </a:rPr>
              <a:t> riscant şi </a:t>
            </a:r>
            <a:r>
              <a:rPr lang="ro-RO" sz="2000" dirty="0" err="1">
                <a:latin typeface="Cambria" panose="02040503050406030204" pitchFamily="18" charset="0"/>
                <a:ea typeface="Cambria" panose="02040503050406030204" pitchFamily="18" charset="0"/>
              </a:rPr>
              <a:t>fǎrǎ</a:t>
            </a:r>
            <a:r>
              <a:rPr lang="ro-RO" sz="2000" dirty="0">
                <a:latin typeface="Cambria" panose="02040503050406030204" pitchFamily="18" charset="0"/>
                <a:ea typeface="Cambria" panose="02040503050406030204" pitchFamily="18" charset="0"/>
              </a:rPr>
              <a:t> prea multe </a:t>
            </a:r>
            <a:r>
              <a:rPr lang="ro-RO" sz="2000" dirty="0" err="1">
                <a:latin typeface="Cambria" panose="02040503050406030204" pitchFamily="18" charset="0"/>
                <a:ea typeface="Cambria" panose="02040503050406030204" pitchFamily="18" charset="0"/>
              </a:rPr>
              <a:t>deliberǎri</a:t>
            </a:r>
            <a:r>
              <a:rPr lang="ro-RO" sz="2000" dirty="0">
                <a:latin typeface="Cambria" panose="02040503050406030204" pitchFamily="18" charset="0"/>
                <a:ea typeface="Cambria" panose="02040503050406030204" pitchFamily="18" charset="0"/>
              </a:rPr>
              <a:t>: </a:t>
            </a:r>
            <a:r>
              <a:rPr lang="ro-RO" sz="2000" dirty="0" err="1">
                <a:latin typeface="Cambria" panose="02040503050406030204" pitchFamily="18" charset="0"/>
                <a:ea typeface="Cambria" panose="02040503050406030204" pitchFamily="18" charset="0"/>
              </a:rPr>
              <a:t>cheltuie</a:t>
            </a:r>
            <a:r>
              <a:rPr lang="ro-RO" sz="2000" dirty="0">
                <a:latin typeface="Cambria" panose="02040503050406030204" pitchFamily="18" charset="0"/>
                <a:ea typeface="Cambria" panose="02040503050406030204" pitchFamily="18" charset="0"/>
              </a:rPr>
              <a:t> mulţi bani... </a:t>
            </a:r>
            <a:r>
              <a:rPr lang="ro-RO" sz="2000" dirty="0" err="1">
                <a:latin typeface="Cambria" panose="02040503050406030204" pitchFamily="18" charset="0"/>
                <a:ea typeface="Cambria" panose="02040503050406030204" pitchFamily="18" charset="0"/>
              </a:rPr>
              <a:t>contracteazǎ</a:t>
            </a:r>
            <a:r>
              <a:rPr lang="ro-RO" sz="2000" dirty="0">
                <a:latin typeface="Cambria" panose="02040503050406030204" pitchFamily="18" charset="0"/>
                <a:ea typeface="Cambria" panose="02040503050406030204" pitchFamily="18" charset="0"/>
              </a:rPr>
              <a:t> variate angajamente.. se </a:t>
            </a:r>
            <a:r>
              <a:rPr lang="ro-RO" sz="2000" dirty="0" err="1">
                <a:latin typeface="Cambria" panose="02040503050406030204" pitchFamily="18" charset="0"/>
                <a:ea typeface="Cambria" panose="02040503050406030204" pitchFamily="18" charset="0"/>
              </a:rPr>
              <a:t>angreneazǎ</a:t>
            </a:r>
            <a:r>
              <a:rPr lang="ro-RO" sz="2000" dirty="0">
                <a:latin typeface="Cambria" panose="02040503050406030204" pitchFamily="18" charset="0"/>
                <a:ea typeface="Cambria" panose="02040503050406030204" pitchFamily="18" charset="0"/>
              </a:rPr>
              <a:t> excesiv în jocuri de noroc sau în aventuri romantice... conduce maşina periculos,...............sau dansează și cântă zi și noapte, ca la o petrecere infinită</a:t>
            </a:r>
          </a:p>
        </p:txBody>
      </p:sp>
    </p:spTree>
    <p:extLst>
      <p:ext uri="{BB962C8B-B14F-4D97-AF65-F5344CB8AC3E}">
        <p14:creationId xmlns:p14="http://schemas.microsoft.com/office/powerpoint/2010/main" val="3292335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260848"/>
          </a:xfrm>
        </p:spPr>
        <p:txBody>
          <a:bodyPr>
            <a:normAutofit fontScale="62500" lnSpcReduction="20000"/>
          </a:bodyPr>
          <a:lstStyle/>
          <a:p>
            <a:pPr marL="0" indent="0">
              <a:buNone/>
            </a:pPr>
            <a:r>
              <a:rPr lang="ro-RO" b="1" dirty="0" smtClean="0"/>
              <a:t>	</a:t>
            </a:r>
            <a:endParaRPr lang="en-US" b="1" dirty="0" smtClean="0"/>
          </a:p>
          <a:p>
            <a:pPr marL="0" indent="0" algn="just">
              <a:buNone/>
            </a:pPr>
            <a:r>
              <a:rPr lang="en-US" sz="3800" dirty="0" smtClean="0">
                <a:latin typeface="Cambria" panose="02040503050406030204" pitchFamily="18" charset="0"/>
                <a:ea typeface="Cambria" panose="02040503050406030204" pitchFamily="18" charset="0"/>
              </a:rPr>
              <a:t>	</a:t>
            </a:r>
            <a:r>
              <a:rPr lang="ro-RO" sz="3800" dirty="0" smtClean="0">
                <a:latin typeface="Cambria" panose="02040503050406030204" pitchFamily="18" charset="0"/>
                <a:ea typeface="Cambria" panose="02040503050406030204" pitchFamily="18" charset="0"/>
              </a:rPr>
              <a:t>În </a:t>
            </a:r>
            <a:r>
              <a:rPr lang="ro-RO" sz="3800" dirty="0">
                <a:latin typeface="Cambria" panose="02040503050406030204" pitchFamily="18" charset="0"/>
                <a:ea typeface="Cambria" panose="02040503050406030204" pitchFamily="18" charset="0"/>
              </a:rPr>
              <a:t>orientarea sa spre delir, maniacalul se poate transpune, cu convingere, în condiţia unui om care va  avea </a:t>
            </a:r>
            <a:r>
              <a:rPr lang="ro-RO" sz="3800" dirty="0" err="1">
                <a:latin typeface="Cambria" panose="02040503050406030204" pitchFamily="18" charset="0"/>
                <a:ea typeface="Cambria" panose="02040503050406030204" pitchFamily="18" charset="0"/>
              </a:rPr>
              <a:t>realizǎri</a:t>
            </a:r>
            <a:r>
              <a:rPr lang="ro-RO" sz="3800" dirty="0">
                <a:latin typeface="Cambria" panose="02040503050406030204" pitchFamily="18" charset="0"/>
                <a:ea typeface="Cambria" panose="02040503050406030204" pitchFamily="18" charset="0"/>
              </a:rPr>
              <a:t> deosebite:</a:t>
            </a:r>
          </a:p>
          <a:p>
            <a:pPr marL="0" lvl="0" indent="0" algn="just">
              <a:buNone/>
            </a:pPr>
            <a:r>
              <a:rPr lang="en-US" sz="3800" dirty="0" smtClean="0">
                <a:latin typeface="Cambria" panose="02040503050406030204" pitchFamily="18" charset="0"/>
                <a:ea typeface="Cambria" panose="02040503050406030204" pitchFamily="18" charset="0"/>
              </a:rPr>
              <a:t>	</a:t>
            </a:r>
            <a:r>
              <a:rPr lang="ro-RO" sz="3800" dirty="0" smtClean="0">
                <a:latin typeface="Cambria" panose="02040503050406030204" pitchFamily="18" charset="0"/>
                <a:ea typeface="Cambria" panose="02040503050406030204" pitchFamily="18" charset="0"/>
              </a:rPr>
              <a:t>X1 </a:t>
            </a:r>
            <a:r>
              <a:rPr lang="ro-RO" sz="3800" dirty="0" err="1">
                <a:latin typeface="Cambria" panose="02040503050406030204" pitchFamily="18" charset="0"/>
                <a:ea typeface="Cambria" panose="02040503050406030204" pitchFamily="18" charset="0"/>
              </a:rPr>
              <a:t>afirmǎ</a:t>
            </a:r>
            <a:r>
              <a:rPr lang="ro-RO" sz="3800" dirty="0">
                <a:latin typeface="Cambria" panose="02040503050406030204" pitchFamily="18" charset="0"/>
                <a:ea typeface="Cambria" panose="02040503050406030204" pitchFamily="18" charset="0"/>
              </a:rPr>
              <a:t> </a:t>
            </a:r>
            <a:r>
              <a:rPr lang="ro-RO" sz="3800" dirty="0" err="1">
                <a:latin typeface="Cambria" panose="02040503050406030204" pitchFamily="18" charset="0"/>
                <a:ea typeface="Cambria" panose="02040503050406030204" pitchFamily="18" charset="0"/>
              </a:rPr>
              <a:t>cǎ</a:t>
            </a:r>
            <a:r>
              <a:rPr lang="ro-RO" sz="3800" dirty="0">
                <a:latin typeface="Cambria" panose="02040503050406030204" pitchFamily="18" charset="0"/>
                <a:ea typeface="Cambria" panose="02040503050406030204" pitchFamily="18" charset="0"/>
              </a:rPr>
              <a:t> a început </a:t>
            </a:r>
            <a:r>
              <a:rPr lang="ro-RO" sz="3800" dirty="0" err="1">
                <a:latin typeface="Cambria" panose="02040503050406030204" pitchFamily="18" charset="0"/>
                <a:ea typeface="Cambria" panose="02040503050406030204" pitchFamily="18" charset="0"/>
              </a:rPr>
              <a:t>sǎ-şi</a:t>
            </a:r>
            <a:r>
              <a:rPr lang="ro-RO" sz="3800" dirty="0">
                <a:latin typeface="Cambria" panose="02040503050406030204" pitchFamily="18" charset="0"/>
                <a:ea typeface="Cambria" panose="02040503050406030204" pitchFamily="18" charset="0"/>
              </a:rPr>
              <a:t> scrie memoriile care vor cuprinde 10 volume; iar din vânzarea acestora va câştiga 10 milioane de dolari, cu care va </a:t>
            </a:r>
            <a:r>
              <a:rPr lang="ro-RO" sz="3800" dirty="0" err="1">
                <a:latin typeface="Cambria" panose="02040503050406030204" pitchFamily="18" charset="0"/>
                <a:ea typeface="Cambria" panose="02040503050406030204" pitchFamily="18" charset="0"/>
              </a:rPr>
              <a:t>cumpǎra</a:t>
            </a:r>
            <a:r>
              <a:rPr lang="ro-RO" sz="3800" dirty="0">
                <a:latin typeface="Cambria" panose="02040503050406030204" pitchFamily="18" charset="0"/>
                <a:ea typeface="Cambria" panose="02040503050406030204" pitchFamily="18" charset="0"/>
              </a:rPr>
              <a:t> şi reamenaja clinica în care e internat.</a:t>
            </a:r>
          </a:p>
          <a:p>
            <a:pPr marL="0" lvl="0" indent="0" algn="just">
              <a:buNone/>
            </a:pPr>
            <a:r>
              <a:rPr lang="en-US" sz="3800" dirty="0" smtClean="0">
                <a:latin typeface="Cambria" panose="02040503050406030204" pitchFamily="18" charset="0"/>
                <a:ea typeface="Cambria" panose="02040503050406030204" pitchFamily="18" charset="0"/>
              </a:rPr>
              <a:t>	</a:t>
            </a:r>
            <a:r>
              <a:rPr lang="ro-RO" sz="3800" dirty="0" smtClean="0">
                <a:latin typeface="Cambria" panose="02040503050406030204" pitchFamily="18" charset="0"/>
                <a:ea typeface="Cambria" panose="02040503050406030204" pitchFamily="18" charset="0"/>
              </a:rPr>
              <a:t>X2 </a:t>
            </a:r>
            <a:r>
              <a:rPr lang="ro-RO" sz="3800" dirty="0">
                <a:latin typeface="Cambria" panose="02040503050406030204" pitchFamily="18" charset="0"/>
                <a:ea typeface="Cambria" panose="02040503050406030204" pitchFamily="18" charset="0"/>
              </a:rPr>
              <a:t>e convins </a:t>
            </a:r>
            <a:r>
              <a:rPr lang="ro-RO" sz="3800" dirty="0" err="1">
                <a:latin typeface="Cambria" panose="02040503050406030204" pitchFamily="18" charset="0"/>
                <a:ea typeface="Cambria" panose="02040503050406030204" pitchFamily="18" charset="0"/>
              </a:rPr>
              <a:t>cǎ</a:t>
            </a:r>
            <a:r>
              <a:rPr lang="ro-RO" sz="3800" dirty="0">
                <a:latin typeface="Cambria" panose="02040503050406030204" pitchFamily="18" charset="0"/>
                <a:ea typeface="Cambria" panose="02040503050406030204" pitchFamily="18" charset="0"/>
              </a:rPr>
              <a:t> va fi ales preşedinte al </a:t>
            </a:r>
            <a:r>
              <a:rPr lang="ro-RO" sz="3800" dirty="0" err="1">
                <a:latin typeface="Cambria" panose="02040503050406030204" pitchFamily="18" charset="0"/>
                <a:ea typeface="Cambria" panose="02040503050406030204" pitchFamily="18" charset="0"/>
              </a:rPr>
              <a:t>Bǎncii</a:t>
            </a:r>
            <a:r>
              <a:rPr lang="ro-RO" sz="3800" dirty="0">
                <a:latin typeface="Cambria" panose="02040503050406030204" pitchFamily="18" charset="0"/>
                <a:ea typeface="Cambria" panose="02040503050406030204" pitchFamily="18" charset="0"/>
              </a:rPr>
              <a:t> Mondiale şi prin reforma pe care o va introduce, va </a:t>
            </a:r>
            <a:r>
              <a:rPr lang="ro-RO" sz="3800" dirty="0" err="1">
                <a:latin typeface="Cambria" panose="02040503050406030204" pitchFamily="18" charset="0"/>
                <a:ea typeface="Cambria" panose="02040503050406030204" pitchFamily="18" charset="0"/>
              </a:rPr>
              <a:t>scǎpa</a:t>
            </a:r>
            <a:r>
              <a:rPr lang="ro-RO" sz="3800" dirty="0">
                <a:latin typeface="Cambria" panose="02040503050406030204" pitchFamily="18" charset="0"/>
                <a:ea typeface="Cambria" panose="02040503050406030204" pitchFamily="18" charset="0"/>
              </a:rPr>
              <a:t> omenirea de o mare </a:t>
            </a:r>
            <a:r>
              <a:rPr lang="ro-RO" sz="3800" dirty="0" err="1">
                <a:latin typeface="Cambria" panose="02040503050406030204" pitchFamily="18" charset="0"/>
                <a:ea typeface="Cambria" panose="02040503050406030204" pitchFamily="18" charset="0"/>
              </a:rPr>
              <a:t>crizǎ</a:t>
            </a:r>
            <a:r>
              <a:rPr lang="ro-RO" sz="3800" dirty="0">
                <a:latin typeface="Cambria" panose="02040503050406030204" pitchFamily="18" charset="0"/>
                <a:ea typeface="Cambria" panose="02040503050406030204" pitchFamily="18" charset="0"/>
              </a:rPr>
              <a:t> </a:t>
            </a:r>
            <a:r>
              <a:rPr lang="ro-RO" sz="3800" dirty="0" err="1">
                <a:latin typeface="Cambria" panose="02040503050406030204" pitchFamily="18" charset="0"/>
                <a:ea typeface="Cambria" panose="02040503050406030204" pitchFamily="18" charset="0"/>
              </a:rPr>
              <a:t>economicǎ</a:t>
            </a:r>
            <a:r>
              <a:rPr lang="ro-RO" sz="3800" dirty="0">
                <a:latin typeface="Cambria" panose="02040503050406030204" pitchFamily="18" charset="0"/>
                <a:ea typeface="Cambria" panose="02040503050406030204" pitchFamily="18" charset="0"/>
              </a:rPr>
              <a:t>.</a:t>
            </a:r>
          </a:p>
          <a:p>
            <a:pPr marL="0" lvl="0" indent="0" algn="just">
              <a:buNone/>
            </a:pPr>
            <a:r>
              <a:rPr lang="en-US" sz="3800" dirty="0" smtClean="0">
                <a:latin typeface="Cambria" panose="02040503050406030204" pitchFamily="18" charset="0"/>
                <a:ea typeface="Cambria" panose="02040503050406030204" pitchFamily="18" charset="0"/>
              </a:rPr>
              <a:t>	</a:t>
            </a:r>
            <a:r>
              <a:rPr lang="ro-RO" sz="3800" dirty="0" smtClean="0">
                <a:latin typeface="Cambria" panose="02040503050406030204" pitchFamily="18" charset="0"/>
                <a:ea typeface="Cambria" panose="02040503050406030204" pitchFamily="18" charset="0"/>
              </a:rPr>
              <a:t>X3 </a:t>
            </a:r>
            <a:r>
              <a:rPr lang="ro-RO" sz="3800" dirty="0">
                <a:latin typeface="Cambria" panose="02040503050406030204" pitchFamily="18" charset="0"/>
                <a:ea typeface="Cambria" panose="02040503050406030204" pitchFamily="18" charset="0"/>
              </a:rPr>
              <a:t>relatează </a:t>
            </a:r>
            <a:r>
              <a:rPr lang="ro-RO" sz="3800" dirty="0" err="1">
                <a:latin typeface="Cambria" panose="02040503050406030204" pitchFamily="18" charset="0"/>
                <a:ea typeface="Cambria" panose="02040503050406030204" pitchFamily="18" charset="0"/>
              </a:rPr>
              <a:t>cǎ</a:t>
            </a:r>
            <a:r>
              <a:rPr lang="ro-RO" sz="3800" dirty="0">
                <a:latin typeface="Cambria" panose="02040503050406030204" pitchFamily="18" charset="0"/>
                <a:ea typeface="Cambria" panose="02040503050406030204" pitchFamily="18" charset="0"/>
              </a:rPr>
              <a:t> are în minte un plan de reorganizare a economiei naţionale, astfel încât România va </a:t>
            </a:r>
            <a:r>
              <a:rPr lang="ro-RO" sz="3800" dirty="0" err="1">
                <a:latin typeface="Cambria" panose="02040503050406030204" pitchFamily="18" charset="0"/>
                <a:ea typeface="Cambria" panose="02040503050406030204" pitchFamily="18" charset="0"/>
              </a:rPr>
              <a:t>depǎşi</a:t>
            </a:r>
            <a:r>
              <a:rPr lang="ro-RO" sz="3800" dirty="0">
                <a:latin typeface="Cambria" panose="02040503050406030204" pitchFamily="18" charset="0"/>
                <a:ea typeface="Cambria" panose="02040503050406030204" pitchFamily="18" charset="0"/>
              </a:rPr>
              <a:t> </a:t>
            </a:r>
            <a:r>
              <a:rPr lang="ro-RO" sz="3800" dirty="0" err="1">
                <a:latin typeface="Cambria" panose="02040503050406030204" pitchFamily="18" charset="0"/>
                <a:ea typeface="Cambria" panose="02040503050406030204" pitchFamily="18" charset="0"/>
              </a:rPr>
              <a:t>d.p.d.v</a:t>
            </a:r>
            <a:r>
              <a:rPr lang="ro-RO" sz="3800" dirty="0">
                <a:latin typeface="Cambria" panose="02040503050406030204" pitchFamily="18" charset="0"/>
                <a:ea typeface="Cambria" panose="02040503050406030204" pitchFamily="18" charset="0"/>
              </a:rPr>
              <a:t>. economic Japonia.</a:t>
            </a:r>
          </a:p>
          <a:p>
            <a:pPr marL="0" indent="0" algn="just">
              <a:buNone/>
            </a:pPr>
            <a:r>
              <a:rPr lang="ro-RO" sz="3800" dirty="0" smtClean="0">
                <a:latin typeface="Cambria" panose="02040503050406030204" pitchFamily="18" charset="0"/>
                <a:ea typeface="Cambria" panose="02040503050406030204" pitchFamily="18" charset="0"/>
              </a:rPr>
              <a:t>    </a:t>
            </a:r>
            <a:r>
              <a:rPr lang="ro-RO" sz="3800" dirty="0">
                <a:latin typeface="Cambria" panose="02040503050406030204" pitchFamily="18" charset="0"/>
                <a:ea typeface="Cambria" panose="02040503050406030204" pitchFamily="18" charset="0"/>
              </a:rPr>
              <a:t>În cele trei situaţii menţionate, subiectul se transpune deja în ipostaza unui personaj dintr-un scenariu fictiv, prin care el va realiza lucruri excepţionale, </a:t>
            </a:r>
            <a:r>
              <a:rPr lang="ro-RO" sz="3800" u="sng" dirty="0">
                <a:latin typeface="Cambria" panose="02040503050406030204" pitchFamily="18" charset="0"/>
                <a:ea typeface="Cambria" panose="02040503050406030204" pitchFamily="18" charset="0"/>
              </a:rPr>
              <a:t>pe o scenă trans-situaţională</a:t>
            </a:r>
            <a:r>
              <a:rPr lang="ro-RO" sz="3800" dirty="0">
                <a:latin typeface="Cambria" panose="02040503050406030204" pitchFamily="18" charset="0"/>
                <a:ea typeface="Cambria" panose="02040503050406030204" pitchFamily="18" charset="0"/>
              </a:rPr>
              <a:t>.</a:t>
            </a:r>
          </a:p>
          <a:p>
            <a:pPr marL="274320" lvl="1" indent="0" algn="just">
              <a:buNone/>
            </a:pPr>
            <a:endParaRPr lang="ro-RO" sz="3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9281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337048"/>
          </a:xfrm>
        </p:spPr>
        <p:txBody>
          <a:bodyPr>
            <a:normAutofit fontScale="92500" lnSpcReduction="10000"/>
          </a:bodyPr>
          <a:lstStyle/>
          <a:p>
            <a:pPr marL="0" indent="0">
              <a:buNone/>
            </a:pPr>
            <a:r>
              <a:rPr lang="ro-RO" sz="2400" dirty="0" smtClean="0"/>
              <a:t>	</a:t>
            </a:r>
            <a:r>
              <a:rPr lang="ro-RO" sz="2400" dirty="0">
                <a:latin typeface="Cambria" panose="02040503050406030204" pitchFamily="18" charset="0"/>
                <a:ea typeface="Cambria" panose="02040503050406030204" pitchFamily="18" charset="0"/>
              </a:rPr>
              <a:t>Delirul </a:t>
            </a:r>
            <a:r>
              <a:rPr lang="ro-RO" sz="2400" dirty="0" smtClean="0">
                <a:latin typeface="Cambria" panose="02040503050406030204" pitchFamily="18" charset="0"/>
                <a:ea typeface="Cambria" panose="02040503050406030204" pitchFamily="18" charset="0"/>
              </a:rPr>
              <a:t>propriu</a:t>
            </a:r>
            <a:r>
              <a:rPr lang="en-US" sz="2400" dirty="0" smtClean="0">
                <a:latin typeface="Cambria" panose="02040503050406030204" pitchFamily="18" charset="0"/>
                <a:ea typeface="Cambria" panose="02040503050406030204" pitchFamily="18" charset="0"/>
              </a:rPr>
              <a:t>-</a:t>
            </a:r>
            <a:r>
              <a:rPr lang="ro-RO" sz="2400" dirty="0" smtClean="0">
                <a:latin typeface="Cambria" panose="02040503050406030204" pitchFamily="18" charset="0"/>
                <a:ea typeface="Cambria" panose="02040503050406030204" pitchFamily="18" charset="0"/>
              </a:rPr>
              <a:t>zis </a:t>
            </a:r>
            <a:r>
              <a:rPr lang="ro-RO" sz="2400" dirty="0">
                <a:latin typeface="Cambria" panose="02040503050406030204" pitchFamily="18" charset="0"/>
                <a:ea typeface="Cambria" panose="02040503050406030204" pitchFamily="18" charset="0"/>
              </a:rPr>
              <a:t>se manifestă odată cu mutarea maniacalului într-o lume fictivă,  în care el se resimte cu evidență un personaj special, ca rang și relaționări:</a:t>
            </a:r>
          </a:p>
          <a:p>
            <a:pPr marL="0" indent="0">
              <a:buNone/>
            </a:pPr>
            <a:r>
              <a:rPr lang="ro-RO" sz="2400" dirty="0">
                <a:latin typeface="Cambria" panose="02040503050406030204" pitchFamily="18" charset="0"/>
                <a:ea typeface="Cambria" panose="02040503050406030204" pitchFamily="18" charset="0"/>
              </a:rPr>
              <a:t>   </a:t>
            </a:r>
          </a:p>
          <a:p>
            <a:pPr marL="0" indent="0">
              <a:buNone/>
            </a:pPr>
            <a:r>
              <a:rPr lang="ro-RO" sz="2000" dirty="0"/>
              <a:t>CAZ</a:t>
            </a:r>
            <a:r>
              <a:rPr lang="ro-RO" sz="2000" i="1" dirty="0"/>
              <a:t>, O femeie de 32 ani, după o uşoară stare de retragere depresivă dezvoltă (1985) convingeri delirante de grandiozitate. Este probabil nepoata Regelui Mihai, e spioană internaţională dar colaborează în special cu Uniunea Sovietică unde ocupă locul doi în ierarhia politică. I se cer sfaturi prin telepatie…se simte protejată de puterile străine, în gând i s-a spus că a primit toate decoraţiile din URSS în afară de cea mai înaltă, pe care a văzut-o însă în gând, colorată, frumoasă, atrăgătoare…I se cer sfaturi în numele omenirii, este chemată într-o rezervaţie  unde va avea ce-şi va dori pentru serviciile pe care le face omenirii. </a:t>
            </a:r>
            <a:endParaRPr lang="ro-RO" sz="2000" dirty="0"/>
          </a:p>
          <a:p>
            <a:pPr marL="0" indent="0">
              <a:buNone/>
            </a:pPr>
            <a:r>
              <a:rPr lang="ro-RO" sz="2000" i="1" dirty="0"/>
              <a:t>     În perioada delirantă prezintă buna dispoziţie, locvacitate şi crescută sociabilitate dar nu </a:t>
            </a:r>
            <a:r>
              <a:rPr lang="ro-RO" sz="2000" i="1" dirty="0" err="1"/>
              <a:t>tahipsihie</a:t>
            </a:r>
            <a:r>
              <a:rPr lang="ro-RO" sz="2000" i="1" dirty="0"/>
              <a:t> dezinhibată, deranjantă, sau planuri de acţiune fanteziste</a:t>
            </a:r>
            <a:r>
              <a:rPr lang="ro-RO" sz="2000" dirty="0"/>
              <a:t>.</a:t>
            </a:r>
          </a:p>
        </p:txBody>
      </p:sp>
      <p:sp>
        <p:nvSpPr>
          <p:cNvPr id="2" name="Dreptunghi 1"/>
          <p:cNvSpPr/>
          <p:nvPr/>
        </p:nvSpPr>
        <p:spPr>
          <a:xfrm>
            <a:off x="609600" y="1752600"/>
            <a:ext cx="7924800" cy="3962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ro-RO" dirty="0" smtClean="0"/>
              <a:t>   </a:t>
            </a:r>
            <a:endParaRPr lang="ro-RO" dirty="0"/>
          </a:p>
          <a:p>
            <a:pPr algn="just"/>
            <a:r>
              <a:rPr lang="ro-RO" dirty="0" smtClean="0"/>
              <a:t>CAZ</a:t>
            </a:r>
            <a:r>
              <a:rPr lang="en-US" i="1" dirty="0"/>
              <a:t>.</a:t>
            </a:r>
            <a:r>
              <a:rPr lang="ro-RO" i="1" dirty="0" smtClean="0"/>
              <a:t> </a:t>
            </a:r>
            <a:r>
              <a:rPr lang="ro-RO" i="1" dirty="0"/>
              <a:t>O femeie de 32 ani, după o uşoară stare de retragere depresivă dezvoltă (1985) convingeri delirante de grandiozitate. Este probabil nepoata Regelui Mihai, e spioană internaţională dar colaborează în special cu Uniunea Sovietică unde ocupă locul doi în ierarhia politică. I se cer sfaturi prin telepatie…se simte protejată de puterile străine, în gând i s-a spus că a primit toate decoraţiile din URSS în afară de cea mai înaltă, pe care a văzut-o însă în gând, colorată, frumoasă, atrăgătoare…I se cer sfaturi în numele omenirii, este chemată într-o rezervaţie  unde va avea ce-şi va dori pentru serviciile pe care le face omenirii. </a:t>
            </a:r>
            <a:endParaRPr lang="ro-RO" dirty="0"/>
          </a:p>
          <a:p>
            <a:pPr algn="just"/>
            <a:r>
              <a:rPr lang="ro-RO" i="1" dirty="0"/>
              <a:t>     În perioada delirantă prezintă buna dispoziţie, locvacitate şi crescută sociabilitate dar nu </a:t>
            </a:r>
            <a:r>
              <a:rPr lang="ro-RO" i="1" dirty="0" err="1"/>
              <a:t>tahipsihie</a:t>
            </a:r>
            <a:r>
              <a:rPr lang="ro-RO" i="1" dirty="0"/>
              <a:t> dezinhibată, deranjantă, sau planuri de acţiune fanteziste</a:t>
            </a:r>
            <a:r>
              <a:rPr lang="ro-RO" dirty="0"/>
              <a:t>.</a:t>
            </a:r>
          </a:p>
        </p:txBody>
      </p:sp>
    </p:spTree>
    <p:extLst>
      <p:ext uri="{BB962C8B-B14F-4D97-AF65-F5344CB8AC3E}">
        <p14:creationId xmlns:p14="http://schemas.microsoft.com/office/powerpoint/2010/main" val="286626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marL="0" indent="0">
              <a:buNone/>
            </a:pPr>
            <a:r>
              <a:rPr lang="ro-RO" sz="2400" dirty="0" smtClean="0"/>
              <a:t>	</a:t>
            </a:r>
            <a:endParaRPr lang="ro-RO" sz="2400" dirty="0"/>
          </a:p>
        </p:txBody>
      </p:sp>
      <p:sp>
        <p:nvSpPr>
          <p:cNvPr id="2" name="Dreptunghi 1"/>
          <p:cNvSpPr/>
          <p:nvPr/>
        </p:nvSpPr>
        <p:spPr>
          <a:xfrm>
            <a:off x="633412" y="609600"/>
            <a:ext cx="7772400" cy="449580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just"/>
            <a:r>
              <a:rPr lang="ro-RO" i="1" dirty="0"/>
              <a:t>CAZ. Un tânăr de 17 la internare e dezinhibat, vorbeşte mult și descrie că: </a:t>
            </a:r>
            <a:endParaRPr lang="en-US" i="1" dirty="0" smtClean="0"/>
          </a:p>
          <a:p>
            <a:pPr algn="just"/>
            <a:r>
              <a:rPr lang="ro-RO" i="1" dirty="0"/>
              <a:t>.. Simte o energie crescută, o forţă extraordinară: “poate ridica un tractor cu o mână, dacă dă cuiva un pumn îl omoară”...   are puterea de a vindeca doar atingând cu mâna, este superior celorlalţi, este medic..., nu se hrăneşte cu mâncare ci cu boabe de orez”,...... părinţii îi vor răul, dar aceştia nu sunt părinţii lui adevăraţi.</a:t>
            </a:r>
            <a:endParaRPr lang="ro-RO" dirty="0"/>
          </a:p>
          <a:p>
            <a:pPr algn="just"/>
            <a:r>
              <a:rPr lang="ro-RO" i="1" dirty="0"/>
              <a:t>......el nu s-a născut din mamă gravidă ci a căzut din cer, s-a trezit într-o secundă jos, a </a:t>
            </a:r>
            <a:r>
              <a:rPr lang="ro-RO" i="1" dirty="0" err="1"/>
              <a:t>fugit..în</a:t>
            </a:r>
            <a:r>
              <a:rPr lang="ro-RO" i="1" dirty="0"/>
              <a:t> spatele lui erau alţii căzuţi din cer care fugeau şi ei.,…a întâlnit o vrăjitoare care i-a dat vin magic.. şi de acolo a ajuns la familia S. (actualii părinţi).….</a:t>
            </a:r>
            <a:endParaRPr lang="ro-RO" dirty="0"/>
          </a:p>
          <a:p>
            <a:pPr algn="just"/>
            <a:r>
              <a:rPr lang="ro-RO" i="1" dirty="0"/>
              <a:t>     ”chinezii i-au făcut un aparat prin care-i teleportau corpul spaţial, îi controlau mintea, îi introduceau în cap gânduri de vindecare,.... poate intra în pielea personajelor din jocurile de pe calculator, și prin ele poate controla lumea </a:t>
            </a:r>
            <a:endParaRPr lang="ro-RO" dirty="0"/>
          </a:p>
        </p:txBody>
      </p:sp>
      <p:sp>
        <p:nvSpPr>
          <p:cNvPr id="4" name="Dreptunghi 3"/>
          <p:cNvSpPr/>
          <p:nvPr/>
        </p:nvSpPr>
        <p:spPr>
          <a:xfrm>
            <a:off x="614362" y="5105400"/>
            <a:ext cx="7772400" cy="923330"/>
          </a:xfrm>
          <a:prstGeom prst="rect">
            <a:avLst/>
          </a:prstGeom>
        </p:spPr>
        <p:txBody>
          <a:bodyPr wrap="square">
            <a:spAutoFit/>
          </a:bodyPr>
          <a:lstStyle/>
          <a:p>
            <a:pPr algn="just"/>
            <a:r>
              <a:rPr lang="ro-RO" dirty="0"/>
              <a:t> </a:t>
            </a:r>
            <a:r>
              <a:rPr lang="en-US" dirty="0" smtClean="0"/>
              <a:t>	</a:t>
            </a:r>
            <a:r>
              <a:rPr lang="ro-RO" dirty="0" smtClean="0"/>
              <a:t>În </a:t>
            </a:r>
            <a:r>
              <a:rPr lang="ro-RO" dirty="0"/>
              <a:t>ipostaza psihopatologică delirantă, pacientul se transpune, ca personaj aparte, într-o lume fictivă, în care funcționează alte reguli decât în cea cotidiană</a:t>
            </a:r>
          </a:p>
        </p:txBody>
      </p:sp>
    </p:spTree>
    <p:extLst>
      <p:ext uri="{BB962C8B-B14F-4D97-AF65-F5344CB8AC3E}">
        <p14:creationId xmlns:p14="http://schemas.microsoft.com/office/powerpoint/2010/main" val="177805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pPr marL="0" indent="0">
              <a:buNone/>
            </a:pPr>
            <a:r>
              <a:rPr lang="ro-RO" dirty="0" smtClean="0"/>
              <a:t>	</a:t>
            </a:r>
            <a:endParaRPr lang="ro-RO" dirty="0"/>
          </a:p>
        </p:txBody>
      </p:sp>
      <p:sp>
        <p:nvSpPr>
          <p:cNvPr id="2" name="Dreptunghi 1"/>
          <p:cNvSpPr/>
          <p:nvPr/>
        </p:nvSpPr>
        <p:spPr>
          <a:xfrm>
            <a:off x="533400" y="762000"/>
            <a:ext cx="7924800" cy="4648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o-RO" i="1" dirty="0"/>
              <a:t>CAZ. Un bărbat de 44 ani se internează cu o dezinhibiție maniacală și delir de grandiozitate: Simte că e trimisul lui Dumnezeu pe pământ, îl simte pe Iisus în corpul lui şi are menirea de a salva omenirea de la dezastru,.... are puteri deosebite pe care le foloseşte spre binele oamenilor, .....este vizionar, tot ce gândeşte se şi întâmplă, ( de aceea evită să citească articole negative din presă sau să se gândească la acestea pentru a nu se produce noi crime şi </a:t>
            </a:r>
            <a:r>
              <a:rPr lang="ro-RO" i="1" dirty="0" err="1"/>
              <a:t>nelegiuri</a:t>
            </a:r>
            <a:r>
              <a:rPr lang="ro-RO" i="1" dirty="0"/>
              <a:t>)..pe stradă lumea caută să îl atingă pentru a-i lua din energie, deoarece are puteri supranaturale,... lumea îl urmăreşte pe stradă dar şi prin radio şi TV…când a trecut graniţa în altă ţară s-a declanşat o furtună.. „era un semn ceresc pentru a îl avertiza că nu e bine să părăsească ţara”….când priveşte Biblia, îl vede pe Dumnezeu și îngerii</a:t>
            </a:r>
            <a:endParaRPr lang="ro-RO" dirty="0"/>
          </a:p>
        </p:txBody>
      </p:sp>
    </p:spTree>
    <p:extLst>
      <p:ext uri="{BB962C8B-B14F-4D97-AF65-F5344CB8AC3E}">
        <p14:creationId xmlns:p14="http://schemas.microsoft.com/office/powerpoint/2010/main" val="120604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2920" y="530352"/>
            <a:ext cx="8183880" cy="5413248"/>
          </a:xfrm>
        </p:spPr>
        <p:txBody>
          <a:bodyPr/>
          <a:lstStyle/>
          <a:p>
            <a:pPr marL="0" indent="0" algn="just">
              <a:buNone/>
            </a:pPr>
            <a:r>
              <a:rPr lang="ro-RO"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0" indent="0" algn="just">
              <a:buNone/>
            </a:pPr>
            <a:r>
              <a:rPr lang="en-US" sz="2000" dirty="0">
                <a:latin typeface="Cambria" panose="02040503050406030204" pitchFamily="18" charset="0"/>
                <a:ea typeface="Cambria" panose="02040503050406030204" pitchFamily="18" charset="0"/>
              </a:rPr>
              <a:t>	</a:t>
            </a:r>
            <a:r>
              <a:rPr lang="ro-RO" sz="1800" dirty="0">
                <a:latin typeface="Cambria" panose="02040503050406030204" pitchFamily="18" charset="0"/>
                <a:ea typeface="Cambria" panose="02040503050406030204" pitchFamily="18" charset="0"/>
              </a:rPr>
              <a:t>Pe fundal </a:t>
            </a:r>
            <a:r>
              <a:rPr lang="ro-RO" sz="1800" dirty="0" err="1">
                <a:latin typeface="Cambria" panose="02040503050406030204" pitchFamily="18" charset="0"/>
                <a:ea typeface="Cambria" panose="02040503050406030204" pitchFamily="18" charset="0"/>
              </a:rPr>
              <a:t>hipoman</a:t>
            </a:r>
            <a:r>
              <a:rPr lang="ro-RO" sz="1800" dirty="0">
                <a:latin typeface="Cambria" panose="02040503050406030204" pitchFamily="18" charset="0"/>
                <a:ea typeface="Cambria" panose="02040503050406030204" pitchFamily="18" charset="0"/>
              </a:rPr>
              <a:t> sau de temperament </a:t>
            </a:r>
            <a:r>
              <a:rPr lang="ro-RO" sz="1800" dirty="0" err="1">
                <a:latin typeface="Cambria" panose="02040503050406030204" pitchFamily="18" charset="0"/>
                <a:ea typeface="Cambria" panose="02040503050406030204" pitchFamily="18" charset="0"/>
              </a:rPr>
              <a:t>hipertim</a:t>
            </a:r>
            <a:r>
              <a:rPr lang="ro-RO" sz="1800" dirty="0">
                <a:latin typeface="Cambria" panose="02040503050406030204" pitchFamily="18" charset="0"/>
                <a:ea typeface="Cambria" panose="02040503050406030204" pitchFamily="18" charset="0"/>
              </a:rPr>
              <a:t> – deci în aria spectrului bipolar - s-au descris şi deliruri de grandiozitate monotematice. Aşa sunt cei cu delir de invenție, dedicaţi descoperirii unui perpetuum mobile, leacului cancerului, “esenţei adevărului” etc. De ex.: </a:t>
            </a:r>
          </a:p>
          <a:p>
            <a:pPr marL="0" indent="0">
              <a:buNone/>
            </a:pPr>
            <a:endParaRPr lang="ro-RO" dirty="0"/>
          </a:p>
        </p:txBody>
      </p:sp>
      <p:sp>
        <p:nvSpPr>
          <p:cNvPr id="2" name="Dreptunghi 1"/>
          <p:cNvSpPr/>
          <p:nvPr/>
        </p:nvSpPr>
        <p:spPr>
          <a:xfrm>
            <a:off x="762000" y="2514600"/>
            <a:ext cx="7543800" cy="1676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ro-RO" dirty="0"/>
              <a:t>CAZ. </a:t>
            </a:r>
            <a:r>
              <a:rPr lang="ro-RO" i="1" dirty="0"/>
              <a:t>O persoană aflată în perioada pensionării, ajunge să se preocupe de prelungirea vieţii, fiind apoi convinsă că a descoperit “visul de aur al omenirii, nemurirea”; motiv pentru care i se va acorda mai multe Premii Nobel. El se hotărăște să împartă câştigul de la trei din aceste premii cu medicul sau psihiatru</a:t>
            </a:r>
            <a:r>
              <a:rPr lang="ro-RO" dirty="0"/>
              <a:t>. </a:t>
            </a:r>
          </a:p>
        </p:txBody>
      </p:sp>
      <p:sp>
        <p:nvSpPr>
          <p:cNvPr id="4" name="Dreptunghi 3"/>
          <p:cNvSpPr/>
          <p:nvPr/>
        </p:nvSpPr>
        <p:spPr>
          <a:xfrm rot="10800000" flipV="1">
            <a:off x="381000" y="4377124"/>
            <a:ext cx="8305800" cy="1477328"/>
          </a:xfrm>
          <a:prstGeom prst="rect">
            <a:avLst/>
          </a:prstGeom>
        </p:spPr>
        <p:txBody>
          <a:bodyPr wrap="square">
            <a:spAutoFit/>
          </a:bodyPr>
          <a:lstStyle/>
          <a:p>
            <a:r>
              <a:rPr lang="ro-RO" dirty="0"/>
              <a:t> </a:t>
            </a:r>
            <a:r>
              <a:rPr lang="en-US" dirty="0" smtClean="0"/>
              <a:t>	</a:t>
            </a:r>
            <a:r>
              <a:rPr lang="ro-RO" dirty="0" smtClean="0">
                <a:latin typeface="Cambria" panose="02040503050406030204" pitchFamily="18" charset="0"/>
                <a:ea typeface="Cambria" panose="02040503050406030204" pitchFamily="18" charset="0"/>
              </a:rPr>
              <a:t>În </a:t>
            </a:r>
            <a:r>
              <a:rPr lang="ro-RO" dirty="0">
                <a:latin typeface="Cambria" panose="02040503050406030204" pitchFamily="18" charset="0"/>
                <a:ea typeface="Cambria" panose="02040503050406030204" pitchFamily="18" charset="0"/>
              </a:rPr>
              <a:t>acelaşi registru pot fi plasaţi şi „idealiştii pasionali1, ce se simt angajaţi într-o luptă  pentru binele omenirii; şi care se dăruie cu generozitate păcii universale, planetei verzi, dispariţiei cancerului şi suferinţelor de pe pământ.... Au fost descrise apoi persoane ce simt că au primit misiunea specială să reînnoiască spiritual omenirea, eventual propunând o nouă religie.</a:t>
            </a:r>
          </a:p>
        </p:txBody>
      </p:sp>
    </p:spTree>
    <p:extLst>
      <p:ext uri="{BB962C8B-B14F-4D97-AF65-F5344CB8AC3E}">
        <p14:creationId xmlns:p14="http://schemas.microsoft.com/office/powerpoint/2010/main" val="854799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arte legată">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172</TotalTime>
  <Words>1216</Words>
  <Application>Microsoft Office PowerPoint</Application>
  <PresentationFormat>Expunere pe ecran (4:3)</PresentationFormat>
  <Paragraphs>158</Paragraphs>
  <Slides>34</Slides>
  <Notes>0</Notes>
  <HiddenSlides>0</HiddenSlides>
  <MMClips>0</MMClips>
  <ScaleCrop>false</ScaleCrop>
  <HeadingPairs>
    <vt:vector size="4" baseType="variant">
      <vt:variant>
        <vt:lpstr>Temă</vt:lpstr>
      </vt:variant>
      <vt:variant>
        <vt:i4>1</vt:i4>
      </vt:variant>
      <vt:variant>
        <vt:lpstr>Titluri diapozitive</vt:lpstr>
      </vt:variant>
      <vt:variant>
        <vt:i4>34</vt:i4>
      </vt:variant>
    </vt:vector>
  </HeadingPairs>
  <TitlesOfParts>
    <vt:vector size="35" baseType="lpstr">
      <vt:lpstr>Aspect</vt:lpstr>
      <vt:lpstr> Delirul în tulburări dispoziționale maniacale şi depresive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Jeni</dc:creator>
  <cp:lastModifiedBy>Jeni</cp:lastModifiedBy>
  <cp:revision>81</cp:revision>
  <dcterms:created xsi:type="dcterms:W3CDTF">2023-07-17T09:06:04Z</dcterms:created>
  <dcterms:modified xsi:type="dcterms:W3CDTF">2023-09-28T07:15:50Z</dcterms:modified>
</cp:coreProperties>
</file>