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0B488D-CCB6-4413-8A1C-842D0A3C12DC}" type="datetimeFigureOut">
              <a:rPr lang="ro-RO" smtClean="0"/>
              <a:t>28.09.2023</a:t>
            </a:fld>
            <a:endParaRPr lang="ro-RO"/>
          </a:p>
        </p:txBody>
      </p:sp>
      <p:sp>
        <p:nvSpPr>
          <p:cNvPr id="4" name="Substituent imagine diapozitiv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125C639-95E9-4B34-904E-3232AAE0A21D}" type="slidenum">
              <a:rPr lang="ro-RO" smtClean="0"/>
              <a:t>‹#›</a:t>
            </a:fld>
            <a:endParaRPr lang="ro-RO"/>
          </a:p>
        </p:txBody>
      </p:sp>
    </p:spTree>
    <p:extLst>
      <p:ext uri="{BB962C8B-B14F-4D97-AF65-F5344CB8AC3E}">
        <p14:creationId xmlns:p14="http://schemas.microsoft.com/office/powerpoint/2010/main" val="20948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4CD5CEF-6514-4867-A9B1-CD801CB38CB9}" type="datetime1">
              <a:rPr lang="en-US" smtClean="0"/>
              <a:t>28-Sep-23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41C5CE1-5B6D-4222-961E-C9852C53C382}" type="datetime1">
              <a:rPr lang="en-US" smtClean="0"/>
              <a:t>28-Sep-23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B9F346B-4B3F-4B9C-B3C5-3B462CBD7B87}" type="datetime1">
              <a:rPr lang="en-US" smtClean="0"/>
              <a:t>28-Sep-23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2"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3" cstate="print"/>
            <a:stretch>
              <a:fillRect/>
            </a:stretch>
          </a:blipFill>
        </p:spPr>
        <p:txBody>
          <a:bodyPr wrap="square" lIns="0" tIns="0" rIns="0" bIns="0" rtlCol="0"/>
          <a:lstStyle/>
          <a:p>
            <a:endParaRPr/>
          </a:p>
        </p:txBody>
      </p:sp>
      <p:sp>
        <p:nvSpPr>
          <p:cNvPr id="20" name="bg object 20"/>
          <p:cNvSpPr/>
          <p:nvPr/>
        </p:nvSpPr>
        <p:spPr>
          <a:xfrm>
            <a:off x="1141475" y="1293875"/>
            <a:ext cx="3355848" cy="4561332"/>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0753ACD-8C07-4C1E-BE5C-382CF4CC2D67}" type="datetime1">
              <a:rPr lang="en-US" smtClean="0"/>
              <a:t>28-Sep-23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C95A063-B9DA-4776-873A-BD3876D4810C}" type="datetime1">
              <a:rPr lang="en-US" smtClean="0"/>
              <a:t>28-Sep-23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7"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896996" y="883665"/>
            <a:ext cx="3350006" cy="330834"/>
          </a:xfrm>
          <a:prstGeom prst="rect">
            <a:avLst/>
          </a:prstGeom>
        </p:spPr>
        <p:txBody>
          <a:bodyPr wrap="square" lIns="0" tIns="0" rIns="0" bIns="0">
            <a:spAutoFit/>
          </a:bodyPr>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a:xfrm>
            <a:off x="992632" y="3331216"/>
            <a:ext cx="7158735" cy="22205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9E477CEC-3E90-45D5-925A-DE3035B55E33}" type="datetime1">
              <a:rPr lang="en-US" smtClean="0"/>
              <a:t>28-Sep-23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953000"/>
            <a:ext cx="9144000" cy="1066800"/>
            <a:chOff x="0" y="4953000"/>
            <a:chExt cx="9144000" cy="1905000"/>
          </a:xfrm>
        </p:grpSpPr>
        <p:sp>
          <p:nvSpPr>
            <p:cNvPr id="3" name="object 3"/>
            <p:cNvSpPr/>
            <p:nvPr/>
          </p:nvSpPr>
          <p:spPr>
            <a:xfrm>
              <a:off x="1687576" y="4953000"/>
              <a:ext cx="7456805" cy="487680"/>
            </a:xfrm>
            <a:custGeom>
              <a:avLst/>
              <a:gdLst/>
              <a:ahLst/>
              <a:cxnLst/>
              <a:rect l="l" t="t" r="r" b="b"/>
              <a:pathLst>
                <a:path w="7456805" h="487679">
                  <a:moveTo>
                    <a:pt x="7456424" y="0"/>
                  </a:moveTo>
                  <a:lnTo>
                    <a:pt x="0" y="289433"/>
                  </a:lnTo>
                  <a:lnTo>
                    <a:pt x="7456424" y="487425"/>
                  </a:lnTo>
                  <a:lnTo>
                    <a:pt x="7456424" y="0"/>
                  </a:lnTo>
                  <a:close/>
                </a:path>
              </a:pathLst>
            </a:custGeom>
            <a:solidFill>
              <a:srgbClr val="B3CAB5">
                <a:alpha val="39999"/>
              </a:srgbClr>
            </a:solidFill>
          </p:spPr>
          <p:txBody>
            <a:bodyPr wrap="square" lIns="0" tIns="0" rIns="0" bIns="0" rtlCol="0"/>
            <a:lstStyle/>
            <a:p>
              <a:endParaRPr/>
            </a:p>
          </p:txBody>
        </p:sp>
        <p:sp>
          <p:nvSpPr>
            <p:cNvPr id="4" name="object 4"/>
            <p:cNvSpPr/>
            <p:nvPr/>
          </p:nvSpPr>
          <p:spPr>
            <a:xfrm>
              <a:off x="112408" y="5237225"/>
              <a:ext cx="9031605" cy="789305"/>
            </a:xfrm>
            <a:custGeom>
              <a:avLst/>
              <a:gdLst/>
              <a:ahLst/>
              <a:cxnLst/>
              <a:rect l="l" t="t" r="r" b="b"/>
              <a:pathLst>
                <a:path w="9031605" h="789304">
                  <a:moveTo>
                    <a:pt x="9031591" y="0"/>
                  </a:moveTo>
                  <a:lnTo>
                    <a:pt x="0" y="0"/>
                  </a:lnTo>
                  <a:lnTo>
                    <a:pt x="9031591" y="788924"/>
                  </a:lnTo>
                  <a:lnTo>
                    <a:pt x="9031591" y="0"/>
                  </a:lnTo>
                  <a:close/>
                </a:path>
              </a:pathLst>
            </a:custGeom>
            <a:solidFill>
              <a:srgbClr val="000000"/>
            </a:solidFill>
          </p:spPr>
          <p:txBody>
            <a:bodyPr wrap="square" lIns="0" tIns="0" rIns="0" bIns="0" rtlCol="0"/>
            <a:lstStyle/>
            <a:p>
              <a:endParaRPr/>
            </a:p>
          </p:txBody>
        </p:sp>
        <p:sp>
          <p:nvSpPr>
            <p:cNvPr id="5" name="object 5"/>
            <p:cNvSpPr/>
            <p:nvPr/>
          </p:nvSpPr>
          <p:spPr>
            <a:xfrm>
              <a:off x="0" y="4998718"/>
              <a:ext cx="9144000" cy="185928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4991581"/>
              <a:ext cx="9144000" cy="802400"/>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914400" y="304800"/>
            <a:ext cx="1238250" cy="1487551"/>
          </a:xfrm>
          <a:prstGeom prst="rect">
            <a:avLst/>
          </a:prstGeom>
          <a:blipFill>
            <a:blip r:embed="rId4" cstate="print"/>
            <a:stretch>
              <a:fillRect/>
            </a:stretch>
          </a:blipFill>
        </p:spPr>
        <p:txBody>
          <a:bodyPr wrap="square" lIns="0" tIns="0" rIns="0" bIns="0" rtlCol="0"/>
          <a:lstStyle/>
          <a:p>
            <a:endParaRPr/>
          </a:p>
        </p:txBody>
      </p:sp>
      <p:sp>
        <p:nvSpPr>
          <p:cNvPr id="11" name="Dreptunghi 10"/>
          <p:cNvSpPr/>
          <p:nvPr/>
        </p:nvSpPr>
        <p:spPr>
          <a:xfrm>
            <a:off x="970610" y="2055794"/>
            <a:ext cx="7315200" cy="2492990"/>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ctr"/>
            <a:r>
              <a:rPr lang="ro-RO" sz="2800" cap="all" dirty="0"/>
              <a:t> În loc de concluzie... Delirul și identitatea persoanei</a:t>
            </a:r>
            <a:endParaRPr lang="ro-RO" sz="2800" dirty="0"/>
          </a:p>
          <a:p>
            <a:pPr algn="ctr"/>
            <a:r>
              <a:rPr lang="ro-RO" sz="2800" cap="all" dirty="0"/>
              <a:t> </a:t>
            </a:r>
            <a:endParaRPr lang="en-US" sz="2800" b="1" dirty="0"/>
          </a:p>
          <a:p>
            <a:pPr algn="ctr"/>
            <a:r>
              <a:rPr lang="en-US" b="1" dirty="0" err="1" smtClean="0"/>
              <a:t>Prof.Mircea</a:t>
            </a:r>
            <a:r>
              <a:rPr lang="en-US" b="1" dirty="0" smtClean="0"/>
              <a:t> </a:t>
            </a:r>
            <a:r>
              <a:rPr lang="en-US" b="1" dirty="0" err="1" smtClean="0"/>
              <a:t>Lazarescu</a:t>
            </a:r>
            <a:r>
              <a:rPr lang="en-US" b="1" dirty="0" smtClean="0"/>
              <a:t>, </a:t>
            </a:r>
            <a:r>
              <a:rPr lang="en-US" b="1" dirty="0" err="1" smtClean="0"/>
              <a:t>Paltinis</a:t>
            </a:r>
            <a:r>
              <a:rPr lang="en-US" b="1" dirty="0" smtClean="0"/>
              <a:t>, </a:t>
            </a:r>
            <a:r>
              <a:rPr lang="en-US" b="1" dirty="0" err="1" smtClean="0"/>
              <a:t>Iulie</a:t>
            </a:r>
            <a:r>
              <a:rPr lang="en-US" b="1" dirty="0" smtClean="0"/>
              <a:t> 2023</a:t>
            </a:r>
            <a:endParaRPr lang="ro-RO" b="1" dirty="0"/>
          </a:p>
        </p:txBody>
      </p:sp>
      <p:sp>
        <p:nvSpPr>
          <p:cNvPr id="10" name="Substituent număr diapozitiv 9"/>
          <p:cNvSpPr>
            <a:spLocks noGrp="1"/>
          </p:cNvSpPr>
          <p:nvPr>
            <p:ph type="sldNum" sz="quarter" idx="7"/>
          </p:nvPr>
        </p:nvSpPr>
        <p:spPr/>
        <p:txBody>
          <a:bodyPr/>
          <a:lstStyle/>
          <a:p>
            <a:fld id="{B6F15528-21DE-4FAA-801E-634DDDAF4B2B}" type="slidenum">
              <a:rPr lang="ro-RO" smtClean="0"/>
              <a:pPr/>
              <a:t>1</a:t>
            </a:fld>
            <a:endParaRPr lang="ro-R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10</a:t>
            </a:fld>
            <a:endParaRPr lang="ro-RO"/>
          </a:p>
        </p:txBody>
      </p:sp>
      <p:sp>
        <p:nvSpPr>
          <p:cNvPr id="3" name="Dreptunghi 2"/>
          <p:cNvSpPr/>
          <p:nvPr/>
        </p:nvSpPr>
        <p:spPr>
          <a:xfrm>
            <a:off x="1066800" y="1997839"/>
            <a:ext cx="7010400" cy="2031325"/>
          </a:xfrm>
          <a:prstGeom prst="rect">
            <a:avLst/>
          </a:prstGeom>
        </p:spPr>
        <p:txBody>
          <a:bodyPr wrap="square">
            <a:spAutoFit/>
          </a:bodyPr>
          <a:lstStyle/>
          <a:p>
            <a:pPr algn="just"/>
            <a:r>
              <a:rPr lang="en-US" dirty="0"/>
              <a:t> </a:t>
            </a:r>
            <a:r>
              <a:rPr lang="en-US" dirty="0" smtClean="0"/>
              <a:t>     </a:t>
            </a:r>
            <a:r>
              <a:rPr lang="ro-RO" dirty="0" smtClean="0"/>
              <a:t>Au </a:t>
            </a:r>
            <a:r>
              <a:rPr lang="ro-RO" dirty="0"/>
              <a:t>urmat grupe de </a:t>
            </a:r>
            <a:r>
              <a:rPr lang="ro-RO" dirty="0" err="1"/>
              <a:t>cercetǎtori</a:t>
            </a:r>
            <a:r>
              <a:rPr lang="ro-RO" dirty="0"/>
              <a:t> care au încercat </a:t>
            </a:r>
            <a:r>
              <a:rPr lang="ro-RO" dirty="0" err="1"/>
              <a:t>sǎ</a:t>
            </a:r>
            <a:r>
              <a:rPr lang="ro-RO" dirty="0"/>
              <a:t> elaboreze o </a:t>
            </a:r>
            <a:r>
              <a:rPr lang="ro-RO" dirty="0" err="1"/>
              <a:t>doctrinǎ</a:t>
            </a:r>
            <a:r>
              <a:rPr lang="ro-RO" dirty="0"/>
              <a:t> </a:t>
            </a:r>
            <a:r>
              <a:rPr lang="ro-RO" dirty="0" err="1"/>
              <a:t>narativǎ</a:t>
            </a:r>
            <a:r>
              <a:rPr lang="ro-RO" dirty="0"/>
              <a:t> a persoanei. Importanţa acestei perspective constă în faptul </a:t>
            </a:r>
            <a:r>
              <a:rPr lang="ro-RO" dirty="0" err="1"/>
              <a:t>că..aduce</a:t>
            </a:r>
            <a:r>
              <a:rPr lang="ro-RO" dirty="0"/>
              <a:t> în vizorul cercetării  narativitatea </a:t>
            </a:r>
            <a:r>
              <a:rPr lang="ro-RO" dirty="0" err="1"/>
              <a:t>biograficǎ</a:t>
            </a:r>
            <a:r>
              <a:rPr lang="ro-RO" dirty="0"/>
              <a:t> </a:t>
            </a:r>
            <a:r>
              <a:rPr lang="ro-RO" dirty="0" err="1"/>
              <a:t>fireascǎ</a:t>
            </a:r>
            <a:r>
              <a:rPr lang="ro-RO" dirty="0"/>
              <a:t> a </a:t>
            </a:r>
            <a:r>
              <a:rPr lang="ro-RO" dirty="0" err="1"/>
              <a:t>oricǎrui</a:t>
            </a:r>
            <a:r>
              <a:rPr lang="ro-RO" dirty="0"/>
              <a:t> </a:t>
            </a:r>
            <a:r>
              <a:rPr lang="ro-RO" dirty="0" err="1"/>
              <a:t>subiect...ca</a:t>
            </a:r>
            <a:r>
              <a:rPr lang="ro-RO" dirty="0"/>
              <a:t> putându-se articula cu narativitatea </a:t>
            </a:r>
            <a:r>
              <a:rPr lang="ro-RO" dirty="0" err="1"/>
              <a:t>literarǎ</a:t>
            </a:r>
            <a:r>
              <a:rPr lang="ro-RO" dirty="0"/>
              <a:t> a biografiilor şi istoriilor. Precum </a:t>
            </a:r>
            <a:r>
              <a:rPr lang="ro-RO" dirty="0" err="1"/>
              <a:t>şi...cu</a:t>
            </a:r>
            <a:r>
              <a:rPr lang="ro-RO" dirty="0"/>
              <a:t> cea a lumii de ficţiune: a dramaturgiei, romanelor, legendelor şi miturilor.</a:t>
            </a:r>
          </a:p>
          <a:p>
            <a:r>
              <a:rPr lang="ro-RO" dirty="0"/>
              <a:t> </a:t>
            </a:r>
          </a:p>
        </p:txBody>
      </p:sp>
    </p:spTree>
    <p:extLst>
      <p:ext uri="{BB962C8B-B14F-4D97-AF65-F5344CB8AC3E}">
        <p14:creationId xmlns:p14="http://schemas.microsoft.com/office/powerpoint/2010/main" val="253604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11</a:t>
            </a:fld>
            <a:endParaRPr lang="ro-RO"/>
          </a:p>
        </p:txBody>
      </p:sp>
      <p:sp>
        <p:nvSpPr>
          <p:cNvPr id="3" name="Dreptunghi 2"/>
          <p:cNvSpPr/>
          <p:nvPr/>
        </p:nvSpPr>
        <p:spPr>
          <a:xfrm>
            <a:off x="1295400" y="2136339"/>
            <a:ext cx="6858000" cy="2308324"/>
          </a:xfrm>
          <a:prstGeom prst="rect">
            <a:avLst/>
          </a:prstGeom>
        </p:spPr>
        <p:txBody>
          <a:bodyPr wrap="square">
            <a:spAutoFit/>
          </a:bodyPr>
          <a:lstStyle/>
          <a:p>
            <a:pPr algn="just"/>
            <a:r>
              <a:rPr lang="en-US" dirty="0"/>
              <a:t> </a:t>
            </a:r>
            <a:r>
              <a:rPr lang="en-US" dirty="0" smtClean="0"/>
              <a:t>     </a:t>
            </a:r>
            <a:r>
              <a:rPr lang="ro-RO" dirty="0" smtClean="0"/>
              <a:t>În </a:t>
            </a:r>
            <a:r>
              <a:rPr lang="ro-RO" dirty="0"/>
              <a:t>această direcţie s-a dezvoltat psihologia narativă a persoanei a lui </a:t>
            </a:r>
            <a:r>
              <a:rPr lang="ro-RO" dirty="0" err="1"/>
              <a:t>McAdams</a:t>
            </a:r>
            <a:r>
              <a:rPr lang="ro-RO" dirty="0"/>
              <a:t> : În cursul vieţii de zi cu zi, subiectul participă ca erou la diverse evenimente, ce pot fi considerate ca scenarii dramatice, ce se desfăşoară realmente; şi care pot fi relatate. </a:t>
            </a:r>
            <a:endParaRPr lang="en-US" dirty="0" smtClean="0"/>
          </a:p>
          <a:p>
            <a:pPr algn="just"/>
            <a:endParaRPr lang="en-US" dirty="0"/>
          </a:p>
          <a:p>
            <a:pPr algn="just"/>
            <a:r>
              <a:rPr lang="en-US" dirty="0" smtClean="0"/>
              <a:t>      </a:t>
            </a:r>
            <a:r>
              <a:rPr lang="ro-RO" dirty="0" smtClean="0"/>
              <a:t>El </a:t>
            </a:r>
            <a:r>
              <a:rPr lang="ro-RO" dirty="0"/>
              <a:t>este în mod firesc eroul unor multiple evenimente şi întâmplări, ce pot fi narate în agora.</a:t>
            </a:r>
          </a:p>
          <a:p>
            <a:pPr algn="just"/>
            <a:r>
              <a:rPr lang="ro-RO" dirty="0"/>
              <a:t> </a:t>
            </a:r>
          </a:p>
        </p:txBody>
      </p:sp>
    </p:spTree>
    <p:extLst>
      <p:ext uri="{BB962C8B-B14F-4D97-AF65-F5344CB8AC3E}">
        <p14:creationId xmlns:p14="http://schemas.microsoft.com/office/powerpoint/2010/main" val="307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12</a:t>
            </a:fld>
            <a:endParaRPr lang="ro-RO"/>
          </a:p>
        </p:txBody>
      </p:sp>
      <p:sp>
        <p:nvSpPr>
          <p:cNvPr id="3" name="Dreptunghi 2"/>
          <p:cNvSpPr/>
          <p:nvPr/>
        </p:nvSpPr>
        <p:spPr>
          <a:xfrm>
            <a:off x="914400" y="1524000"/>
            <a:ext cx="7162800" cy="3970318"/>
          </a:xfrm>
          <a:prstGeom prst="rect">
            <a:avLst/>
          </a:prstGeom>
        </p:spPr>
        <p:txBody>
          <a:bodyPr wrap="square">
            <a:spAutoFit/>
          </a:bodyPr>
          <a:lstStyle/>
          <a:p>
            <a:pPr algn="just"/>
            <a:r>
              <a:rPr lang="en-US" dirty="0" smtClean="0"/>
              <a:t>      </a:t>
            </a:r>
            <a:r>
              <a:rPr lang="ro-RO" dirty="0" smtClean="0"/>
              <a:t>În </a:t>
            </a:r>
            <a:r>
              <a:rPr lang="ro-RO" dirty="0"/>
              <a:t>această perspectivă merită atenţie ipoteza lui </a:t>
            </a:r>
            <a:r>
              <a:rPr lang="ro-RO" dirty="0" err="1"/>
              <a:t>Tomkins</a:t>
            </a:r>
            <a:r>
              <a:rPr lang="ro-RO" dirty="0"/>
              <a:t>, care, în consens cu interpretarea lui </a:t>
            </a:r>
            <a:r>
              <a:rPr lang="ro-RO" dirty="0" err="1"/>
              <a:t>McIntyre</a:t>
            </a:r>
            <a:r>
              <a:rPr lang="ro-RO" dirty="0"/>
              <a:t> a identităţii narative a persoanei, sugerează că “fiecare subiect generează în permanenţă scenarii dramatice”, sub presiunea evenimentelor curente. </a:t>
            </a:r>
            <a:endParaRPr lang="en-US" dirty="0" smtClean="0"/>
          </a:p>
          <a:p>
            <a:pPr algn="just"/>
            <a:endParaRPr lang="ro-RO" dirty="0"/>
          </a:p>
          <a:p>
            <a:pPr algn="just"/>
            <a:r>
              <a:rPr lang="en-US" dirty="0" smtClean="0"/>
              <a:t>      </a:t>
            </a:r>
            <a:r>
              <a:rPr lang="ro-RO" dirty="0" smtClean="0"/>
              <a:t>Subiectul </a:t>
            </a:r>
            <a:r>
              <a:rPr lang="ro-RO" dirty="0"/>
              <a:t>îşi asumă regia şi rolul ce îi revin în respectivele scenarii, şi le “joacă”, cu convingere şi eficienţă, în viaţa practică, chiar în afara oricărei narativităţi corelative imediate. </a:t>
            </a:r>
            <a:endParaRPr lang="en-US" dirty="0" smtClean="0"/>
          </a:p>
          <a:p>
            <a:pPr algn="just"/>
            <a:endParaRPr lang="ro-RO" dirty="0"/>
          </a:p>
          <a:p>
            <a:pPr algn="just"/>
            <a:r>
              <a:rPr lang="en-US" dirty="0" smtClean="0"/>
              <a:t>      </a:t>
            </a:r>
            <a:r>
              <a:rPr lang="ro-RO" dirty="0" smtClean="0"/>
              <a:t>În </a:t>
            </a:r>
            <a:r>
              <a:rPr lang="ro-RO" dirty="0"/>
              <a:t>normalitate, el e în permanenţă angrenat în multiple scenarii de diverse durate, pe care le poate ierarhiza ca importanţă, trecând de la unul la altul; sau le poate părăsi. Dar el îşi menţine constant identitatea de fond a sinelui biografic şi agenţia acţiunii şi creativităţii, chiar dacă e angrenat în preocupările identitare.</a:t>
            </a:r>
          </a:p>
        </p:txBody>
      </p:sp>
    </p:spTree>
    <p:extLst>
      <p:ext uri="{BB962C8B-B14F-4D97-AF65-F5344CB8AC3E}">
        <p14:creationId xmlns:p14="http://schemas.microsoft.com/office/powerpoint/2010/main" val="622594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13</a:t>
            </a:fld>
            <a:endParaRPr lang="ro-RO"/>
          </a:p>
        </p:txBody>
      </p:sp>
      <p:sp>
        <p:nvSpPr>
          <p:cNvPr id="3" name="Dreptunghi 2"/>
          <p:cNvSpPr/>
          <p:nvPr/>
        </p:nvSpPr>
        <p:spPr>
          <a:xfrm>
            <a:off x="990600" y="1582341"/>
            <a:ext cx="7239000" cy="2585323"/>
          </a:xfrm>
          <a:prstGeom prst="rect">
            <a:avLst/>
          </a:prstGeom>
        </p:spPr>
        <p:txBody>
          <a:bodyPr wrap="square">
            <a:spAutoFit/>
          </a:bodyPr>
          <a:lstStyle/>
          <a:p>
            <a:r>
              <a:rPr lang="en-US" dirty="0" smtClean="0"/>
              <a:t>      </a:t>
            </a:r>
            <a:r>
              <a:rPr lang="ro-RO" dirty="0" smtClean="0"/>
              <a:t>În </a:t>
            </a:r>
            <a:r>
              <a:rPr lang="ro-RO" dirty="0"/>
              <a:t>povestea lui Don Quijote avem o interferență între biografia trăită efectiv și statutul de personaj dorit – ca un imago de sine ideal -  cu care eroul  s-a îndoctrinat ani la rând - cel de cavaler rătăcitor</a:t>
            </a:r>
            <a:r>
              <a:rPr lang="ro-RO" dirty="0" smtClean="0"/>
              <a:t>.</a:t>
            </a:r>
            <a:endParaRPr lang="en-US" dirty="0" smtClean="0"/>
          </a:p>
          <a:p>
            <a:endParaRPr lang="ro-RO" dirty="0"/>
          </a:p>
          <a:p>
            <a:r>
              <a:rPr lang="ro-RO" dirty="0"/>
              <a:t>     Faptul ca un om care citește un roman – vede o piesa sau un film – să se identifice parțial, conjunctural, cu unul din </a:t>
            </a:r>
            <a:r>
              <a:rPr lang="ro-RO" dirty="0" err="1"/>
              <a:t>eroi...e</a:t>
            </a:r>
            <a:r>
              <a:rPr lang="ro-RO" dirty="0"/>
              <a:t> un fapt relativ comprehensibil.... de vreme ce fiecare om e dimensionat și printr-o structură de </a:t>
            </a:r>
            <a:r>
              <a:rPr lang="ro-RO" dirty="0" err="1"/>
              <a:t>personaj...consubstanţială</a:t>
            </a:r>
            <a:r>
              <a:rPr lang="ro-RO" dirty="0"/>
              <a:t> structurii noastre psihice</a:t>
            </a:r>
          </a:p>
          <a:p>
            <a:r>
              <a:rPr lang="ro-RO" dirty="0"/>
              <a:t> </a:t>
            </a:r>
          </a:p>
        </p:txBody>
      </p:sp>
    </p:spTree>
    <p:extLst>
      <p:ext uri="{BB962C8B-B14F-4D97-AF65-F5344CB8AC3E}">
        <p14:creationId xmlns:p14="http://schemas.microsoft.com/office/powerpoint/2010/main" val="223104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14</a:t>
            </a:fld>
            <a:endParaRPr lang="ro-RO"/>
          </a:p>
        </p:txBody>
      </p:sp>
      <p:sp>
        <p:nvSpPr>
          <p:cNvPr id="3" name="Dreptunghi 2"/>
          <p:cNvSpPr/>
          <p:nvPr/>
        </p:nvSpPr>
        <p:spPr>
          <a:xfrm>
            <a:off x="1066800" y="2057400"/>
            <a:ext cx="6858000" cy="2862322"/>
          </a:xfrm>
          <a:prstGeom prst="rect">
            <a:avLst/>
          </a:prstGeom>
        </p:spPr>
        <p:txBody>
          <a:bodyPr wrap="square">
            <a:spAutoFit/>
          </a:bodyPr>
          <a:lstStyle/>
          <a:p>
            <a:pPr algn="just"/>
            <a:r>
              <a:rPr lang="en-US" dirty="0" smtClean="0"/>
              <a:t>      </a:t>
            </a:r>
            <a:r>
              <a:rPr lang="ro-RO" dirty="0" smtClean="0"/>
              <a:t>Omul </a:t>
            </a:r>
            <a:r>
              <a:rPr lang="ro-RO" dirty="0"/>
              <a:t>poate ajunge într-o condiție  delirantă, deoarece în structura sa psihologică firească el se dimensionează și printr-un... vector cultural spiritual... Căci dacă nu ar avea astfel de dimensiune, el nu ar putea </a:t>
            </a:r>
          </a:p>
          <a:p>
            <a:pPr algn="just"/>
            <a:r>
              <a:rPr lang="ro-RO" dirty="0"/>
              <a:t>merge să se roage la </a:t>
            </a:r>
            <a:r>
              <a:rPr lang="ro-RO" dirty="0" smtClean="0"/>
              <a:t>biserică</a:t>
            </a:r>
            <a:r>
              <a:rPr lang="en-US" dirty="0" smtClean="0"/>
              <a:t> </a:t>
            </a:r>
            <a:r>
              <a:rPr lang="ro-RO" dirty="0" smtClean="0"/>
              <a:t>și </a:t>
            </a:r>
            <a:r>
              <a:rPr lang="ro-RO" dirty="0"/>
              <a:t>nici să se angreneze în cercetări </a:t>
            </a:r>
            <a:r>
              <a:rPr lang="ro-RO" dirty="0" err="1"/>
              <a:t>științifice...să</a:t>
            </a:r>
            <a:r>
              <a:rPr lang="ro-RO" dirty="0"/>
              <a:t> facă calcule </a:t>
            </a:r>
            <a:r>
              <a:rPr lang="ro-RO" dirty="0" err="1"/>
              <a:t>matematice...sau</a:t>
            </a:r>
            <a:r>
              <a:rPr lang="ro-RO" dirty="0"/>
              <a:t> speculații filosofice</a:t>
            </a:r>
          </a:p>
          <a:p>
            <a:pPr algn="just"/>
            <a:r>
              <a:rPr lang="ro-RO" dirty="0"/>
              <a:t>poate că nu „orice om „e născut poet„...dar o structură psihică de creator de romane sau basme s-ar putea întâlni destul de des la bunii povestitori</a:t>
            </a:r>
          </a:p>
          <a:p>
            <a:pPr algn="just"/>
            <a:r>
              <a:rPr lang="ro-RO" dirty="0"/>
              <a:t> </a:t>
            </a:r>
          </a:p>
          <a:p>
            <a:r>
              <a:rPr lang="ro-RO" dirty="0"/>
              <a:t> </a:t>
            </a:r>
          </a:p>
        </p:txBody>
      </p:sp>
    </p:spTree>
    <p:extLst>
      <p:ext uri="{BB962C8B-B14F-4D97-AF65-F5344CB8AC3E}">
        <p14:creationId xmlns:p14="http://schemas.microsoft.com/office/powerpoint/2010/main" val="3577120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15</a:t>
            </a:fld>
            <a:endParaRPr lang="ro-RO"/>
          </a:p>
        </p:txBody>
      </p:sp>
      <p:sp>
        <p:nvSpPr>
          <p:cNvPr id="3" name="Dreptunghi 2"/>
          <p:cNvSpPr/>
          <p:nvPr/>
        </p:nvSpPr>
        <p:spPr>
          <a:xfrm>
            <a:off x="762000" y="2551837"/>
            <a:ext cx="7543800" cy="1200329"/>
          </a:xfrm>
          <a:prstGeom prst="rect">
            <a:avLst/>
          </a:prstGeom>
        </p:spPr>
        <p:txBody>
          <a:bodyPr wrap="square">
            <a:spAutoFit/>
          </a:bodyPr>
          <a:lstStyle/>
          <a:p>
            <a:r>
              <a:rPr lang="en-US" dirty="0" smtClean="0"/>
              <a:t>      </a:t>
            </a:r>
            <a:r>
              <a:rPr lang="ro-RO" dirty="0" smtClean="0"/>
              <a:t>Psihopatologia </a:t>
            </a:r>
            <a:r>
              <a:rPr lang="ro-RO" dirty="0"/>
              <a:t>delirului trebuie să se bazeze pe o capacitate de plăsmuire  a unor personaje şi intrigi, în marginea temelor curente şi perene ale existenţei </a:t>
            </a:r>
            <a:r>
              <a:rPr lang="ro-RO" dirty="0" err="1"/>
              <a:t>omeneşti...asa</a:t>
            </a:r>
            <a:r>
              <a:rPr lang="ro-RO" dirty="0"/>
              <a:t> cum e iubirea şi ura,  înșelarea şi persecuția, vinovăția și grandiozitatea creației...</a:t>
            </a:r>
          </a:p>
        </p:txBody>
      </p:sp>
    </p:spTree>
    <p:extLst>
      <p:ext uri="{BB962C8B-B14F-4D97-AF65-F5344CB8AC3E}">
        <p14:creationId xmlns:p14="http://schemas.microsoft.com/office/powerpoint/2010/main" val="4088129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16</a:t>
            </a:fld>
            <a:endParaRPr lang="ro-RO"/>
          </a:p>
        </p:txBody>
      </p:sp>
      <p:sp>
        <p:nvSpPr>
          <p:cNvPr id="3" name="Dreptunghi 2"/>
          <p:cNvSpPr/>
          <p:nvPr/>
        </p:nvSpPr>
        <p:spPr>
          <a:xfrm>
            <a:off x="838200" y="2274838"/>
            <a:ext cx="7467600" cy="1754326"/>
          </a:xfrm>
          <a:prstGeom prst="rect">
            <a:avLst/>
          </a:prstGeom>
        </p:spPr>
        <p:txBody>
          <a:bodyPr wrap="square">
            <a:spAutoFit/>
          </a:bodyPr>
          <a:lstStyle/>
          <a:p>
            <a:r>
              <a:rPr lang="en-US" dirty="0" smtClean="0"/>
              <a:t>      </a:t>
            </a:r>
            <a:r>
              <a:rPr lang="ro-RO" dirty="0" smtClean="0"/>
              <a:t>Psihopatologia </a:t>
            </a:r>
            <a:r>
              <a:rPr lang="ro-RO" dirty="0"/>
              <a:t>extrage din noi aspecte ce ne sunt consubstanțiale, pe care le izolează..   le aduce în prim plan   într-o variantă dezimplicată </a:t>
            </a:r>
            <a:r>
              <a:rPr lang="ro-RO" dirty="0" err="1"/>
              <a:t>exagerată...dominatoare</a:t>
            </a:r>
            <a:r>
              <a:rPr lang="ro-RO" dirty="0"/>
              <a:t>...   stridentă....  </a:t>
            </a:r>
          </a:p>
          <a:p>
            <a:r>
              <a:rPr lang="ro-RO" dirty="0"/>
              <a:t> </a:t>
            </a:r>
            <a:r>
              <a:rPr lang="en-US" dirty="0" smtClean="0"/>
              <a:t>     </a:t>
            </a:r>
            <a:r>
              <a:rPr lang="ro-RO" dirty="0" err="1" smtClean="0"/>
              <a:t>Dar</a:t>
            </a:r>
            <a:r>
              <a:rPr lang="ro-RO" dirty="0" err="1"/>
              <a:t>...nu</a:t>
            </a:r>
            <a:r>
              <a:rPr lang="ro-RO" dirty="0"/>
              <a:t> e ceva străin de noi înșine.</a:t>
            </a:r>
          </a:p>
          <a:p>
            <a:r>
              <a:rPr lang="ro-RO" dirty="0"/>
              <a:t> </a:t>
            </a:r>
          </a:p>
          <a:p>
            <a:r>
              <a:rPr lang="ro-RO" dirty="0"/>
              <a:t> </a:t>
            </a:r>
          </a:p>
        </p:txBody>
      </p:sp>
    </p:spTree>
    <p:extLst>
      <p:ext uri="{BB962C8B-B14F-4D97-AF65-F5344CB8AC3E}">
        <p14:creationId xmlns:p14="http://schemas.microsoft.com/office/powerpoint/2010/main" val="3526558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17</a:t>
            </a:fld>
            <a:endParaRPr lang="ro-RO"/>
          </a:p>
        </p:txBody>
      </p:sp>
      <p:pic>
        <p:nvPicPr>
          <p:cNvPr id="6" name="I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892" y="847364"/>
            <a:ext cx="3696216" cy="5163271"/>
          </a:xfrm>
          <a:prstGeom prst="rect">
            <a:avLst/>
          </a:prstGeom>
        </p:spPr>
      </p:pic>
    </p:spTree>
    <p:extLst>
      <p:ext uri="{BB962C8B-B14F-4D97-AF65-F5344CB8AC3E}">
        <p14:creationId xmlns:p14="http://schemas.microsoft.com/office/powerpoint/2010/main" val="293119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18</a:t>
            </a:fld>
            <a:endParaRPr lang="ro-RO"/>
          </a:p>
        </p:txBody>
      </p:sp>
      <p:pic>
        <p:nvPicPr>
          <p:cNvPr id="3" name="I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523" y="1414181"/>
            <a:ext cx="3962953" cy="4029637"/>
          </a:xfrm>
          <a:prstGeom prst="rect">
            <a:avLst/>
          </a:prstGeom>
        </p:spPr>
      </p:pic>
    </p:spTree>
    <p:extLst>
      <p:ext uri="{BB962C8B-B14F-4D97-AF65-F5344CB8AC3E}">
        <p14:creationId xmlns:p14="http://schemas.microsoft.com/office/powerpoint/2010/main" val="1166029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19</a:t>
            </a:fld>
            <a:endParaRPr lang="ro-RO"/>
          </a:p>
        </p:txBody>
      </p:sp>
      <p:pic>
        <p:nvPicPr>
          <p:cNvPr id="3" name="I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602" y="780680"/>
            <a:ext cx="3724795" cy="5296639"/>
          </a:xfrm>
          <a:prstGeom prst="rect">
            <a:avLst/>
          </a:prstGeom>
        </p:spPr>
      </p:pic>
    </p:spTree>
    <p:extLst>
      <p:ext uri="{BB962C8B-B14F-4D97-AF65-F5344CB8AC3E}">
        <p14:creationId xmlns:p14="http://schemas.microsoft.com/office/powerpoint/2010/main" val="139239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03062" y="1999177"/>
            <a:ext cx="7430134" cy="1951816"/>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dirty="0"/>
              <a:t>Povestea lui Don Quijote poate fi o bună introducere la problematica antropologică a delirului, indicând aberațiile spre care poate conduce identificarea excesivă cu statutul special a unui personaj de tipul „cavalerului rătăcitor„..pe care-l comentau legendele romanești ale vremii Renașterii</a:t>
            </a:r>
            <a:r>
              <a:rPr lang="ro-RO" dirty="0" smtClean="0"/>
              <a:t>...</a:t>
            </a:r>
            <a:endParaRPr lang="en-US" dirty="0" smtClean="0"/>
          </a:p>
          <a:p>
            <a:pPr algn="just"/>
            <a:endParaRPr lang="ro-RO" dirty="0"/>
          </a:p>
          <a:p>
            <a:pPr algn="just"/>
            <a:r>
              <a:rPr lang="ro-RO" dirty="0"/>
              <a:t>      ...Căci, spiritul narativ al legendelor e prezent mereu în  inventarul deliranților din clinicile psihiatrice, ce se simt:</a:t>
            </a:r>
          </a:p>
        </p:txBody>
      </p:sp>
      <p:sp>
        <p:nvSpPr>
          <p:cNvPr id="6" name="Substituent număr diapozitiv 5"/>
          <p:cNvSpPr>
            <a:spLocks noGrp="1"/>
          </p:cNvSpPr>
          <p:nvPr>
            <p:ph type="sldNum" sz="quarter" idx="7"/>
          </p:nvPr>
        </p:nvSpPr>
        <p:spPr/>
        <p:txBody>
          <a:bodyPr/>
          <a:lstStyle/>
          <a:p>
            <a:fld id="{B6F15528-21DE-4FAA-801E-634DDDAF4B2B}" type="slidenum">
              <a:rPr lang="ro-RO" smtClean="0"/>
              <a:pPr/>
              <a:t>2</a:t>
            </a:fld>
            <a:endParaRPr lang="ro-R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20</a:t>
            </a:fld>
            <a:endParaRPr lang="ro-RO"/>
          </a:p>
        </p:txBody>
      </p:sp>
      <p:pic>
        <p:nvPicPr>
          <p:cNvPr id="3" name="I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629" y="942628"/>
            <a:ext cx="3886742" cy="4972744"/>
          </a:xfrm>
          <a:prstGeom prst="rect">
            <a:avLst/>
          </a:prstGeom>
        </p:spPr>
      </p:pic>
    </p:spTree>
    <p:extLst>
      <p:ext uri="{BB962C8B-B14F-4D97-AF65-F5344CB8AC3E}">
        <p14:creationId xmlns:p14="http://schemas.microsoft.com/office/powerpoint/2010/main" val="3468494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21</a:t>
            </a:fld>
            <a:endParaRPr lang="ro-RO"/>
          </a:p>
        </p:txBody>
      </p:sp>
      <p:pic>
        <p:nvPicPr>
          <p:cNvPr id="3" name="I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629" y="852128"/>
            <a:ext cx="3886742" cy="5153744"/>
          </a:xfrm>
          <a:prstGeom prst="rect">
            <a:avLst/>
          </a:prstGeom>
        </p:spPr>
      </p:pic>
    </p:spTree>
    <p:extLst>
      <p:ext uri="{BB962C8B-B14F-4D97-AF65-F5344CB8AC3E}">
        <p14:creationId xmlns:p14="http://schemas.microsoft.com/office/powerpoint/2010/main" val="259863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3</a:t>
            </a:fld>
            <a:endParaRPr lang="ro-RO"/>
          </a:p>
        </p:txBody>
      </p:sp>
      <p:sp>
        <p:nvSpPr>
          <p:cNvPr id="3" name="Dreptunghi 2"/>
          <p:cNvSpPr/>
          <p:nvPr/>
        </p:nvSpPr>
        <p:spPr>
          <a:xfrm>
            <a:off x="720247" y="1314737"/>
            <a:ext cx="7543800" cy="2862322"/>
          </a:xfrm>
          <a:prstGeom prst="rect">
            <a:avLst/>
          </a:prstGeom>
        </p:spPr>
        <p:txBody>
          <a:bodyPr wrap="square">
            <a:spAutoFit/>
          </a:bodyPr>
          <a:lstStyle/>
          <a:p>
            <a:r>
              <a:rPr lang="en-US" dirty="0" smtClean="0"/>
              <a:t>      </a:t>
            </a:r>
            <a:r>
              <a:rPr lang="ro-RO" dirty="0" smtClean="0"/>
              <a:t>... </a:t>
            </a:r>
            <a:r>
              <a:rPr lang="ro-RO" dirty="0"/>
              <a:t>excesiv de apropiați de Dumnezeu, preluând misiunea de a învinge diavolul pe pământ.... convinși că sunt persecutați și urmăriți de mafia sau masoneria internațională (prin mijloace de supraveghere extra-ordinare).... inventatori solitari de aparate </a:t>
            </a:r>
            <a:r>
              <a:rPr lang="ro-RO" dirty="0" err="1"/>
              <a:t>excepționale.....capabili</a:t>
            </a:r>
            <a:r>
              <a:rPr lang="ro-RO" dirty="0"/>
              <a:t> de performanțe </a:t>
            </a:r>
            <a:r>
              <a:rPr lang="ro-RO" dirty="0" err="1"/>
              <a:t>inimaginabile.....posesori</a:t>
            </a:r>
            <a:r>
              <a:rPr lang="ro-RO" dirty="0"/>
              <a:t> ai adevărului </a:t>
            </a:r>
            <a:r>
              <a:rPr lang="ro-RO" dirty="0" err="1"/>
              <a:t>absolut...descendenți</a:t>
            </a:r>
            <a:r>
              <a:rPr lang="ro-RO" dirty="0"/>
              <a:t> ai unor persoane  ilustre</a:t>
            </a:r>
            <a:r>
              <a:rPr lang="ro-RO" dirty="0" smtClean="0"/>
              <a:t>.....</a:t>
            </a:r>
            <a:endParaRPr lang="en-US" dirty="0" smtClean="0"/>
          </a:p>
          <a:p>
            <a:endParaRPr lang="ro-RO" dirty="0"/>
          </a:p>
          <a:p>
            <a:r>
              <a:rPr lang="ro-RO" dirty="0"/>
              <a:t>      Absurditatea fantastică a unor astfel de deliruri – precum cele ale lui </a:t>
            </a:r>
            <a:r>
              <a:rPr lang="ro-RO" dirty="0" err="1"/>
              <a:t>Schreiber</a:t>
            </a:r>
            <a:r>
              <a:rPr lang="ro-RO" dirty="0"/>
              <a:t>, </a:t>
            </a:r>
            <a:r>
              <a:rPr lang="ro-RO" dirty="0" err="1"/>
              <a:t>Breivik</a:t>
            </a:r>
            <a:r>
              <a:rPr lang="ro-RO" dirty="0"/>
              <a:t> sau a doamnei ce se simte posedată de Amadeus....  ne trimit cu evidență spre universul narativității..</a:t>
            </a:r>
          </a:p>
        </p:txBody>
      </p:sp>
    </p:spTree>
    <p:extLst>
      <p:ext uri="{BB962C8B-B14F-4D97-AF65-F5344CB8AC3E}">
        <p14:creationId xmlns:p14="http://schemas.microsoft.com/office/powerpoint/2010/main" val="227860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4</a:t>
            </a:fld>
            <a:endParaRPr lang="ro-RO"/>
          </a:p>
        </p:txBody>
      </p:sp>
      <p:sp>
        <p:nvSpPr>
          <p:cNvPr id="3" name="Dreptunghi 2"/>
          <p:cNvSpPr/>
          <p:nvPr/>
        </p:nvSpPr>
        <p:spPr>
          <a:xfrm>
            <a:off x="914400" y="1752600"/>
            <a:ext cx="7239000" cy="3416320"/>
          </a:xfrm>
          <a:prstGeom prst="rect">
            <a:avLst/>
          </a:prstGeom>
        </p:spPr>
        <p:txBody>
          <a:bodyPr wrap="square">
            <a:spAutoFit/>
          </a:bodyPr>
          <a:lstStyle/>
          <a:p>
            <a:pPr algn="just"/>
            <a:r>
              <a:rPr lang="en-US" dirty="0" smtClean="0"/>
              <a:t>      </a:t>
            </a:r>
            <a:r>
              <a:rPr lang="ro-RO" dirty="0" err="1" smtClean="0"/>
              <a:t>Deși</a:t>
            </a:r>
            <a:r>
              <a:rPr lang="ro-RO" dirty="0" err="1"/>
              <a:t>...temele</a:t>
            </a:r>
            <a:r>
              <a:rPr lang="ro-RO" dirty="0"/>
              <a:t> delirante derivă, în cele din urmă – la fel ca și romanele sau legendele - din situații, statute și roluri pe care le întâlnesc și le joacă aproape zilnic.. mai fiecare, în cadrul vieții sale cotidiene ...așa cum sunt cele de</a:t>
            </a:r>
            <a:r>
              <a:rPr lang="ro-RO" dirty="0" smtClean="0"/>
              <a:t>:</a:t>
            </a:r>
            <a:endParaRPr lang="en-US" dirty="0" smtClean="0"/>
          </a:p>
          <a:p>
            <a:pPr algn="just"/>
            <a:endParaRPr lang="ro-RO" dirty="0"/>
          </a:p>
          <a:p>
            <a:pPr algn="just"/>
            <a:r>
              <a:rPr lang="ro-RO" dirty="0"/>
              <a:t> </a:t>
            </a:r>
            <a:r>
              <a:rPr lang="en-US" dirty="0" smtClean="0"/>
              <a:t>    </a:t>
            </a:r>
            <a:r>
              <a:rPr lang="ro-RO" dirty="0" smtClean="0"/>
              <a:t> </a:t>
            </a:r>
            <a:r>
              <a:rPr lang="ro-RO" dirty="0"/>
              <a:t>..om </a:t>
            </a:r>
            <a:r>
              <a:rPr lang="ro-RO" dirty="0" err="1"/>
              <a:t>bolnav.....om</a:t>
            </a:r>
            <a:r>
              <a:rPr lang="ro-RO" dirty="0"/>
              <a:t> marcat de o cicatrice sau stigmă </a:t>
            </a:r>
            <a:r>
              <a:rPr lang="ro-RO" dirty="0" err="1"/>
              <a:t>corporală...om</a:t>
            </a:r>
            <a:r>
              <a:rPr lang="ro-RO" dirty="0"/>
              <a:t> obez sau prea </a:t>
            </a:r>
            <a:r>
              <a:rPr lang="ro-RO" dirty="0" err="1"/>
              <a:t>slab.....om</a:t>
            </a:r>
            <a:r>
              <a:rPr lang="ro-RO" dirty="0"/>
              <a:t> înșelat de </a:t>
            </a:r>
            <a:r>
              <a:rPr lang="ro-RO" dirty="0" err="1"/>
              <a:t>partener...om</a:t>
            </a:r>
            <a:r>
              <a:rPr lang="ro-RO" dirty="0"/>
              <a:t> persecutat la locul de muncă sau în manifestarea și ascensiunea sa socială ( liberă și îndrăzneață)...om ce  urmărește afirmarea unei descoperiri realizată cu multă trudă și </a:t>
            </a:r>
            <a:r>
              <a:rPr lang="ro-RO" dirty="0" err="1"/>
              <a:t>efort...om</a:t>
            </a:r>
            <a:r>
              <a:rPr lang="ro-RO" dirty="0"/>
              <a:t> ce s-ar vrea apreciat și iubit de persoane sus puse </a:t>
            </a:r>
            <a:r>
              <a:rPr lang="ro-RO" dirty="0" err="1"/>
              <a:t>social....om</a:t>
            </a:r>
            <a:r>
              <a:rPr lang="ro-RO" dirty="0"/>
              <a:t> devotat </a:t>
            </a:r>
            <a:r>
              <a:rPr lang="ro-RO" dirty="0" err="1"/>
              <a:t>credinței...ce</a:t>
            </a:r>
            <a:r>
              <a:rPr lang="ro-RO" dirty="0"/>
              <a:t> se roagă fervent lui Dumnezeu </a:t>
            </a:r>
            <a:r>
              <a:rPr lang="ro-RO" dirty="0" smtClean="0"/>
              <a:t>s</a:t>
            </a:r>
            <a:r>
              <a:rPr lang="ro-RO" dirty="0"/>
              <a:t>ă</a:t>
            </a:r>
            <a:r>
              <a:rPr lang="ro-RO" dirty="0" smtClean="0"/>
              <a:t>-l </a:t>
            </a:r>
            <a:r>
              <a:rPr lang="ro-RO" dirty="0"/>
              <a:t>sprijine... printre ceilalți </a:t>
            </a:r>
            <a:r>
              <a:rPr lang="ro-RO" dirty="0" err="1"/>
              <a:t>oameni....în</a:t>
            </a:r>
            <a:r>
              <a:rPr lang="ro-RO" dirty="0"/>
              <a:t> mijlocul mizeriei și răutății </a:t>
            </a:r>
            <a:r>
              <a:rPr lang="ro-RO" dirty="0" err="1"/>
              <a:t>morale.....ș.a.m.d</a:t>
            </a:r>
            <a:r>
              <a:rPr lang="ro-RO" dirty="0"/>
              <a:t>.</a:t>
            </a:r>
          </a:p>
        </p:txBody>
      </p:sp>
    </p:spTree>
    <p:extLst>
      <p:ext uri="{BB962C8B-B14F-4D97-AF65-F5344CB8AC3E}">
        <p14:creationId xmlns:p14="http://schemas.microsoft.com/office/powerpoint/2010/main" val="309916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5</a:t>
            </a:fld>
            <a:endParaRPr lang="ro-RO"/>
          </a:p>
        </p:txBody>
      </p:sp>
      <p:sp>
        <p:nvSpPr>
          <p:cNvPr id="3" name="Dreptunghi 2"/>
          <p:cNvSpPr/>
          <p:nvPr/>
        </p:nvSpPr>
        <p:spPr>
          <a:xfrm>
            <a:off x="838200" y="1828800"/>
            <a:ext cx="7315200" cy="2585323"/>
          </a:xfrm>
          <a:prstGeom prst="rect">
            <a:avLst/>
          </a:prstGeom>
        </p:spPr>
        <p:txBody>
          <a:bodyPr wrap="square">
            <a:spAutoFit/>
          </a:bodyPr>
          <a:lstStyle/>
          <a:p>
            <a:r>
              <a:rPr lang="en-US" dirty="0" smtClean="0"/>
              <a:t>      </a:t>
            </a:r>
            <a:r>
              <a:rPr lang="ro-RO" dirty="0" smtClean="0"/>
              <a:t>Tematica </a:t>
            </a:r>
            <a:r>
              <a:rPr lang="ro-RO" dirty="0"/>
              <a:t>delirurilor - în primul rând a celor  sistematizate -  se regăsește printre statutele și rolurile sociale ale vieții curente.... dacă nu ignorăm că.. doctrina sociologică a lui </a:t>
            </a:r>
            <a:r>
              <a:rPr lang="ro-RO" dirty="0" err="1"/>
              <a:t>Pearson</a:t>
            </a:r>
            <a:r>
              <a:rPr lang="ro-RO" dirty="0"/>
              <a:t> are în vedere nu doar pe cele de sex, vârstă, statul marital și profesional.. cele de </a:t>
            </a:r>
            <a:r>
              <a:rPr lang="ro-RO" dirty="0" err="1"/>
              <a:t>expert..de</a:t>
            </a:r>
            <a:r>
              <a:rPr lang="ro-RO" dirty="0"/>
              <a:t> potentat social </a:t>
            </a:r>
            <a:r>
              <a:rPr lang="ro-RO" dirty="0" err="1"/>
              <a:t>etc....ci</a:t>
            </a:r>
            <a:r>
              <a:rPr lang="ro-RO" dirty="0"/>
              <a:t> și pe cele mai circumstanțiale de </a:t>
            </a:r>
            <a:r>
              <a:rPr lang="ro-RO" dirty="0" smtClean="0"/>
              <a:t>:</a:t>
            </a:r>
            <a:endParaRPr lang="en-US" dirty="0" smtClean="0"/>
          </a:p>
          <a:p>
            <a:endParaRPr lang="ro-RO" dirty="0"/>
          </a:p>
          <a:p>
            <a:r>
              <a:rPr lang="ro-RO" dirty="0"/>
              <a:t>       om </a:t>
            </a:r>
            <a:r>
              <a:rPr lang="ro-RO" dirty="0" err="1"/>
              <a:t>bolnav....om</a:t>
            </a:r>
            <a:r>
              <a:rPr lang="ro-RO" dirty="0"/>
              <a:t> aflat în stare de </a:t>
            </a:r>
            <a:r>
              <a:rPr lang="ro-RO" dirty="0" err="1"/>
              <a:t>doliu....în</a:t>
            </a:r>
            <a:r>
              <a:rPr lang="ro-RO" dirty="0"/>
              <a:t> situația celui ce-și sărbătorește </a:t>
            </a:r>
            <a:r>
              <a:rPr lang="ro-RO" dirty="0" err="1"/>
              <a:t>succesul...sau</a:t>
            </a:r>
            <a:r>
              <a:rPr lang="ro-RO" dirty="0"/>
              <a:t>.. om </a:t>
            </a:r>
            <a:r>
              <a:rPr lang="ro-RO" dirty="0" err="1"/>
              <a:t>persecutat...rejectat...apreciat....căutat</a:t>
            </a:r>
            <a:r>
              <a:rPr lang="ro-RO" dirty="0"/>
              <a:t> și dorit de </a:t>
            </a:r>
            <a:r>
              <a:rPr lang="ro-RO" dirty="0" err="1"/>
              <a:t>societate...ș.a.m.d</a:t>
            </a:r>
            <a:r>
              <a:rPr lang="ro-RO" dirty="0"/>
              <a:t>.</a:t>
            </a:r>
          </a:p>
        </p:txBody>
      </p:sp>
    </p:spTree>
    <p:extLst>
      <p:ext uri="{BB962C8B-B14F-4D97-AF65-F5344CB8AC3E}">
        <p14:creationId xmlns:p14="http://schemas.microsoft.com/office/powerpoint/2010/main" val="45793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6</a:t>
            </a:fld>
            <a:endParaRPr lang="ro-RO"/>
          </a:p>
        </p:txBody>
      </p:sp>
      <p:sp>
        <p:nvSpPr>
          <p:cNvPr id="3" name="Dreptunghi 2"/>
          <p:cNvSpPr/>
          <p:nvPr/>
        </p:nvSpPr>
        <p:spPr>
          <a:xfrm>
            <a:off x="533400" y="2133600"/>
            <a:ext cx="7696200" cy="2862322"/>
          </a:xfrm>
          <a:prstGeom prst="rect">
            <a:avLst/>
          </a:prstGeom>
        </p:spPr>
        <p:txBody>
          <a:bodyPr wrap="square">
            <a:spAutoFit/>
          </a:bodyPr>
          <a:lstStyle/>
          <a:p>
            <a:pPr algn="just"/>
            <a:r>
              <a:rPr lang="en-US" dirty="0" smtClean="0"/>
              <a:t>      </a:t>
            </a:r>
            <a:r>
              <a:rPr lang="ro-RO" dirty="0" smtClean="0"/>
              <a:t>Iar </a:t>
            </a:r>
            <a:r>
              <a:rPr lang="ro-RO" dirty="0"/>
              <a:t>modelele tradiționale ale etosului </a:t>
            </a:r>
            <a:r>
              <a:rPr lang="ro-RO" dirty="0" err="1"/>
              <a:t>socio</a:t>
            </a:r>
            <a:r>
              <a:rPr lang="ro-RO" dirty="0"/>
              <a:t> cultural – precum cele ale </a:t>
            </a:r>
            <a:r>
              <a:rPr lang="ro-RO" dirty="0" err="1"/>
              <a:t>eroulu...sfîntului...înțeleptului...ascetului....</a:t>
            </a:r>
            <a:r>
              <a:rPr lang="ro-RO" dirty="0" err="1" smtClean="0"/>
              <a:t>desf</a:t>
            </a:r>
            <a:r>
              <a:rPr lang="en-US" dirty="0" smtClean="0"/>
              <a:t>r</a:t>
            </a:r>
            <a:r>
              <a:rPr lang="ro-RO" dirty="0" err="1" smtClean="0"/>
              <a:t>ânatului</a:t>
            </a:r>
            <a:r>
              <a:rPr lang="ro-RO" dirty="0" err="1"/>
              <a:t>....belestematului...a</a:t>
            </a:r>
            <a:r>
              <a:rPr lang="ro-RO" dirty="0"/>
              <a:t> celui rău... a celui milos și </a:t>
            </a:r>
            <a:r>
              <a:rPr lang="ro-RO" dirty="0" err="1"/>
              <a:t>bun..etc...etc...au</a:t>
            </a:r>
            <a:r>
              <a:rPr lang="ro-RO" dirty="0"/>
              <a:t> persistat multe milenii.... și persistă încă și în prezent ....</a:t>
            </a:r>
          </a:p>
          <a:p>
            <a:pPr algn="just"/>
            <a:r>
              <a:rPr lang="ro-RO" dirty="0"/>
              <a:t> </a:t>
            </a:r>
          </a:p>
          <a:p>
            <a:pPr algn="just"/>
            <a:r>
              <a:rPr lang="ro-RO" dirty="0"/>
              <a:t> </a:t>
            </a:r>
            <a:r>
              <a:rPr lang="en-US" dirty="0" smtClean="0"/>
              <a:t>   </a:t>
            </a:r>
            <a:r>
              <a:rPr lang="ro-RO" dirty="0" smtClean="0"/>
              <a:t> </a:t>
            </a:r>
            <a:r>
              <a:rPr lang="ro-RO" dirty="0"/>
              <a:t>Această perspectivă a rolurilor, pozițiilor și funcțiilor sociale, ne trimite cu evidență spre fundalul identitar,  biografico caracterial al </a:t>
            </a:r>
            <a:r>
              <a:rPr lang="ro-RO" dirty="0" err="1"/>
              <a:t>persoanei..Iar</a:t>
            </a:r>
            <a:r>
              <a:rPr lang="ro-RO" dirty="0"/>
              <a:t> psihologia și speculația antropologică din sex XX... a fost atentă la această perspectivă narativ-identitară, pe care o întâlnim constant în spatele raportării actule situaționale, </a:t>
            </a:r>
            <a:r>
              <a:rPr lang="ro-RO" dirty="0" err="1"/>
              <a:t>actuale..căci</a:t>
            </a:r>
            <a:r>
              <a:rPr lang="ro-RO" dirty="0"/>
              <a:t>,</a:t>
            </a:r>
          </a:p>
        </p:txBody>
      </p:sp>
    </p:spTree>
    <p:extLst>
      <p:ext uri="{BB962C8B-B14F-4D97-AF65-F5344CB8AC3E}">
        <p14:creationId xmlns:p14="http://schemas.microsoft.com/office/powerpoint/2010/main" val="238805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7</a:t>
            </a:fld>
            <a:endParaRPr lang="ro-RO"/>
          </a:p>
        </p:txBody>
      </p:sp>
      <p:sp>
        <p:nvSpPr>
          <p:cNvPr id="3" name="Dreptunghi 2"/>
          <p:cNvSpPr/>
          <p:nvPr/>
        </p:nvSpPr>
        <p:spPr>
          <a:xfrm>
            <a:off x="990600" y="1982181"/>
            <a:ext cx="6934200" cy="2308324"/>
          </a:xfrm>
          <a:prstGeom prst="rect">
            <a:avLst/>
          </a:prstGeom>
        </p:spPr>
        <p:txBody>
          <a:bodyPr wrap="square">
            <a:spAutoFit/>
          </a:bodyPr>
          <a:lstStyle/>
          <a:p>
            <a:r>
              <a:rPr lang="en-US" dirty="0"/>
              <a:t> </a:t>
            </a:r>
            <a:r>
              <a:rPr lang="en-US" dirty="0" smtClean="0"/>
              <a:t>     </a:t>
            </a:r>
            <a:r>
              <a:rPr lang="ro-RO" dirty="0" smtClean="0"/>
              <a:t>După </a:t>
            </a:r>
            <a:r>
              <a:rPr lang="ro-RO" dirty="0"/>
              <a:t>ce trăiește un eveniment, subiectul îl integrează în memoria sa biografică, putând ulterior să și-l amintească, să și-l reprezinte și să-l povestească, incluzându-l într-o autobiografie... Iar un eveniment trăit impresionant, poate influența, din umbră, sensibilitățile și reacțiile actuale  ale subiectului, </a:t>
            </a:r>
            <a:endParaRPr lang="en-US" dirty="0" smtClean="0"/>
          </a:p>
          <a:p>
            <a:endParaRPr lang="ro-RO" dirty="0"/>
          </a:p>
          <a:p>
            <a:r>
              <a:rPr lang="ro-RO" dirty="0"/>
              <a:t>.....motiv pentru care de multe ori se cere să și-actualizeze,  .. pentru a-l putea controla.</a:t>
            </a:r>
          </a:p>
        </p:txBody>
      </p:sp>
    </p:spTree>
    <p:extLst>
      <p:ext uri="{BB962C8B-B14F-4D97-AF65-F5344CB8AC3E}">
        <p14:creationId xmlns:p14="http://schemas.microsoft.com/office/powerpoint/2010/main" val="128008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8</a:t>
            </a:fld>
            <a:endParaRPr lang="ro-RO"/>
          </a:p>
        </p:txBody>
      </p:sp>
      <p:sp>
        <p:nvSpPr>
          <p:cNvPr id="3" name="Dreptunghi 2"/>
          <p:cNvSpPr/>
          <p:nvPr/>
        </p:nvSpPr>
        <p:spPr>
          <a:xfrm>
            <a:off x="948847" y="1905000"/>
            <a:ext cx="7086600" cy="3139321"/>
          </a:xfrm>
          <a:prstGeom prst="rect">
            <a:avLst/>
          </a:prstGeom>
        </p:spPr>
        <p:txBody>
          <a:bodyPr wrap="square">
            <a:spAutoFit/>
          </a:bodyPr>
          <a:lstStyle/>
          <a:p>
            <a:pPr algn="just"/>
            <a:r>
              <a:rPr lang="en-US" dirty="0" smtClean="0"/>
              <a:t>      </a:t>
            </a:r>
            <a:r>
              <a:rPr lang="ro-RO" dirty="0" smtClean="0"/>
              <a:t>Când </a:t>
            </a:r>
            <a:r>
              <a:rPr lang="ro-RO" dirty="0"/>
              <a:t>la </a:t>
            </a:r>
            <a:r>
              <a:rPr lang="ro-RO" dirty="0" err="1"/>
              <a:t>cumpǎna</a:t>
            </a:r>
            <a:r>
              <a:rPr lang="ro-RO" dirty="0"/>
              <a:t> dintre secolul XIX şi XX au fost în </a:t>
            </a:r>
            <a:r>
              <a:rPr lang="ro-RO" dirty="0" err="1"/>
              <a:t>vogǎ</a:t>
            </a:r>
            <a:r>
              <a:rPr lang="ro-RO" dirty="0"/>
              <a:t> </a:t>
            </a:r>
            <a:r>
              <a:rPr lang="ro-RO" dirty="0" err="1"/>
              <a:t>personalitǎţile</a:t>
            </a:r>
            <a:r>
              <a:rPr lang="ro-RO" dirty="0"/>
              <a:t> multiple, a </a:t>
            </a:r>
            <a:r>
              <a:rPr lang="ro-RO" dirty="0" err="1"/>
              <a:t>apǎrut</a:t>
            </a:r>
            <a:r>
              <a:rPr lang="ro-RO" dirty="0"/>
              <a:t> evident </a:t>
            </a:r>
            <a:r>
              <a:rPr lang="ro-RO" dirty="0" err="1"/>
              <a:t>cǎ</a:t>
            </a:r>
            <a:r>
              <a:rPr lang="ro-RO" dirty="0"/>
              <a:t> memoria </a:t>
            </a:r>
            <a:r>
              <a:rPr lang="ro-RO" dirty="0" err="1"/>
              <a:t>biograficǎ</a:t>
            </a:r>
            <a:r>
              <a:rPr lang="ro-RO" dirty="0"/>
              <a:t> susţine identitatea persoanei; astfel încât... şi în prezent în cadrul </a:t>
            </a:r>
            <a:r>
              <a:rPr lang="ro-RO" dirty="0" err="1"/>
              <a:t>Tulburǎrilor</a:t>
            </a:r>
            <a:r>
              <a:rPr lang="ro-RO" dirty="0"/>
              <a:t> disociative, Tb. </a:t>
            </a:r>
            <a:r>
              <a:rPr lang="ro-RO" dirty="0" err="1"/>
              <a:t>mnestice</a:t>
            </a:r>
            <a:r>
              <a:rPr lang="ro-RO" dirty="0"/>
              <a:t> îşi </a:t>
            </a:r>
            <a:r>
              <a:rPr lang="ro-RO" dirty="0" err="1"/>
              <a:t>gǎsesc</a:t>
            </a:r>
            <a:r>
              <a:rPr lang="ro-RO" dirty="0"/>
              <a:t> un loc </a:t>
            </a:r>
            <a:r>
              <a:rPr lang="ro-RO" dirty="0" err="1"/>
              <a:t>alǎturi</a:t>
            </a:r>
            <a:r>
              <a:rPr lang="ro-RO" dirty="0"/>
              <a:t> de cele identitare. </a:t>
            </a:r>
            <a:endParaRPr lang="en-US" dirty="0" smtClean="0"/>
          </a:p>
          <a:p>
            <a:pPr algn="just"/>
            <a:endParaRPr lang="ro-RO" dirty="0"/>
          </a:p>
          <a:p>
            <a:pPr algn="just"/>
            <a:r>
              <a:rPr lang="en-US" dirty="0" smtClean="0"/>
              <a:t>      </a:t>
            </a:r>
            <a:r>
              <a:rPr lang="ro-RO" dirty="0" smtClean="0"/>
              <a:t>La </a:t>
            </a:r>
            <a:r>
              <a:rPr lang="ro-RO" dirty="0"/>
              <a:t>începutul secolului trecut, </a:t>
            </a:r>
            <a:r>
              <a:rPr lang="ro-RO" dirty="0" err="1"/>
              <a:t>Janet</a:t>
            </a:r>
            <a:r>
              <a:rPr lang="ro-RO" dirty="0"/>
              <a:t> a încercat </a:t>
            </a:r>
            <a:r>
              <a:rPr lang="ro-RO" dirty="0" err="1"/>
              <a:t>sǎ</a:t>
            </a:r>
            <a:r>
              <a:rPr lang="ro-RO" dirty="0"/>
              <a:t> </a:t>
            </a:r>
            <a:r>
              <a:rPr lang="ro-RO" dirty="0" err="1"/>
              <a:t>defineascǎ</a:t>
            </a:r>
            <a:r>
              <a:rPr lang="ro-RO" dirty="0"/>
              <a:t> dimensiunea prezentului </a:t>
            </a:r>
            <a:r>
              <a:rPr lang="ro-RO" dirty="0" err="1"/>
              <a:t>trǎit</a:t>
            </a:r>
            <a:r>
              <a:rPr lang="ro-RO" dirty="0"/>
              <a:t> ca o acţiune pe care un subiect o </a:t>
            </a:r>
            <a:r>
              <a:rPr lang="ro-RO" dirty="0" err="1"/>
              <a:t>realizeazǎ</a:t>
            </a:r>
            <a:r>
              <a:rPr lang="ro-RO" dirty="0"/>
              <a:t>, având în permanență conștiința faptului că, o poate relata </a:t>
            </a:r>
            <a:r>
              <a:rPr lang="ro-RO" dirty="0" err="1"/>
              <a:t>ulterior......conștiința</a:t>
            </a:r>
            <a:r>
              <a:rPr lang="ro-RO" dirty="0"/>
              <a:t> prezentului  fi deci </a:t>
            </a:r>
            <a:r>
              <a:rPr lang="ro-RO" dirty="0" err="1"/>
              <a:t>corelatǎ</a:t>
            </a:r>
            <a:r>
              <a:rPr lang="ro-RO" dirty="0"/>
              <a:t> cu potenţialitatea transpunerii sale în narativitate. </a:t>
            </a:r>
          </a:p>
          <a:p>
            <a:pPr algn="just"/>
            <a:r>
              <a:rPr lang="ro-RO" dirty="0"/>
              <a:t> </a:t>
            </a:r>
          </a:p>
        </p:txBody>
      </p:sp>
    </p:spTree>
    <p:extLst>
      <p:ext uri="{BB962C8B-B14F-4D97-AF65-F5344CB8AC3E}">
        <p14:creationId xmlns:p14="http://schemas.microsoft.com/office/powerpoint/2010/main" val="278322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9</a:t>
            </a:fld>
            <a:endParaRPr lang="ro-RO"/>
          </a:p>
        </p:txBody>
      </p:sp>
      <p:sp>
        <p:nvSpPr>
          <p:cNvPr id="3" name="Dreptunghi 2"/>
          <p:cNvSpPr/>
          <p:nvPr/>
        </p:nvSpPr>
        <p:spPr>
          <a:xfrm>
            <a:off x="1066800" y="1752600"/>
            <a:ext cx="6629400" cy="2862322"/>
          </a:xfrm>
          <a:prstGeom prst="rect">
            <a:avLst/>
          </a:prstGeom>
        </p:spPr>
        <p:txBody>
          <a:bodyPr wrap="square">
            <a:spAutoFit/>
          </a:bodyPr>
          <a:lstStyle/>
          <a:p>
            <a:pPr algn="just"/>
            <a:r>
              <a:rPr lang="en-US" dirty="0" smtClean="0"/>
              <a:t>      </a:t>
            </a:r>
            <a:r>
              <a:rPr lang="ro-RO" dirty="0" smtClean="0"/>
              <a:t>Ulterior</a:t>
            </a:r>
            <a:r>
              <a:rPr lang="ro-RO" dirty="0"/>
              <a:t>, în </a:t>
            </a:r>
            <a:r>
              <a:rPr lang="ro-RO" dirty="0" err="1"/>
              <a:t>sec.XX</a:t>
            </a:r>
            <a:r>
              <a:rPr lang="ro-RO" dirty="0"/>
              <a:t> s-au dezvoltat doctrine filosofice care au pus accent pe structura </a:t>
            </a:r>
            <a:r>
              <a:rPr lang="ro-RO" dirty="0" err="1"/>
              <a:t>narativǎ</a:t>
            </a:r>
            <a:r>
              <a:rPr lang="ro-RO" dirty="0"/>
              <a:t> a persoanei, mai ales din </a:t>
            </a:r>
            <a:r>
              <a:rPr lang="ro-RO" dirty="0" err="1"/>
              <a:t>perspectivǎ</a:t>
            </a:r>
            <a:r>
              <a:rPr lang="ro-RO" dirty="0"/>
              <a:t> </a:t>
            </a:r>
            <a:r>
              <a:rPr lang="ro-RO" dirty="0" err="1"/>
              <a:t>eticǎ</a:t>
            </a:r>
            <a:r>
              <a:rPr lang="ro-RO" dirty="0"/>
              <a:t>, aşa cum sunt cele ale lui </a:t>
            </a:r>
            <a:r>
              <a:rPr lang="ro-RO" dirty="0" err="1"/>
              <a:t>McIntyre</a:t>
            </a:r>
            <a:r>
              <a:rPr lang="ro-RO" dirty="0"/>
              <a:t> şi </a:t>
            </a:r>
            <a:r>
              <a:rPr lang="ro-RO" dirty="0" err="1"/>
              <a:t>Ricouer</a:t>
            </a:r>
            <a:r>
              <a:rPr lang="ro-RO" dirty="0"/>
              <a:t>. </a:t>
            </a:r>
            <a:endParaRPr lang="en-US" dirty="0" smtClean="0"/>
          </a:p>
          <a:p>
            <a:pPr algn="just"/>
            <a:endParaRPr lang="ro-RO" dirty="0"/>
          </a:p>
          <a:p>
            <a:pPr algn="just"/>
            <a:r>
              <a:rPr lang="en-US" dirty="0" smtClean="0"/>
              <a:t>      </a:t>
            </a:r>
            <a:r>
              <a:rPr lang="ro-RO" dirty="0" smtClean="0"/>
              <a:t>Mai </a:t>
            </a:r>
            <a:r>
              <a:rPr lang="ro-RO" dirty="0"/>
              <a:t>ales </a:t>
            </a:r>
            <a:r>
              <a:rPr lang="ro-RO" dirty="0" err="1"/>
              <a:t>Ricouer</a:t>
            </a:r>
            <a:r>
              <a:rPr lang="ro-RO" dirty="0"/>
              <a:t> a analizat, în perspectiva fenomenologico hermeneutica constituirea persoanei umane pe baza integrării narativității biografice în plan conștient şi inconștient, astfel încât rezultă un ”eu însumi” care se raportează în interiorul propriei dimensiuni,.. la alteritate (”soi </a:t>
            </a:r>
            <a:r>
              <a:rPr lang="ro-RO" dirty="0" err="1"/>
              <a:t>memme</a:t>
            </a:r>
            <a:r>
              <a:rPr lang="ro-RO" dirty="0"/>
              <a:t> </a:t>
            </a:r>
            <a:r>
              <a:rPr lang="ro-RO" dirty="0" err="1"/>
              <a:t>comme</a:t>
            </a:r>
            <a:r>
              <a:rPr lang="ro-RO" dirty="0"/>
              <a:t> un </a:t>
            </a:r>
            <a:r>
              <a:rPr lang="ro-RO" dirty="0" err="1"/>
              <a:t>autre</a:t>
            </a:r>
            <a:r>
              <a:rPr lang="ro-RO" dirty="0"/>
              <a:t>”).</a:t>
            </a:r>
          </a:p>
          <a:p>
            <a:r>
              <a:rPr lang="ro-RO" dirty="0"/>
              <a:t> </a:t>
            </a:r>
          </a:p>
        </p:txBody>
      </p:sp>
    </p:spTree>
    <p:extLst>
      <p:ext uri="{BB962C8B-B14F-4D97-AF65-F5344CB8AC3E}">
        <p14:creationId xmlns:p14="http://schemas.microsoft.com/office/powerpoint/2010/main" val="279439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B525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1202</Words>
  <Application>Microsoft Office PowerPoint</Application>
  <PresentationFormat>Expunere pe ecran (4:3)</PresentationFormat>
  <Paragraphs>77</Paragraphs>
  <Slides>21</Slides>
  <Notes>0</Notes>
  <HiddenSlides>0</HiddenSlides>
  <MMClips>0</MMClips>
  <ScaleCrop>false</ScaleCrop>
  <HeadingPairs>
    <vt:vector size="4" baseType="variant">
      <vt:variant>
        <vt:lpstr>Temă</vt:lpstr>
      </vt:variant>
      <vt:variant>
        <vt:i4>1</vt:i4>
      </vt:variant>
      <vt:variant>
        <vt:lpstr>Titluri diapozitive</vt:lpstr>
      </vt:variant>
      <vt:variant>
        <vt:i4>21</vt:i4>
      </vt:variant>
    </vt:vector>
  </HeadingPairs>
  <TitlesOfParts>
    <vt:vector size="22"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Jeni</dc:creator>
  <cp:lastModifiedBy>Jeni</cp:lastModifiedBy>
  <cp:revision>147</cp:revision>
  <dcterms:created xsi:type="dcterms:W3CDTF">2022-12-05T14:04:16Z</dcterms:created>
  <dcterms:modified xsi:type="dcterms:W3CDTF">2023-09-28T07:13:12Z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2016-11-25T00:00:00Z</vt:filetime>
  </property>
  <property fmtid="{D5CDD505-2E9C-101B-9397-08002B2CF9AE}" pid="3" name="Creator">
    <vt:lpwstr>convertonlinefree.com</vt:lpwstr>
  </property>
  <property fmtid="{D5CDD505-2E9C-101B-9397-08002B2CF9AE}" pid="4" name="LastSaved">
    <vt:filetime>2022-12-05T00:00:00Z</vt:filetime>
  </property>
</Properties>
</file>