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256" r:id="rId2"/>
    <p:sldId id="257" r:id="rId3"/>
    <p:sldId id="260" r:id="rId4"/>
    <p:sldId id="313" r:id="rId5"/>
    <p:sldId id="316" r:id="rId6"/>
    <p:sldId id="319" r:id="rId7"/>
    <p:sldId id="322" r:id="rId8"/>
    <p:sldId id="325" r:id="rId9"/>
    <p:sldId id="372" r:id="rId10"/>
    <p:sldId id="373" r:id="rId11"/>
    <p:sldId id="374" r:id="rId12"/>
    <p:sldId id="375" r:id="rId13"/>
    <p:sldId id="376" r:id="rId14"/>
    <p:sldId id="377" r:id="rId15"/>
    <p:sldId id="378" r:id="rId16"/>
    <p:sldId id="379" r:id="rId17"/>
    <p:sldId id="380" r:id="rId18"/>
    <p:sldId id="381" r:id="rId19"/>
    <p:sldId id="382" r:id="rId20"/>
    <p:sldId id="383" r:id="rId21"/>
    <p:sldId id="384" r:id="rId22"/>
    <p:sldId id="385" r:id="rId23"/>
    <p:sldId id="386" r:id="rId24"/>
    <p:sldId id="387" r:id="rId25"/>
  </p:sldIdLst>
  <p:sldSz cx="9144000" cy="6858000" type="screen4x3"/>
  <p:notesSz cx="9144000" cy="6858000"/>
  <p:defaultText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ubstituent antet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o-RO"/>
          </a:p>
        </p:txBody>
      </p:sp>
      <p:sp>
        <p:nvSpPr>
          <p:cNvPr id="3" name="Substituent dată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020B488D-CCB6-4413-8A1C-842D0A3C12DC}" type="datetimeFigureOut">
              <a:rPr lang="ro-RO" smtClean="0"/>
              <a:t>28.09.2023</a:t>
            </a:fld>
            <a:endParaRPr lang="ro-RO"/>
          </a:p>
        </p:txBody>
      </p:sp>
      <p:sp>
        <p:nvSpPr>
          <p:cNvPr id="4" name="Substituent imagine diapozitiv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o-RO"/>
          </a:p>
        </p:txBody>
      </p:sp>
      <p:sp>
        <p:nvSpPr>
          <p:cNvPr id="5" name="Substituent note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o-RO"/>
              <a:t>Clic pentru editare stiluri text Coordonator</a:t>
            </a:r>
          </a:p>
          <a:p>
            <a:pPr lvl="1"/>
            <a:r>
              <a:rPr lang="ro-RO"/>
              <a:t>Al doilea nivel</a:t>
            </a:r>
          </a:p>
          <a:p>
            <a:pPr lvl="2"/>
            <a:r>
              <a:rPr lang="ro-RO"/>
              <a:t>Al treilea nivel</a:t>
            </a:r>
          </a:p>
          <a:p>
            <a:pPr lvl="3"/>
            <a:r>
              <a:rPr lang="ro-RO"/>
              <a:t>Al patrulea nivel</a:t>
            </a:r>
          </a:p>
          <a:p>
            <a:pPr lvl="4"/>
            <a:r>
              <a:rPr lang="ro-RO"/>
              <a:t>Al cincilea nivel</a:t>
            </a:r>
          </a:p>
        </p:txBody>
      </p:sp>
      <p:sp>
        <p:nvSpPr>
          <p:cNvPr id="6" name="Substituent subsol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ro-RO"/>
          </a:p>
        </p:txBody>
      </p:sp>
      <p:sp>
        <p:nvSpPr>
          <p:cNvPr id="7" name="Substituent număr diapozitiv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125C639-95E9-4B34-904E-3232AAE0A21D}" type="slidenum">
              <a:rPr lang="ro-RO" smtClean="0"/>
              <a:t>‹#›</a:t>
            </a:fld>
            <a:endParaRPr lang="ro-RO"/>
          </a:p>
        </p:txBody>
      </p:sp>
    </p:spTree>
    <p:extLst>
      <p:ext uri="{BB962C8B-B14F-4D97-AF65-F5344CB8AC3E}">
        <p14:creationId xmlns:p14="http://schemas.microsoft.com/office/powerpoint/2010/main" val="209482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44CD5CEF-6514-4867-A9B1-CD801CB38CB9}" type="datetime1">
              <a:rPr lang="en-US" smtClean="0"/>
              <a:t>28-Sep-23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941C5CE1-5B6D-4222-961E-C9852C53C382}" type="datetime1">
              <a:rPr lang="en-US" smtClean="0"/>
              <a:t>28-Sep-23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3B9F346B-4B3F-4B9C-B3C5-3B462CBD7B87}" type="datetime1">
              <a:rPr lang="en-US" smtClean="0"/>
              <a:t>28-Sep-23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062" y="5945187"/>
            <a:ext cx="4897755" cy="913130"/>
          </a:xfrm>
          <a:custGeom>
            <a:avLst/>
            <a:gdLst/>
            <a:ahLst/>
            <a:cxnLst/>
            <a:rect l="l" t="t" r="r" b="b"/>
            <a:pathLst>
              <a:path w="4897755" h="913129">
                <a:moveTo>
                  <a:pt x="85554" y="21311"/>
                </a:moveTo>
                <a:lnTo>
                  <a:pt x="3636833" y="912810"/>
                </a:lnTo>
                <a:lnTo>
                  <a:pt x="4897511" y="912810"/>
                </a:lnTo>
                <a:lnTo>
                  <a:pt x="85554" y="21311"/>
                </a:lnTo>
                <a:close/>
              </a:path>
              <a:path w="4897755" h="913129">
                <a:moveTo>
                  <a:pt x="660" y="0"/>
                </a:moveTo>
                <a:lnTo>
                  <a:pt x="0" y="5461"/>
                </a:lnTo>
                <a:lnTo>
                  <a:pt x="85554" y="21311"/>
                </a:lnTo>
                <a:lnTo>
                  <a:pt x="660" y="0"/>
                </a:lnTo>
                <a:close/>
              </a:path>
            </a:pathLst>
          </a:custGeom>
          <a:solidFill>
            <a:srgbClr val="B3CAB5">
              <a:alpha val="39999"/>
            </a:srgbClr>
          </a:solidFill>
        </p:spPr>
        <p:txBody>
          <a:bodyPr wrap="square" lIns="0" tIns="0" rIns="0" bIns="0" rtlCol="0"/>
          <a:lstStyle/>
          <a:p>
            <a:endParaRPr/>
          </a:p>
        </p:txBody>
      </p:sp>
      <p:sp>
        <p:nvSpPr>
          <p:cNvPr id="17" name="bg object 17"/>
          <p:cNvSpPr/>
          <p:nvPr/>
        </p:nvSpPr>
        <p:spPr>
          <a:xfrm>
            <a:off x="485775" y="5938837"/>
            <a:ext cx="3653154" cy="919480"/>
          </a:xfrm>
          <a:custGeom>
            <a:avLst/>
            <a:gdLst/>
            <a:ahLst/>
            <a:cxnLst/>
            <a:rect l="l" t="t" r="r" b="b"/>
            <a:pathLst>
              <a:path w="3653154" h="919479">
                <a:moveTo>
                  <a:pt x="0" y="0"/>
                </a:moveTo>
                <a:lnTo>
                  <a:pt x="7924" y="6350"/>
                </a:lnTo>
                <a:lnTo>
                  <a:pt x="2869849" y="919160"/>
                </a:lnTo>
                <a:lnTo>
                  <a:pt x="3653138" y="919160"/>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89674"/>
            <a:ext cx="3398520" cy="1068324"/>
          </a:xfrm>
          <a:prstGeom prst="rect">
            <a:avLst/>
          </a:prstGeom>
          <a:blipFill>
            <a:blip r:embed="rId2" cstate="print"/>
            <a:stretch>
              <a:fillRect/>
            </a:stretch>
          </a:blipFill>
        </p:spPr>
        <p:txBody>
          <a:bodyPr wrap="square" lIns="0" tIns="0" rIns="0" bIns="0" rtlCol="0"/>
          <a:lstStyle/>
          <a:p>
            <a:endParaRPr/>
          </a:p>
        </p:txBody>
      </p:sp>
      <p:sp>
        <p:nvSpPr>
          <p:cNvPr id="19" name="bg object 19"/>
          <p:cNvSpPr/>
          <p:nvPr/>
        </p:nvSpPr>
        <p:spPr>
          <a:xfrm>
            <a:off x="0" y="5784015"/>
            <a:ext cx="3372797" cy="1073982"/>
          </a:xfrm>
          <a:prstGeom prst="rect">
            <a:avLst/>
          </a:prstGeom>
          <a:blipFill>
            <a:blip r:embed="rId3" cstate="print"/>
            <a:stretch>
              <a:fillRect/>
            </a:stretch>
          </a:blipFill>
        </p:spPr>
        <p:txBody>
          <a:bodyPr wrap="square" lIns="0" tIns="0" rIns="0" bIns="0" rtlCol="0"/>
          <a:lstStyle/>
          <a:p>
            <a:endParaRPr/>
          </a:p>
        </p:txBody>
      </p:sp>
      <p:sp>
        <p:nvSpPr>
          <p:cNvPr id="20" name="bg object 20"/>
          <p:cNvSpPr/>
          <p:nvPr/>
        </p:nvSpPr>
        <p:spPr>
          <a:xfrm>
            <a:off x="1141475" y="1293875"/>
            <a:ext cx="3355848" cy="4561332"/>
          </a:xfrm>
          <a:prstGeom prst="rect">
            <a:avLst/>
          </a:prstGeom>
          <a:blipFill>
            <a:blip r:embed="rId4"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0">
                <a:solidFill>
                  <a:srgbClr val="76A776"/>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70753ACD-8C07-4C1E-BE5C-382CF4CC2D67}" type="datetime1">
              <a:rPr lang="en-US" smtClean="0"/>
              <a:t>28-Sep-23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C95A063-B9DA-4776-873A-BD3876D4810C}" type="datetime1">
              <a:rPr lang="en-US" smtClean="0"/>
              <a:t>28-Sep-23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0062" y="5945187"/>
            <a:ext cx="4897755" cy="913130"/>
          </a:xfrm>
          <a:custGeom>
            <a:avLst/>
            <a:gdLst/>
            <a:ahLst/>
            <a:cxnLst/>
            <a:rect l="l" t="t" r="r" b="b"/>
            <a:pathLst>
              <a:path w="4897755" h="913129">
                <a:moveTo>
                  <a:pt x="85554" y="21311"/>
                </a:moveTo>
                <a:lnTo>
                  <a:pt x="3636833" y="912810"/>
                </a:lnTo>
                <a:lnTo>
                  <a:pt x="4897511" y="912810"/>
                </a:lnTo>
                <a:lnTo>
                  <a:pt x="85554" y="21311"/>
                </a:lnTo>
                <a:close/>
              </a:path>
              <a:path w="4897755" h="913129">
                <a:moveTo>
                  <a:pt x="660" y="0"/>
                </a:moveTo>
                <a:lnTo>
                  <a:pt x="0" y="5461"/>
                </a:lnTo>
                <a:lnTo>
                  <a:pt x="85554" y="21311"/>
                </a:lnTo>
                <a:lnTo>
                  <a:pt x="660" y="0"/>
                </a:lnTo>
                <a:close/>
              </a:path>
            </a:pathLst>
          </a:custGeom>
          <a:solidFill>
            <a:srgbClr val="B3CAB5">
              <a:alpha val="39999"/>
            </a:srgbClr>
          </a:solidFill>
        </p:spPr>
        <p:txBody>
          <a:bodyPr wrap="square" lIns="0" tIns="0" rIns="0" bIns="0" rtlCol="0"/>
          <a:lstStyle/>
          <a:p>
            <a:endParaRPr/>
          </a:p>
        </p:txBody>
      </p:sp>
      <p:sp>
        <p:nvSpPr>
          <p:cNvPr id="17" name="bg object 17"/>
          <p:cNvSpPr/>
          <p:nvPr/>
        </p:nvSpPr>
        <p:spPr>
          <a:xfrm>
            <a:off x="485775" y="5938837"/>
            <a:ext cx="3653154" cy="919480"/>
          </a:xfrm>
          <a:custGeom>
            <a:avLst/>
            <a:gdLst/>
            <a:ahLst/>
            <a:cxnLst/>
            <a:rect l="l" t="t" r="r" b="b"/>
            <a:pathLst>
              <a:path w="3653154" h="919479">
                <a:moveTo>
                  <a:pt x="0" y="0"/>
                </a:moveTo>
                <a:lnTo>
                  <a:pt x="7924" y="6350"/>
                </a:lnTo>
                <a:lnTo>
                  <a:pt x="2869849" y="919160"/>
                </a:lnTo>
                <a:lnTo>
                  <a:pt x="3653138" y="919160"/>
                </a:lnTo>
                <a:lnTo>
                  <a:pt x="0" y="0"/>
                </a:lnTo>
                <a:close/>
              </a:path>
            </a:pathLst>
          </a:custGeom>
          <a:solidFill>
            <a:srgbClr val="000000"/>
          </a:solidFill>
        </p:spPr>
        <p:txBody>
          <a:bodyPr wrap="square" lIns="0" tIns="0" rIns="0" bIns="0" rtlCol="0"/>
          <a:lstStyle/>
          <a:p>
            <a:endParaRPr/>
          </a:p>
        </p:txBody>
      </p:sp>
      <p:sp>
        <p:nvSpPr>
          <p:cNvPr id="18" name="bg object 18"/>
          <p:cNvSpPr/>
          <p:nvPr/>
        </p:nvSpPr>
        <p:spPr>
          <a:xfrm>
            <a:off x="0" y="5789674"/>
            <a:ext cx="3398520" cy="1068324"/>
          </a:xfrm>
          <a:prstGeom prst="rect">
            <a:avLst/>
          </a:prstGeom>
          <a:blipFill>
            <a:blip r:embed="rId7" cstate="print"/>
            <a:stretch>
              <a:fillRect/>
            </a:stretch>
          </a:blipFill>
        </p:spPr>
        <p:txBody>
          <a:bodyPr wrap="square" lIns="0" tIns="0" rIns="0" bIns="0" rtlCol="0"/>
          <a:lstStyle/>
          <a:p>
            <a:endParaRPr/>
          </a:p>
        </p:txBody>
      </p:sp>
      <p:sp>
        <p:nvSpPr>
          <p:cNvPr id="19" name="bg object 19"/>
          <p:cNvSpPr/>
          <p:nvPr/>
        </p:nvSpPr>
        <p:spPr>
          <a:xfrm>
            <a:off x="0" y="5784015"/>
            <a:ext cx="3372797" cy="1073982"/>
          </a:xfrm>
          <a:prstGeom prst="rect">
            <a:avLst/>
          </a:prstGeom>
          <a:blipFill>
            <a:blip r:embed="rId8" cstate="print"/>
            <a:stretch>
              <a:fillRect/>
            </a:stretch>
          </a:blipFill>
        </p:spPr>
        <p:txBody>
          <a:bodyPr wrap="square" lIns="0" tIns="0" rIns="0" bIns="0" rtlCol="0"/>
          <a:lstStyle/>
          <a:p>
            <a:endParaRPr/>
          </a:p>
        </p:txBody>
      </p:sp>
      <p:sp>
        <p:nvSpPr>
          <p:cNvPr id="2" name="Holder 2"/>
          <p:cNvSpPr>
            <a:spLocks noGrp="1"/>
          </p:cNvSpPr>
          <p:nvPr>
            <p:ph type="title"/>
          </p:nvPr>
        </p:nvSpPr>
        <p:spPr>
          <a:xfrm>
            <a:off x="2896996" y="883665"/>
            <a:ext cx="3350006" cy="330834"/>
          </a:xfrm>
          <a:prstGeom prst="rect">
            <a:avLst/>
          </a:prstGeom>
        </p:spPr>
        <p:txBody>
          <a:bodyPr wrap="square" lIns="0" tIns="0" rIns="0" bIns="0">
            <a:spAutoFit/>
          </a:bodyPr>
          <a:lstStyle>
            <a:lvl1pPr>
              <a:defRPr sz="2000" b="1" i="0">
                <a:solidFill>
                  <a:srgbClr val="76A776"/>
                </a:solidFill>
                <a:latin typeface="Arial"/>
                <a:cs typeface="Arial"/>
              </a:defRPr>
            </a:lvl1pPr>
          </a:lstStyle>
          <a:p>
            <a:endParaRPr/>
          </a:p>
        </p:txBody>
      </p:sp>
      <p:sp>
        <p:nvSpPr>
          <p:cNvPr id="3" name="Holder 3"/>
          <p:cNvSpPr>
            <a:spLocks noGrp="1"/>
          </p:cNvSpPr>
          <p:nvPr>
            <p:ph type="body" idx="1"/>
          </p:nvPr>
        </p:nvSpPr>
        <p:spPr>
          <a:xfrm>
            <a:off x="992632" y="3331216"/>
            <a:ext cx="7158735" cy="222059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9E477CEC-3E90-45D5-925A-DE3035B55E33}" type="datetime1">
              <a:rPr lang="en-US" smtClean="0"/>
              <a:t>28-Sep-23</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4953000"/>
            <a:ext cx="9144000" cy="1066800"/>
            <a:chOff x="0" y="4953000"/>
            <a:chExt cx="9144000" cy="1905000"/>
          </a:xfrm>
        </p:grpSpPr>
        <p:sp>
          <p:nvSpPr>
            <p:cNvPr id="3" name="object 3"/>
            <p:cNvSpPr/>
            <p:nvPr/>
          </p:nvSpPr>
          <p:spPr>
            <a:xfrm>
              <a:off x="1687576" y="4953000"/>
              <a:ext cx="7456805" cy="487680"/>
            </a:xfrm>
            <a:custGeom>
              <a:avLst/>
              <a:gdLst/>
              <a:ahLst/>
              <a:cxnLst/>
              <a:rect l="l" t="t" r="r" b="b"/>
              <a:pathLst>
                <a:path w="7456805" h="487679">
                  <a:moveTo>
                    <a:pt x="7456424" y="0"/>
                  </a:moveTo>
                  <a:lnTo>
                    <a:pt x="0" y="289433"/>
                  </a:lnTo>
                  <a:lnTo>
                    <a:pt x="7456424" y="487425"/>
                  </a:lnTo>
                  <a:lnTo>
                    <a:pt x="7456424" y="0"/>
                  </a:lnTo>
                  <a:close/>
                </a:path>
              </a:pathLst>
            </a:custGeom>
            <a:solidFill>
              <a:srgbClr val="B3CAB5">
                <a:alpha val="39999"/>
              </a:srgbClr>
            </a:solidFill>
          </p:spPr>
          <p:txBody>
            <a:bodyPr wrap="square" lIns="0" tIns="0" rIns="0" bIns="0" rtlCol="0"/>
            <a:lstStyle/>
            <a:p>
              <a:endParaRPr/>
            </a:p>
          </p:txBody>
        </p:sp>
        <p:sp>
          <p:nvSpPr>
            <p:cNvPr id="4" name="object 4"/>
            <p:cNvSpPr/>
            <p:nvPr/>
          </p:nvSpPr>
          <p:spPr>
            <a:xfrm>
              <a:off x="112408" y="5237225"/>
              <a:ext cx="9031605" cy="789305"/>
            </a:xfrm>
            <a:custGeom>
              <a:avLst/>
              <a:gdLst/>
              <a:ahLst/>
              <a:cxnLst/>
              <a:rect l="l" t="t" r="r" b="b"/>
              <a:pathLst>
                <a:path w="9031605" h="789304">
                  <a:moveTo>
                    <a:pt x="9031591" y="0"/>
                  </a:moveTo>
                  <a:lnTo>
                    <a:pt x="0" y="0"/>
                  </a:lnTo>
                  <a:lnTo>
                    <a:pt x="9031591" y="788924"/>
                  </a:lnTo>
                  <a:lnTo>
                    <a:pt x="9031591" y="0"/>
                  </a:lnTo>
                  <a:close/>
                </a:path>
              </a:pathLst>
            </a:custGeom>
            <a:solidFill>
              <a:srgbClr val="000000"/>
            </a:solidFill>
          </p:spPr>
          <p:txBody>
            <a:bodyPr wrap="square" lIns="0" tIns="0" rIns="0" bIns="0" rtlCol="0"/>
            <a:lstStyle/>
            <a:p>
              <a:endParaRPr/>
            </a:p>
          </p:txBody>
        </p:sp>
        <p:sp>
          <p:nvSpPr>
            <p:cNvPr id="5" name="object 5"/>
            <p:cNvSpPr/>
            <p:nvPr/>
          </p:nvSpPr>
          <p:spPr>
            <a:xfrm>
              <a:off x="0" y="4998718"/>
              <a:ext cx="9144000" cy="1859280"/>
            </a:xfrm>
            <a:prstGeom prst="rect">
              <a:avLst/>
            </a:prstGeom>
            <a:blipFill>
              <a:blip r:embed="rId2" cstate="print"/>
              <a:stretch>
                <a:fillRect/>
              </a:stretch>
            </a:blipFill>
          </p:spPr>
          <p:txBody>
            <a:bodyPr wrap="square" lIns="0" tIns="0" rIns="0" bIns="0" rtlCol="0"/>
            <a:lstStyle/>
            <a:p>
              <a:endParaRPr/>
            </a:p>
          </p:txBody>
        </p:sp>
        <p:sp>
          <p:nvSpPr>
            <p:cNvPr id="6" name="object 6"/>
            <p:cNvSpPr/>
            <p:nvPr/>
          </p:nvSpPr>
          <p:spPr>
            <a:xfrm>
              <a:off x="0" y="4991581"/>
              <a:ext cx="9144000" cy="802400"/>
            </a:xfrm>
            <a:prstGeom prst="rect">
              <a:avLst/>
            </a:prstGeom>
            <a:blipFill>
              <a:blip r:embed="rId3" cstate="print"/>
              <a:stretch>
                <a:fillRect/>
              </a:stretch>
            </a:blipFill>
          </p:spPr>
          <p:txBody>
            <a:bodyPr wrap="square" lIns="0" tIns="0" rIns="0" bIns="0" rtlCol="0"/>
            <a:lstStyle/>
            <a:p>
              <a:endParaRPr/>
            </a:p>
          </p:txBody>
        </p:sp>
      </p:grpSp>
      <p:sp>
        <p:nvSpPr>
          <p:cNvPr id="8" name="object 8"/>
          <p:cNvSpPr/>
          <p:nvPr/>
        </p:nvSpPr>
        <p:spPr>
          <a:xfrm>
            <a:off x="914400" y="304800"/>
            <a:ext cx="1238250" cy="1487551"/>
          </a:xfrm>
          <a:prstGeom prst="rect">
            <a:avLst/>
          </a:prstGeom>
          <a:blipFill>
            <a:blip r:embed="rId4" cstate="print"/>
            <a:stretch>
              <a:fillRect/>
            </a:stretch>
          </a:blipFill>
        </p:spPr>
        <p:txBody>
          <a:bodyPr wrap="square" lIns="0" tIns="0" rIns="0" bIns="0" rtlCol="0"/>
          <a:lstStyle/>
          <a:p>
            <a:endParaRPr/>
          </a:p>
        </p:txBody>
      </p:sp>
      <p:sp>
        <p:nvSpPr>
          <p:cNvPr id="11" name="Dreptunghi 10"/>
          <p:cNvSpPr/>
          <p:nvPr/>
        </p:nvSpPr>
        <p:spPr>
          <a:xfrm>
            <a:off x="970610" y="2055794"/>
            <a:ext cx="7315200" cy="1354217"/>
          </a:xfrm>
          <a:prstGeom prst="rect">
            <a:avLst/>
          </a:prstGeom>
        </p:spPr>
        <p:txBody>
          <a:bodyPr wrap="square">
            <a:spAutoFit/>
          </a:bodyPr>
          <a:lstStyle/>
          <a:p>
            <a:pPr algn="ctr"/>
            <a:r>
              <a:rPr lang="ro-RO" b="1" dirty="0"/>
              <a:t/>
            </a:r>
            <a:br>
              <a:rPr lang="ro-RO" b="1" dirty="0"/>
            </a:br>
            <a:endParaRPr lang="en-US" b="1" dirty="0"/>
          </a:p>
          <a:p>
            <a:pPr algn="ctr"/>
            <a:endParaRPr lang="en-US" b="1" dirty="0"/>
          </a:p>
          <a:p>
            <a:pPr algn="ctr"/>
            <a:r>
              <a:rPr lang="ro-RO" sz="2800" dirty="0"/>
              <a:t> DELIRURI  CU TEMATICĂ MISTICA ȘI NARATIVĂ</a:t>
            </a:r>
            <a:endParaRPr lang="ro-RO" b="1" dirty="0"/>
          </a:p>
        </p:txBody>
      </p:sp>
      <p:sp>
        <p:nvSpPr>
          <p:cNvPr id="10" name="Substituent număr diapozitiv 9"/>
          <p:cNvSpPr>
            <a:spLocks noGrp="1"/>
          </p:cNvSpPr>
          <p:nvPr>
            <p:ph type="sldNum" sz="quarter" idx="7"/>
          </p:nvPr>
        </p:nvSpPr>
        <p:spPr/>
        <p:txBody>
          <a:bodyPr/>
          <a:lstStyle/>
          <a:p>
            <a:fld id="{B6F15528-21DE-4FAA-801E-634DDDAF4B2B}" type="slidenum">
              <a:rPr lang="ro-RO" smtClean="0"/>
              <a:pPr/>
              <a:t>1</a:t>
            </a:fld>
            <a:endParaRPr lang="ro-R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838200" y="457200"/>
            <a:ext cx="7620000" cy="6186309"/>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dirty="0"/>
              <a:t>..Afirmă alteori că se simte urmărit de un drac, printr-un ecran; acesta ştie tot ce face, dracul îi controlează gândurile, mişcările.... îi răspândeşte gândurile,.... toată România ştie ce gândeşte el; </a:t>
            </a:r>
          </a:p>
          <a:p>
            <a:pPr algn="just"/>
            <a:r>
              <a:rPr lang="ro-RO" dirty="0"/>
              <a:t>   ........cei din jur văd prin ochii lui... „văd ce aude el”... cei de la radio şi TV îi ştiu gândurile, dar nu le dau pe post ca să nu-şi dea el seama; tatăl său îi citeşte gândurile prin tuse....</a:t>
            </a:r>
          </a:p>
          <a:p>
            <a:pPr algn="just"/>
            <a:r>
              <a:rPr lang="ro-RO" dirty="0"/>
              <a:t> </a:t>
            </a:r>
          </a:p>
          <a:p>
            <a:pPr algn="just"/>
            <a:r>
              <a:rPr lang="en-US" dirty="0" smtClean="0"/>
              <a:t>	</a:t>
            </a:r>
            <a:r>
              <a:rPr lang="ro-RO" dirty="0" smtClean="0"/>
              <a:t>A </a:t>
            </a:r>
            <a:r>
              <a:rPr lang="ro-RO" dirty="0"/>
              <a:t>fost într-un război cu armata de diavoli încă din copilărie, diavolii îi întindeau tot felul de capcane,.. în timpul războiului dracii controlau pământul; lui i-au dat injecţii letale, prin intermediul medicului psihiatru care era controlat de draci,. dar el a câştigat războiul,</a:t>
            </a:r>
          </a:p>
          <a:p>
            <a:pPr algn="just"/>
            <a:r>
              <a:rPr lang="en-US" dirty="0" smtClean="0"/>
              <a:t>	</a:t>
            </a:r>
            <a:r>
              <a:rPr lang="ro-RO" dirty="0" smtClean="0"/>
              <a:t>El </a:t>
            </a:r>
            <a:r>
              <a:rPr lang="ro-RO" dirty="0"/>
              <a:t>e o persoană importantă, nu ştie dacă Împărat sau Comandant, dar este protejat de Dumnezeu ori de </a:t>
            </a:r>
            <a:r>
              <a:rPr lang="ro-RO" dirty="0" err="1"/>
              <a:t>Biblie....e</a:t>
            </a:r>
            <a:r>
              <a:rPr lang="ro-RO" dirty="0"/>
              <a:t> o persoană importantă deoarece Împăratul a însărcinat-o pe mama lui.. „aşa cum a fost însărcinată Fecioara Maria„.. şi astfel s-a născut </a:t>
            </a:r>
            <a:r>
              <a:rPr lang="ro-RO" dirty="0" err="1"/>
              <a:t>el...iar</a:t>
            </a:r>
            <a:r>
              <a:rPr lang="ro-RO" dirty="0"/>
              <a:t> peste 10-20 ani, Împăratul va trimite o navă să plece acasă,... în Împărăţie sau Paradis, nu ştie exact</a:t>
            </a:r>
            <a:r>
              <a:rPr lang="ro-RO" dirty="0" smtClean="0"/>
              <a:t>.</a:t>
            </a:r>
            <a:endParaRPr lang="ro-RO" dirty="0"/>
          </a:p>
          <a:p>
            <a:pPr algn="just"/>
            <a:r>
              <a:rPr lang="en-US" dirty="0" smtClean="0"/>
              <a:t>	</a:t>
            </a:r>
            <a:r>
              <a:rPr lang="ro-RO" dirty="0" err="1" smtClean="0"/>
              <a:t>Insight-ul</a:t>
            </a:r>
            <a:r>
              <a:rPr lang="ro-RO" dirty="0" smtClean="0"/>
              <a:t> </a:t>
            </a:r>
            <a:r>
              <a:rPr lang="ro-RO" dirty="0"/>
              <a:t>lipseşte, nu se consideră bolnav ci „fermecat” ori „vrăjit”, sau are un virus şi trebuie să stea în spital 9 ani,... adică să facă 9 ani de armată în spital,... deja a făcut 4 ani ....</a:t>
            </a:r>
          </a:p>
          <a:p>
            <a:pPr algn="just"/>
            <a:r>
              <a:rPr lang="ro-RO" dirty="0"/>
              <a:t> </a:t>
            </a:r>
          </a:p>
          <a:p>
            <a:r>
              <a:rPr lang="ro-RO" dirty="0"/>
              <a:t/>
            </a:r>
            <a:br>
              <a:rPr lang="ro-RO" dirty="0"/>
            </a:b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10</a:t>
            </a:fld>
            <a:endParaRPr lang="ro-RO"/>
          </a:p>
        </p:txBody>
      </p:sp>
    </p:spTree>
    <p:extLst>
      <p:ext uri="{BB962C8B-B14F-4D97-AF65-F5344CB8AC3E}">
        <p14:creationId xmlns:p14="http://schemas.microsoft.com/office/powerpoint/2010/main" val="17162121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447800"/>
            <a:ext cx="7620000" cy="4524315"/>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	</a:t>
            </a:r>
            <a:r>
              <a:rPr lang="ro-RO" i="1" dirty="0"/>
              <a:t>CAZ   Un bărbat de25 ani... în decursul a câtorva săptămâni.. simte o schimbare:... că se transformă într-un duh,.. e în centrul atenţiei tuturor... acasă şi pe </a:t>
            </a:r>
            <a:r>
              <a:rPr lang="ro-RO" i="1" dirty="0" err="1"/>
              <a:t>stradă...apar</a:t>
            </a:r>
            <a:r>
              <a:rPr lang="ro-RO" i="1" dirty="0"/>
              <a:t> evenimente deosebite: mama îi sărută mâinile,... bătând din palme aprinde luminile în oraş... totul se precizează la un moment dat: simte cum bate vântul în Timişoara şi </a:t>
            </a:r>
            <a:r>
              <a:rPr lang="ro-RO" i="1" u="sng" dirty="0"/>
              <a:t>odată cu vântul „a venit credinţa</a:t>
            </a:r>
            <a:r>
              <a:rPr lang="ro-RO" i="1" dirty="0"/>
              <a:t>”...</a:t>
            </a:r>
            <a:endParaRPr lang="ro-RO" dirty="0"/>
          </a:p>
          <a:p>
            <a:r>
              <a:rPr lang="ro-RO" i="1" dirty="0"/>
              <a:t>       Era și înainte credincios.. dar acum, la intrarea într-o </a:t>
            </a:r>
            <a:r>
              <a:rPr lang="ro-RO" i="1" dirty="0" err="1"/>
              <a:t>biserică..ușa</a:t>
            </a:r>
            <a:r>
              <a:rPr lang="ro-RO" i="1" dirty="0"/>
              <a:t> s-a deschis  singură... simte pe frunte o cruce... a auzit voci care au zis „acesta e fiul lui Isus Cristos”; ....unele voci erau cunoscute... dar erau și voci ale Mafiei Ruseşti, .....se simte urmărit de „celebrii anonimi”,</a:t>
            </a:r>
            <a:endParaRPr lang="ro-RO" dirty="0"/>
          </a:p>
          <a:p>
            <a:r>
              <a:rPr lang="ro-RO" i="1" dirty="0"/>
              <a:t>..      Simte că are puteri deosebite, să spele creierul şi </a:t>
            </a:r>
            <a:r>
              <a:rPr lang="ro-RO" i="1" dirty="0" err="1"/>
              <a:t>sângele....uneori</a:t>
            </a:r>
            <a:r>
              <a:rPr lang="ro-RO" i="1" dirty="0"/>
              <a:t> vorbeşte mult, opreşte oamenii pe stradă vorbindu-le despre Dumnezeu şi credinţă... se simte bine, puternic, uşor ca un porumbel</a:t>
            </a:r>
            <a:r>
              <a:rPr lang="ro-RO" i="1" dirty="0" smtClean="0"/>
              <a:t>....</a:t>
            </a:r>
            <a:endParaRPr lang="en-US" i="1" dirty="0" smtClean="0"/>
          </a:p>
          <a:p>
            <a:r>
              <a:rPr lang="ro-RO" i="1" dirty="0"/>
              <a:t> ... în cursul altei </a:t>
            </a:r>
            <a:r>
              <a:rPr lang="ro-RO" i="1" dirty="0" err="1"/>
              <a:t>internări.....afirmă</a:t>
            </a:r>
            <a:r>
              <a:rPr lang="ro-RO" i="1" dirty="0"/>
              <a:t> </a:t>
            </a:r>
            <a:r>
              <a:rPr lang="ro-RO" i="1" dirty="0" err="1"/>
              <a:t>că...simte</a:t>
            </a:r>
            <a:r>
              <a:rPr lang="ro-RO" i="1" dirty="0"/>
              <a:t> că are un personaj mic şi alb în burtă.. cu care psihiatrul </a:t>
            </a:r>
            <a:r>
              <a:rPr lang="ro-RO" i="1" dirty="0" err="1"/>
              <a:t>discută...apoi</a:t>
            </a:r>
            <a:r>
              <a:rPr lang="ro-RO" i="1" dirty="0"/>
              <a:t> medicul îl omoară şi îl învie..... </a:t>
            </a:r>
            <a:endParaRPr lang="ro-RO" dirty="0"/>
          </a:p>
          <a:p>
            <a:r>
              <a:rPr lang="ro-RO" dirty="0"/>
              <a:t/>
            </a:r>
            <a:br>
              <a:rPr lang="ro-RO" dirty="0"/>
            </a:b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11</a:t>
            </a:fld>
            <a:endParaRPr lang="ro-RO"/>
          </a:p>
        </p:txBody>
      </p:sp>
    </p:spTree>
    <p:extLst>
      <p:ext uri="{BB962C8B-B14F-4D97-AF65-F5344CB8AC3E}">
        <p14:creationId xmlns:p14="http://schemas.microsoft.com/office/powerpoint/2010/main" val="1198570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838200"/>
            <a:ext cx="7620000" cy="5078313"/>
          </a:xfrm>
          <a:prstGeom prst="rect">
            <a:avLst/>
          </a:prstGeom>
        </p:spPr>
        <p:txBody>
          <a:bodyPr wrap="square">
            <a:spAutoFit/>
          </a:bodyPr>
          <a:lstStyle/>
          <a:p>
            <a:r>
              <a:rPr lang="en-US" dirty="0">
                <a:latin typeface="Times New Roman" panose="02020603050405020304" pitchFamily="18" charset="0"/>
                <a:cs typeface="Times New Roman" panose="02020603050405020304" pitchFamily="18" charset="0"/>
              </a:rPr>
              <a:t>	</a:t>
            </a:r>
            <a:r>
              <a:rPr lang="ro-RO" i="1" dirty="0"/>
              <a:t>La o altă </a:t>
            </a:r>
            <a:r>
              <a:rPr lang="ro-RO" i="1" dirty="0" err="1"/>
              <a:t>internare...afirmă</a:t>
            </a:r>
            <a:r>
              <a:rPr lang="ro-RO" i="1" dirty="0"/>
              <a:t> că simte şerpi ce umblă pe el şi intră în el.... erau doi şerpi principali.... a intervenit şi o „văduvă neagră” - care în interpretarea sa e „un şarpe pe liniile de tren CFR, care se urcă pe el şi umblă în organele interne”; ...auzea cum vorbesc prietenii, care traduceau ce vorbea Mafia; se simte urmărit </a:t>
            </a:r>
            <a:endParaRPr lang="ro-RO" dirty="0"/>
          </a:p>
          <a:p>
            <a:r>
              <a:rPr lang="ro-RO" i="1" dirty="0"/>
              <a:t>      După un tratament </a:t>
            </a:r>
            <a:r>
              <a:rPr lang="ro-RO" i="1" dirty="0" err="1"/>
              <a:t>ambulator</a:t>
            </a:r>
            <a:r>
              <a:rPr lang="ro-RO" i="1" dirty="0"/>
              <a:t>, se reinternează într-o stare de agitaţie, cu halucinaţii vizuale şi auditive. Personajul care intervine acuma  e Vlad Țepeș (pe care îl descrie fizic amănunţit), dar care se află în corelaţie cu Mafia,.. îl muşcă (simte o pişcătură la nivelul inimii) astfel încât îi dă sânge de la el... aşa că are sânge regal.... Vlad Țepeș îl consideră ca şi pe copilul lui,... îl trage în ţeapă, îi dă să bea sângele lui însuşi.. şi apoi îl învie... vine de 7-8 ori pe zi la el, vorbeşte cu „cei doi oameni care sunt în el (unul în burtă altul în piept)„...</a:t>
            </a:r>
            <a:endParaRPr lang="ro-RO" dirty="0"/>
          </a:p>
          <a:p>
            <a:r>
              <a:rPr lang="ro-RO" i="1" dirty="0"/>
              <a:t> .... Sfârşitul lumii va veni în 2093,... a fost la el şi Isus Cristos;... s-ar părea că părinţii lui nu sunt adevăraţi, că probabil se trage din Mafia rusească (este copilul lui Stalin şi a lui Vlad Țepeș ).</a:t>
            </a:r>
            <a:endParaRPr lang="ro-RO" dirty="0"/>
          </a:p>
          <a:p>
            <a:r>
              <a:rPr lang="ro-RO" i="1" dirty="0"/>
              <a:t>       După tratament, critică parţial ideaţia (care totuşi persistă).</a:t>
            </a:r>
            <a:endParaRPr lang="ro-RO" dirty="0"/>
          </a:p>
          <a:p>
            <a:r>
              <a:rPr lang="ro-RO" dirty="0"/>
              <a:t/>
            </a:r>
            <a:br>
              <a:rPr lang="ro-RO" dirty="0"/>
            </a:b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12</a:t>
            </a:fld>
            <a:endParaRPr lang="ro-RO"/>
          </a:p>
        </p:txBody>
      </p:sp>
    </p:spTree>
    <p:extLst>
      <p:ext uri="{BB962C8B-B14F-4D97-AF65-F5344CB8AC3E}">
        <p14:creationId xmlns:p14="http://schemas.microsoft.com/office/powerpoint/2010/main" val="31900073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3139321"/>
          </a:xfrm>
          <a:prstGeom prst="rect">
            <a:avLst/>
          </a:prstGeom>
        </p:spPr>
        <p:txBody>
          <a:bodyPr wrap="square">
            <a:spAutoFit/>
          </a:bodyPr>
          <a:lstStyle/>
          <a:p>
            <a:pPr algn="ctr"/>
            <a:r>
              <a:rPr lang="en-US" dirty="0">
                <a:latin typeface="Times New Roman" panose="02020603050405020304" pitchFamily="18" charset="0"/>
                <a:cs typeface="Times New Roman" panose="02020603050405020304" pitchFamily="18" charset="0"/>
              </a:rPr>
              <a:t>	</a:t>
            </a:r>
            <a:r>
              <a:rPr lang="ro-RO" dirty="0"/>
              <a:t> Tb perceptive în psihoza </a:t>
            </a:r>
            <a:r>
              <a:rPr lang="ro-RO" dirty="0" smtClean="0"/>
              <a:t>delirantă</a:t>
            </a:r>
            <a:endParaRPr lang="en-US" dirty="0" smtClean="0"/>
          </a:p>
          <a:p>
            <a:pPr algn="ctr"/>
            <a:endParaRPr lang="en-US" dirty="0"/>
          </a:p>
          <a:p>
            <a:pPr algn="ctr"/>
            <a:endParaRPr lang="ro-RO" dirty="0"/>
          </a:p>
          <a:p>
            <a:pPr algn="just"/>
            <a:r>
              <a:rPr lang="ro-RO" dirty="0"/>
              <a:t>   </a:t>
            </a:r>
            <a:r>
              <a:rPr lang="ro-RO" dirty="0" smtClean="0"/>
              <a:t>  </a:t>
            </a:r>
            <a:r>
              <a:rPr lang="ro-RO" dirty="0"/>
              <a:t>Patologia delirantă e tradițional corelată – în context </a:t>
            </a:r>
            <a:r>
              <a:rPr lang="ro-RO" dirty="0" err="1"/>
              <a:t>psihotic</a:t>
            </a:r>
            <a:r>
              <a:rPr lang="ro-RO" dirty="0"/>
              <a:t> - cu </a:t>
            </a:r>
            <a:r>
              <a:rPr lang="ro-RO" dirty="0" err="1"/>
              <a:t>tb</a:t>
            </a:r>
            <a:r>
              <a:rPr lang="ro-RO" dirty="0"/>
              <a:t>. perceptive halucinatorii. Cele doua se referă însă la </a:t>
            </a:r>
            <a:r>
              <a:rPr lang="ro-RO" u="sng" dirty="0"/>
              <a:t>afectarea a doua zone distincte ale psihismului </a:t>
            </a:r>
            <a:r>
              <a:rPr lang="ro-RO" dirty="0"/>
              <a:t>(în ambele funcționând evidențele):</a:t>
            </a:r>
          </a:p>
          <a:p>
            <a:pPr algn="just"/>
            <a:r>
              <a:rPr lang="ro-RO" dirty="0"/>
              <a:t>  - </a:t>
            </a:r>
            <a:r>
              <a:rPr lang="ro-RO" u="sng" dirty="0"/>
              <a:t>în delir e afectată aria identității trans-actuale</a:t>
            </a:r>
            <a:r>
              <a:rPr lang="ro-RO" dirty="0"/>
              <a:t> cu transpunerea sinelui subiectului într-un personaj dintr-un scenariu fictiv (ce se derulează în plan </a:t>
            </a:r>
            <a:r>
              <a:rPr lang="ro-RO" dirty="0" err="1"/>
              <a:t>metareprezentativ</a:t>
            </a:r>
            <a:r>
              <a:rPr lang="ro-RO" dirty="0"/>
              <a:t>)</a:t>
            </a:r>
          </a:p>
          <a:p>
            <a:pPr algn="just"/>
            <a:r>
              <a:rPr lang="ro-RO" dirty="0"/>
              <a:t>  - </a:t>
            </a:r>
            <a:r>
              <a:rPr lang="ro-RO" u="sng" dirty="0"/>
              <a:t>în halucinațiile afectată aria raportărilor situaționale</a:t>
            </a:r>
            <a:r>
              <a:rPr lang="ro-RO" dirty="0"/>
              <a:t> – desigur,..în conjuncție cu funcțiile memoriei și reprezentării imaginative</a:t>
            </a:r>
          </a:p>
        </p:txBody>
      </p:sp>
      <p:sp>
        <p:nvSpPr>
          <p:cNvPr id="5" name="Substituent număr diapozitiv 4"/>
          <p:cNvSpPr>
            <a:spLocks noGrp="1"/>
          </p:cNvSpPr>
          <p:nvPr>
            <p:ph type="sldNum" sz="quarter" idx="7"/>
          </p:nvPr>
        </p:nvSpPr>
        <p:spPr/>
        <p:txBody>
          <a:bodyPr/>
          <a:lstStyle/>
          <a:p>
            <a:fld id="{B6F15528-21DE-4FAA-801E-634DDDAF4B2B}" type="slidenum">
              <a:rPr lang="ro-RO" smtClean="0"/>
              <a:pPr/>
              <a:t>13</a:t>
            </a:fld>
            <a:endParaRPr lang="ro-RO"/>
          </a:p>
        </p:txBody>
      </p:sp>
    </p:spTree>
    <p:extLst>
      <p:ext uri="{BB962C8B-B14F-4D97-AF65-F5344CB8AC3E}">
        <p14:creationId xmlns:p14="http://schemas.microsoft.com/office/powerpoint/2010/main" val="2965635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2308324"/>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i="1" dirty="0"/>
              <a:t>Halucinațiile</a:t>
            </a:r>
            <a:r>
              <a:rPr lang="ro-RO" dirty="0"/>
              <a:t> se referă la „percepții fără obiect„ (lipsite de suport informativ actual) </a:t>
            </a:r>
            <a:r>
              <a:rPr lang="ro-RO" u="sng" dirty="0"/>
              <a:t>în toate ariile senzoriale</a:t>
            </a:r>
            <a:r>
              <a:rPr lang="ro-RO" dirty="0"/>
              <a:t>. Pt delir cele mai importante sunt cele auditive </a:t>
            </a:r>
            <a:r>
              <a:rPr lang="ro-RO" dirty="0" err="1"/>
              <a:t>ideo-verbale...care</a:t>
            </a:r>
            <a:r>
              <a:rPr lang="ro-RO" dirty="0"/>
              <a:t> sunt cele mai apropiate de elaborarea gândurilor și vorbirii proprii a subiectului.</a:t>
            </a:r>
          </a:p>
          <a:p>
            <a:pPr algn="just"/>
            <a:r>
              <a:rPr lang="ro-RO" dirty="0"/>
              <a:t>      Halucinațiile olfactive și gustative sunt corelate cu conținutul tematic al scenariului delirant (e.g. otrăvire.. intoxicare)...cele cutanate se contopesc </a:t>
            </a:r>
            <a:r>
              <a:rPr lang="ro-RO" dirty="0" err="1"/>
              <a:t>deobicei</a:t>
            </a:r>
            <a:r>
              <a:rPr lang="ro-RO" dirty="0"/>
              <a:t> cu </a:t>
            </a:r>
            <a:r>
              <a:rPr lang="ro-RO" u="sng" dirty="0"/>
              <a:t>trăirile despersonalizante</a:t>
            </a:r>
            <a:r>
              <a:rPr lang="ro-RO" dirty="0"/>
              <a:t> (ce perturbă resimțirea întregului pol corporal al persoanei)..iar cele vizuale sunt rare și nespecifice.</a:t>
            </a:r>
          </a:p>
        </p:txBody>
      </p:sp>
      <p:sp>
        <p:nvSpPr>
          <p:cNvPr id="5" name="Substituent număr diapozitiv 4"/>
          <p:cNvSpPr>
            <a:spLocks noGrp="1"/>
          </p:cNvSpPr>
          <p:nvPr>
            <p:ph type="sldNum" sz="quarter" idx="7"/>
          </p:nvPr>
        </p:nvSpPr>
        <p:spPr/>
        <p:txBody>
          <a:bodyPr/>
          <a:lstStyle/>
          <a:p>
            <a:fld id="{B6F15528-21DE-4FAA-801E-634DDDAF4B2B}" type="slidenum">
              <a:rPr lang="ro-RO" smtClean="0"/>
              <a:pPr/>
              <a:t>14</a:t>
            </a:fld>
            <a:endParaRPr lang="ro-RO"/>
          </a:p>
        </p:txBody>
      </p:sp>
    </p:spTree>
    <p:extLst>
      <p:ext uri="{BB962C8B-B14F-4D97-AF65-F5344CB8AC3E}">
        <p14:creationId xmlns:p14="http://schemas.microsoft.com/office/powerpoint/2010/main" val="2543924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2862322"/>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dirty="0"/>
              <a:t>În psihoza delirantă  se întâlnesc însă și tulburări perceptive nehalucinatorii, precum :</a:t>
            </a:r>
          </a:p>
          <a:p>
            <a:pPr algn="just"/>
            <a:r>
              <a:rPr lang="ro-RO" dirty="0"/>
              <a:t>     - </a:t>
            </a:r>
            <a:r>
              <a:rPr lang="ro-RO" i="1" dirty="0" err="1"/>
              <a:t>iluzii</a:t>
            </a:r>
            <a:r>
              <a:rPr lang="ro-RO" dirty="0" err="1"/>
              <a:t>....</a:t>
            </a:r>
            <a:r>
              <a:rPr lang="ro-RO" i="1" dirty="0" err="1"/>
              <a:t>paraeidolii</a:t>
            </a:r>
            <a:r>
              <a:rPr lang="ro-RO" dirty="0"/>
              <a:t> (configurarea și interpretarea unor informații vagi)...</a:t>
            </a:r>
            <a:r>
              <a:rPr lang="ro-RO" i="1" dirty="0"/>
              <a:t>reprezentări eidetice</a:t>
            </a:r>
            <a:r>
              <a:rPr lang="ro-RO" dirty="0"/>
              <a:t> (pregnante) ....</a:t>
            </a:r>
            <a:r>
              <a:rPr lang="ro-RO" i="1" dirty="0"/>
              <a:t>halucinații funcționale</a:t>
            </a:r>
            <a:r>
              <a:rPr lang="ro-RO" dirty="0"/>
              <a:t> </a:t>
            </a:r>
            <a:r>
              <a:rPr lang="ro-RO" dirty="0" smtClean="0"/>
              <a:t>(ce </a:t>
            </a:r>
            <a:r>
              <a:rPr lang="ro-RO" dirty="0"/>
              <a:t>apar doar pe fundal perceptiv vag, nespecific)...deficiențe în perceperea analitică a ansamblurilor cu fixarea pe detalii, ce sunt </a:t>
            </a:r>
            <a:r>
              <a:rPr lang="ro-RO" dirty="0" err="1"/>
              <a:t>hipersemnificate</a:t>
            </a:r>
            <a:r>
              <a:rPr lang="ro-RO" dirty="0"/>
              <a:t> ..(fenomenul </a:t>
            </a:r>
            <a:r>
              <a:rPr lang="ro-RO" i="1" dirty="0" err="1"/>
              <a:t>salience</a:t>
            </a:r>
            <a:r>
              <a:rPr lang="ro-RO" dirty="0"/>
              <a:t>)</a:t>
            </a:r>
          </a:p>
          <a:p>
            <a:pPr algn="just"/>
            <a:r>
              <a:rPr lang="ro-RO" dirty="0"/>
              <a:t>     Semnificarea neobișnuită și aberantă a unor percepții decupate formal corect, stă și la baza </a:t>
            </a:r>
            <a:r>
              <a:rPr lang="ro-RO" i="1" dirty="0"/>
              <a:t>simptomelor de referință</a:t>
            </a:r>
            <a:r>
              <a:rPr lang="ro-RO" dirty="0"/>
              <a:t> </a:t>
            </a:r>
            <a:r>
              <a:rPr lang="ro-RO" dirty="0" smtClean="0"/>
              <a:t>(corelate </a:t>
            </a:r>
            <a:r>
              <a:rPr lang="ro-RO" dirty="0"/>
              <a:t>centralității) și a „ </a:t>
            </a:r>
            <a:r>
              <a:rPr lang="ro-RO" i="1" dirty="0"/>
              <a:t>percepției delirante</a:t>
            </a:r>
            <a:r>
              <a:rPr lang="ro-RO" dirty="0"/>
              <a:t>„ din procesul delirului primar</a:t>
            </a:r>
          </a:p>
        </p:txBody>
      </p:sp>
      <p:sp>
        <p:nvSpPr>
          <p:cNvPr id="5" name="Substituent număr diapozitiv 4"/>
          <p:cNvSpPr>
            <a:spLocks noGrp="1"/>
          </p:cNvSpPr>
          <p:nvPr>
            <p:ph type="sldNum" sz="quarter" idx="7"/>
          </p:nvPr>
        </p:nvSpPr>
        <p:spPr/>
        <p:txBody>
          <a:bodyPr/>
          <a:lstStyle/>
          <a:p>
            <a:fld id="{B6F15528-21DE-4FAA-801E-634DDDAF4B2B}" type="slidenum">
              <a:rPr lang="ro-RO" smtClean="0"/>
              <a:pPr/>
              <a:t>15</a:t>
            </a:fld>
            <a:endParaRPr lang="ro-RO"/>
          </a:p>
        </p:txBody>
      </p:sp>
    </p:spTree>
    <p:extLst>
      <p:ext uri="{BB962C8B-B14F-4D97-AF65-F5344CB8AC3E}">
        <p14:creationId xmlns:p14="http://schemas.microsoft.com/office/powerpoint/2010/main" val="1419616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2308324"/>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dirty="0"/>
              <a:t>Când se comentează psihopatologia percepției e important să se aibă în vedere particularitățile umane ale acestei funcții psihice:</a:t>
            </a:r>
          </a:p>
          <a:p>
            <a:pPr algn="just"/>
            <a:r>
              <a:rPr lang="ro-RO" dirty="0"/>
              <a:t>  - </a:t>
            </a:r>
            <a:r>
              <a:rPr lang="ro-RO" u="sng" dirty="0"/>
              <a:t>Percepția</a:t>
            </a:r>
            <a:r>
              <a:rPr lang="ro-RO" dirty="0"/>
              <a:t> se referă totdeauna la </a:t>
            </a:r>
            <a:r>
              <a:rPr lang="ro-RO" u="sng" dirty="0"/>
              <a:t>informații externe actuale</a:t>
            </a:r>
            <a:r>
              <a:rPr lang="ro-RO" dirty="0"/>
              <a:t>, ce sunt decupate printr-un filtru </a:t>
            </a:r>
            <a:r>
              <a:rPr lang="ro-RO" dirty="0" err="1"/>
              <a:t>atențional</a:t>
            </a:r>
            <a:r>
              <a:rPr lang="ro-RO" dirty="0"/>
              <a:t> analitic, din situațiile la care subiectul participă, fiind configurate ca formă și semnificație.</a:t>
            </a:r>
          </a:p>
          <a:p>
            <a:pPr algn="just"/>
            <a:r>
              <a:rPr lang="ro-RO" dirty="0"/>
              <a:t>  - Decuparea perceptivă se produce pe fundalul unei familiarității cu ambianța, în contextul răspunsului la solicitările acesteia... și în corelație cu proiectele si preocupările subiectului, pe care le servește</a:t>
            </a:r>
          </a:p>
        </p:txBody>
      </p:sp>
      <p:sp>
        <p:nvSpPr>
          <p:cNvPr id="5" name="Substituent număr diapozitiv 4"/>
          <p:cNvSpPr>
            <a:spLocks noGrp="1"/>
          </p:cNvSpPr>
          <p:nvPr>
            <p:ph type="sldNum" sz="quarter" idx="7"/>
          </p:nvPr>
        </p:nvSpPr>
        <p:spPr/>
        <p:txBody>
          <a:bodyPr/>
          <a:lstStyle/>
          <a:p>
            <a:fld id="{B6F15528-21DE-4FAA-801E-634DDDAF4B2B}" type="slidenum">
              <a:rPr lang="ro-RO" smtClean="0"/>
              <a:pPr/>
              <a:t>16</a:t>
            </a:fld>
            <a:endParaRPr lang="ro-RO"/>
          </a:p>
        </p:txBody>
      </p:sp>
    </p:spTree>
    <p:extLst>
      <p:ext uri="{BB962C8B-B14F-4D97-AF65-F5344CB8AC3E}">
        <p14:creationId xmlns:p14="http://schemas.microsoft.com/office/powerpoint/2010/main" val="1039019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2585323"/>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dirty="0"/>
              <a:t>Aspectele particulare ale percepției umane se mai referă la:</a:t>
            </a:r>
          </a:p>
          <a:p>
            <a:pPr algn="just"/>
            <a:r>
              <a:rPr lang="ro-RO" dirty="0"/>
              <a:t>  a/ Perceperea altor persoane prin intermediul corporalității lor, dar cu referință permanentă la trăirile si intențiile lor subiective (</a:t>
            </a:r>
            <a:r>
              <a:rPr lang="ro-RO" dirty="0" err="1"/>
              <a:t>ToM</a:t>
            </a:r>
            <a:r>
              <a:rPr lang="ro-RO" dirty="0"/>
              <a:t>)</a:t>
            </a:r>
          </a:p>
          <a:p>
            <a:pPr algn="just"/>
            <a:r>
              <a:rPr lang="ro-RO" dirty="0"/>
              <a:t>  b/ Perceperea unor mesaje informative purtate de limbaj, ce se corelează cu un univers de cunoaștere discursiv teoretic</a:t>
            </a:r>
          </a:p>
          <a:p>
            <a:pPr algn="just"/>
            <a:r>
              <a:rPr lang="ro-RO" dirty="0"/>
              <a:t> c/ Permanenta </a:t>
            </a:r>
            <a:r>
              <a:rPr lang="ro-RO" dirty="0" err="1"/>
              <a:t>autopercepere</a:t>
            </a:r>
            <a:r>
              <a:rPr lang="ro-RO" dirty="0"/>
              <a:t> de sine, ca referențial identitar constant în raport cu situațiile evenimențiale schimbătoare; aceasta, se bazează pe receptarea propriului corp, ca sediu al intenționalităților reflexive ale sinelui identitar, susținut de memorie si de cunoașterea culturală</a:t>
            </a:r>
          </a:p>
        </p:txBody>
      </p:sp>
      <p:sp>
        <p:nvSpPr>
          <p:cNvPr id="5" name="Substituent număr diapozitiv 4"/>
          <p:cNvSpPr>
            <a:spLocks noGrp="1"/>
          </p:cNvSpPr>
          <p:nvPr>
            <p:ph type="sldNum" sz="quarter" idx="7"/>
          </p:nvPr>
        </p:nvSpPr>
        <p:spPr/>
        <p:txBody>
          <a:bodyPr/>
          <a:lstStyle/>
          <a:p>
            <a:fld id="{B6F15528-21DE-4FAA-801E-634DDDAF4B2B}" type="slidenum">
              <a:rPr lang="ro-RO" smtClean="0"/>
              <a:pPr/>
              <a:t>17</a:t>
            </a:fld>
            <a:endParaRPr lang="ro-RO"/>
          </a:p>
        </p:txBody>
      </p:sp>
    </p:spTree>
    <p:extLst>
      <p:ext uri="{BB962C8B-B14F-4D97-AF65-F5344CB8AC3E}">
        <p14:creationId xmlns:p14="http://schemas.microsoft.com/office/powerpoint/2010/main" val="2389839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3139321"/>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dirty="0"/>
              <a:t>Unele tulburări marginale celor de tip perceptiv din delir au în vedere tocmai referința la </a:t>
            </a:r>
            <a:r>
              <a:rPr lang="ro-RO" dirty="0" err="1"/>
              <a:t>autoperceperea</a:t>
            </a:r>
            <a:r>
              <a:rPr lang="ro-RO" dirty="0"/>
              <a:t> de sine, </a:t>
            </a:r>
          </a:p>
          <a:p>
            <a:pPr algn="just"/>
            <a:r>
              <a:rPr lang="ro-RO" dirty="0"/>
              <a:t>  ...dimensionată prin subiectivitatea incorporată, resimțită ca zonă privată, intimă, care aparține exclusiv subiectului,....din care izvorăsc gândurile, deciziile si acțiunile proprii, pentru care se simte responsabil</a:t>
            </a:r>
          </a:p>
          <a:p>
            <a:pPr algn="just"/>
            <a:r>
              <a:rPr lang="ro-RO" dirty="0"/>
              <a:t> </a:t>
            </a:r>
            <a:r>
              <a:rPr lang="en-US" dirty="0" smtClean="0"/>
              <a:t>	</a:t>
            </a:r>
            <a:r>
              <a:rPr lang="ro-RO" dirty="0" smtClean="0"/>
              <a:t>În </a:t>
            </a:r>
            <a:r>
              <a:rPr lang="ro-RO" dirty="0"/>
              <a:t>fundalul acestei subiectivități încorporate, subiectul își resimte derularea </a:t>
            </a:r>
            <a:r>
              <a:rPr lang="ro-RO" u="sng" dirty="0"/>
              <a:t>cursului ideativ</a:t>
            </a:r>
            <a:r>
              <a:rPr lang="ro-RO" dirty="0"/>
              <a:t>; ce poate fi perturbat formal prin: - accelerare, oprire, gol mental, interferență ideatică, mixaj identic necontrolat (</a:t>
            </a:r>
            <a:r>
              <a:rPr lang="ro-RO" dirty="0" err="1"/>
              <a:t>mentism</a:t>
            </a:r>
            <a:r>
              <a:rPr lang="ro-RO" dirty="0"/>
              <a:t>) etc. La acest nivel pot apare trăiri de tipul: - controlul gândirii (g.), transparenţa g., sonorizarea, blocajul, inserția, extragerea g. etc.; adică, </a:t>
            </a:r>
            <a:r>
              <a:rPr lang="ro-RO" u="sng" dirty="0"/>
              <a:t>simptome de transparenţă/influență psihică</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18</a:t>
            </a:fld>
            <a:endParaRPr lang="ro-RO"/>
          </a:p>
        </p:txBody>
      </p:sp>
    </p:spTree>
    <p:extLst>
      <p:ext uri="{BB962C8B-B14F-4D97-AF65-F5344CB8AC3E}">
        <p14:creationId xmlns:p14="http://schemas.microsoft.com/office/powerpoint/2010/main" val="19159839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2862322"/>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dirty="0"/>
              <a:t>Tabloul clinic al delirurilor mai complexe (de model </a:t>
            </a:r>
            <a:r>
              <a:rPr lang="ro-RO" dirty="0" err="1"/>
              <a:t>schizo</a:t>
            </a:r>
            <a:r>
              <a:rPr lang="ro-RO" dirty="0"/>
              <a:t> +) se intrică cu tulburări perceptive (și de </a:t>
            </a:r>
            <a:r>
              <a:rPr lang="ro-RO" dirty="0" err="1"/>
              <a:t>trasp</a:t>
            </a:r>
            <a:r>
              <a:rPr lang="ro-RO" dirty="0"/>
              <a:t>/</a:t>
            </a:r>
            <a:r>
              <a:rPr lang="ro-RO" dirty="0" err="1"/>
              <a:t>infl</a:t>
            </a:r>
            <a:r>
              <a:rPr lang="ro-RO" dirty="0"/>
              <a:t>), între care mai importante sunt hal auditive si </a:t>
            </a:r>
            <a:r>
              <a:rPr lang="ro-RO" dirty="0" err="1"/>
              <a:t>tb</a:t>
            </a:r>
            <a:r>
              <a:rPr lang="ro-RO" dirty="0"/>
              <a:t>. de semnificație specială (cele de </a:t>
            </a:r>
            <a:r>
              <a:rPr lang="ro-RO" dirty="0" err="1"/>
              <a:t>transp</a:t>
            </a:r>
            <a:r>
              <a:rPr lang="ro-RO" dirty="0"/>
              <a:t>/</a:t>
            </a:r>
            <a:r>
              <a:rPr lang="ro-RO" dirty="0" err="1"/>
              <a:t>infl</a:t>
            </a:r>
            <a:r>
              <a:rPr lang="ro-RO" dirty="0"/>
              <a:t>  fiind mai apropiate de </a:t>
            </a:r>
            <a:r>
              <a:rPr lang="ro-RO" dirty="0" err="1"/>
              <a:t>sd</a:t>
            </a:r>
            <a:r>
              <a:rPr lang="ro-RO" dirty="0"/>
              <a:t>. depersonalizării ) De ex.</a:t>
            </a:r>
          </a:p>
          <a:p>
            <a:pPr algn="just"/>
            <a:r>
              <a:rPr lang="ro-RO" dirty="0"/>
              <a:t> </a:t>
            </a:r>
          </a:p>
          <a:p>
            <a:pPr algn="just"/>
            <a:r>
              <a:rPr lang="en-US" dirty="0"/>
              <a:t>	</a:t>
            </a:r>
            <a:r>
              <a:rPr lang="ro-RO" i="1" dirty="0" smtClean="0"/>
              <a:t> </a:t>
            </a:r>
            <a:r>
              <a:rPr lang="ro-RO" i="1" dirty="0"/>
              <a:t>O femeie de 30 ani devine treptat tot mai credincioasă.. și ajunge să fie convinsă că prin rugăciunile sale fratele (bolnav) s-a făcut bine,.. și că poate  influența evenimentele </a:t>
            </a:r>
            <a:r>
              <a:rPr lang="ro-RO" i="1" u="sng" dirty="0"/>
              <a:t>... vede semne cerești care i se adresează... “o lună mare, roșie cu o coadă de fum</a:t>
            </a:r>
            <a:r>
              <a:rPr lang="ro-RO" i="1" dirty="0"/>
              <a:t>”... se simte angrenată în lupta cu forțele răului. </a:t>
            </a:r>
            <a:endParaRPr lang="ro-RO" dirty="0"/>
          </a:p>
          <a:p>
            <a:r>
              <a:rPr lang="ro-RO" i="1" dirty="0"/>
              <a:t> </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19</a:t>
            </a:fld>
            <a:endParaRPr lang="ro-RO"/>
          </a:p>
        </p:txBody>
      </p:sp>
    </p:spTree>
    <p:extLst>
      <p:ext uri="{BB962C8B-B14F-4D97-AF65-F5344CB8AC3E}">
        <p14:creationId xmlns:p14="http://schemas.microsoft.com/office/powerpoint/2010/main" val="190774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68615" y="2846260"/>
            <a:ext cx="7430134" cy="1674817"/>
          </a:xfrm>
          <a:prstGeom prst="rect">
            <a:avLst/>
          </a:prstGeom>
        </p:spPr>
        <p:txBody>
          <a:bodyPr vert="horz" wrap="square" lIns="0" tIns="12700" rIns="0" bIns="0" rtlCol="0">
            <a:spAutoFit/>
          </a:bodyPr>
          <a:lstStyle/>
          <a:p>
            <a:pPr algn="just"/>
            <a:r>
              <a:rPr lang="en-US" dirty="0">
                <a:latin typeface="Times New Roman" panose="02020603050405020304" pitchFamily="18" charset="0"/>
                <a:cs typeface="Times New Roman" panose="02020603050405020304" pitchFamily="18" charset="0"/>
              </a:rPr>
              <a:t>	</a:t>
            </a:r>
            <a:r>
              <a:rPr lang="ro-RO" dirty="0"/>
              <a:t>Sugestia neuropsihiatrului </a:t>
            </a:r>
            <a:r>
              <a:rPr lang="ro-RO" dirty="0" err="1"/>
              <a:t>Gallanger</a:t>
            </a:r>
            <a:r>
              <a:rPr lang="ro-RO" dirty="0"/>
              <a:t> de a compara intrarea în starea delirantă cu extinderea  noastră cotidiană circumstanțială spre universurile unor alte lumi fictive – prin lectură, spectacole de teatru, TV </a:t>
            </a:r>
            <a:r>
              <a:rPr lang="ro-RO" dirty="0" err="1"/>
              <a:t>etc</a:t>
            </a:r>
            <a:r>
              <a:rPr lang="ro-RO" dirty="0"/>
              <a:t> - poate fi cu ușurință extinsă, prin trimitere și la multimilenara practică religioasă a oamenilor, funcțională și în prezent.</a:t>
            </a:r>
          </a:p>
          <a:p>
            <a:pPr algn="just"/>
            <a:r>
              <a:rPr lang="ro-RO" dirty="0"/>
              <a:t> </a:t>
            </a:r>
          </a:p>
        </p:txBody>
      </p:sp>
      <p:sp>
        <p:nvSpPr>
          <p:cNvPr id="6" name="Substituent număr diapozitiv 5"/>
          <p:cNvSpPr>
            <a:spLocks noGrp="1"/>
          </p:cNvSpPr>
          <p:nvPr>
            <p:ph type="sldNum" sz="quarter" idx="7"/>
          </p:nvPr>
        </p:nvSpPr>
        <p:spPr/>
        <p:txBody>
          <a:bodyPr/>
          <a:lstStyle/>
          <a:p>
            <a:fld id="{B6F15528-21DE-4FAA-801E-634DDDAF4B2B}" type="slidenum">
              <a:rPr lang="ro-RO" smtClean="0"/>
              <a:pPr/>
              <a:t>2</a:t>
            </a:fld>
            <a:endParaRPr lang="ro-RO"/>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2308324"/>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i="1" dirty="0"/>
              <a:t>Un bărbat de 27 ani devine treptat suspicios prezentând idei senzitiv relaţionale și de persecuţie... nu se mai recunoaşte în oglindă ...nu ştie ce se întâmplă în jur... ceva e schimbat.(!!)....</a:t>
            </a:r>
            <a:endParaRPr lang="ro-RO" dirty="0"/>
          </a:p>
          <a:p>
            <a:pPr algn="just"/>
            <a:r>
              <a:rPr lang="ro-RO" i="1" dirty="0"/>
              <a:t>... refuza să mănânce de teama de a nu fi otrăvit... mâncarea miroase urât (a cadavru.. gust de iarbă.. de pământ)...refuză să comunice cu părinţii.. are senzaţia că altcineva a luat chipul mamei.. halucinaţii auditive elementare.  ..are impresia că pieptul, sternul şi mușchiulatura formează o stea cu 5 colţuri, fapt care ar avea o semnificaţie deosebită</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20</a:t>
            </a:fld>
            <a:endParaRPr lang="ro-RO"/>
          </a:p>
        </p:txBody>
      </p:sp>
    </p:spTree>
    <p:extLst>
      <p:ext uri="{BB962C8B-B14F-4D97-AF65-F5344CB8AC3E}">
        <p14:creationId xmlns:p14="http://schemas.microsoft.com/office/powerpoint/2010/main" val="12547195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369332"/>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21</a:t>
            </a:fld>
            <a:endParaRPr lang="ro-RO"/>
          </a:p>
        </p:txBody>
      </p:sp>
      <p:sp>
        <p:nvSpPr>
          <p:cNvPr id="2" name="Dreptunghi 1"/>
          <p:cNvSpPr/>
          <p:nvPr/>
        </p:nvSpPr>
        <p:spPr>
          <a:xfrm>
            <a:off x="571500" y="1219200"/>
            <a:ext cx="8001000" cy="4247317"/>
          </a:xfrm>
          <a:prstGeom prst="rect">
            <a:avLst/>
          </a:prstGeom>
        </p:spPr>
        <p:txBody>
          <a:bodyPr wrap="square">
            <a:spAutoFit/>
          </a:bodyPr>
          <a:lstStyle/>
          <a:p>
            <a:r>
              <a:rPr lang="en-US" i="1" dirty="0" smtClean="0"/>
              <a:t>	</a:t>
            </a:r>
            <a:r>
              <a:rPr lang="ro-RO" i="1" dirty="0" smtClean="0"/>
              <a:t>O </a:t>
            </a:r>
            <a:r>
              <a:rPr lang="ro-RO" i="1" dirty="0"/>
              <a:t>pacientă de 26 ani  devine treptat mai </a:t>
            </a:r>
            <a:r>
              <a:rPr lang="ro-RO" i="1" dirty="0" err="1"/>
              <a:t>retrasă..cu</a:t>
            </a:r>
            <a:r>
              <a:rPr lang="ro-RO" i="1" dirty="0"/>
              <a:t> interpretări delirante:... pornind de la anumite detalii anatomice concluzionează că prietenul său e </a:t>
            </a:r>
            <a:r>
              <a:rPr lang="ro-RO" i="1" dirty="0" err="1"/>
              <a:t>homosexual....vede</a:t>
            </a:r>
            <a:r>
              <a:rPr lang="ro-RO" i="1" dirty="0"/>
              <a:t> oamenii cu cearcăne „care  desigur sunt morţi... simte miros de </a:t>
            </a:r>
            <a:r>
              <a:rPr lang="ro-RO" i="1" dirty="0" err="1"/>
              <a:t>putrefacţie....</a:t>
            </a:r>
            <a:r>
              <a:rPr lang="ro-RO" i="1" u="sng" dirty="0" err="1"/>
              <a:t>a</a:t>
            </a:r>
            <a:r>
              <a:rPr lang="ro-RO" i="1" u="sng" dirty="0"/>
              <a:t> văzut o anumită configuraţie a norilor pe cer în formă de „T” sau cruce.. de unde a dedus că se apropie sfârşitul lumii..</a:t>
            </a:r>
            <a:r>
              <a:rPr lang="ro-RO" u="sng" dirty="0"/>
              <a:t> </a:t>
            </a:r>
            <a:endParaRPr lang="ro-RO" dirty="0"/>
          </a:p>
          <a:p>
            <a:r>
              <a:rPr lang="ro-RO" dirty="0"/>
              <a:t> </a:t>
            </a:r>
          </a:p>
          <a:p>
            <a:r>
              <a:rPr lang="en-US" dirty="0" smtClean="0"/>
              <a:t>	</a:t>
            </a:r>
            <a:r>
              <a:rPr lang="ro-RO" dirty="0" smtClean="0"/>
              <a:t> </a:t>
            </a:r>
            <a:r>
              <a:rPr lang="ro-RO" dirty="0" err="1"/>
              <a:t>-</a:t>
            </a:r>
            <a:r>
              <a:rPr lang="ro-RO" i="1" dirty="0" err="1"/>
              <a:t>Un</a:t>
            </a:r>
            <a:r>
              <a:rPr lang="ro-RO" i="1" dirty="0"/>
              <a:t> bărbat de 36 ani dezvoltă în câteva luni o retragere socială cu suspiciune, tulburări de somn, halucinaţii auditive:</a:t>
            </a:r>
            <a:endParaRPr lang="ro-RO" dirty="0"/>
          </a:p>
          <a:p>
            <a:r>
              <a:rPr lang="ro-RO" i="1" dirty="0"/>
              <a:t> “</a:t>
            </a:r>
            <a:r>
              <a:rPr lang="ro-RO" i="1" u="sng" dirty="0"/>
              <a:t>aud voci de femei şi bărbaţi în capul meu care mă cheamă în diferite locuri, să le semnez acte, îmi spun că e poliţia pe urmele mele</a:t>
            </a:r>
            <a:r>
              <a:rPr lang="ro-RO" i="1" dirty="0"/>
              <a:t>..... uneori încerc să le răspund când nu îmi dau seama că sunt doar în capul meu,.....le răspund şi când mă ameninţă…</a:t>
            </a:r>
            <a:endParaRPr lang="ro-RO" dirty="0"/>
          </a:p>
          <a:p>
            <a:r>
              <a:rPr lang="ro-RO" i="1" dirty="0"/>
              <a:t>     .. ”vocile” îmi și cunosc gândurile, doar sunt în capul meu, ştiu ce gândesc, îmi bagă noi gânduri, mă influenţează, mă dirijează să mă îndrept spre locul unde să semnez actele</a:t>
            </a:r>
            <a:r>
              <a:rPr lang="ro-RO" dirty="0"/>
              <a:t>.</a:t>
            </a:r>
          </a:p>
        </p:txBody>
      </p:sp>
    </p:spTree>
    <p:extLst>
      <p:ext uri="{BB962C8B-B14F-4D97-AF65-F5344CB8AC3E}">
        <p14:creationId xmlns:p14="http://schemas.microsoft.com/office/powerpoint/2010/main" val="1377380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369332"/>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22</a:t>
            </a:fld>
            <a:endParaRPr lang="ro-RO"/>
          </a:p>
        </p:txBody>
      </p:sp>
      <p:sp>
        <p:nvSpPr>
          <p:cNvPr id="2" name="Dreptunghi 1"/>
          <p:cNvSpPr/>
          <p:nvPr/>
        </p:nvSpPr>
        <p:spPr>
          <a:xfrm>
            <a:off x="600727" y="2503510"/>
            <a:ext cx="8001000" cy="2585323"/>
          </a:xfrm>
          <a:prstGeom prst="rect">
            <a:avLst/>
          </a:prstGeom>
        </p:spPr>
        <p:txBody>
          <a:bodyPr wrap="square">
            <a:spAutoFit/>
          </a:bodyPr>
          <a:lstStyle/>
          <a:p>
            <a:r>
              <a:rPr lang="en-US" i="1" dirty="0" smtClean="0"/>
              <a:t>	</a:t>
            </a:r>
            <a:r>
              <a:rPr lang="ro-RO" i="1" dirty="0"/>
              <a:t>O pacientă de 30 ani resimte cum se instalează o atmosferă schimbată a ambianţei, a lumii,.. se adăugă percepții cu o semnificaţie deosebită.: </a:t>
            </a:r>
            <a:r>
              <a:rPr lang="ro-RO" i="1" u="sng" dirty="0"/>
              <a:t>“am văzut o pisică cu colţi mari care era trimisă de Dumnezeu”....; “  în curte erau pene şi un topor înfipt într-un lemn, pe care sigur vecinii l-au pus în mod special</a:t>
            </a:r>
            <a:r>
              <a:rPr lang="ro-RO" i="1" dirty="0"/>
              <a:t>...”; „când am tras apa la baie am auzit un mieunat de pisică”, „telefonul sună ciudat…”;”pe stradă am văzut o maşină albastră, care sigur a venit după mine”....;”am primit o floare specială, care (sigur) se numeşte A (numele pacientei), astfel încât am căpătat puteri speciale asupra diavolului”......“pot să-l împrăștii, să-l distrug, sau să-l adun pe diavol </a:t>
            </a:r>
            <a:endParaRPr lang="ro-RO" dirty="0"/>
          </a:p>
          <a:p>
            <a:r>
              <a:rPr lang="ro-RO" i="1" dirty="0"/>
              <a:t> </a:t>
            </a:r>
            <a:endParaRPr lang="ro-RO" dirty="0"/>
          </a:p>
        </p:txBody>
      </p:sp>
    </p:spTree>
    <p:extLst>
      <p:ext uri="{BB962C8B-B14F-4D97-AF65-F5344CB8AC3E}">
        <p14:creationId xmlns:p14="http://schemas.microsoft.com/office/powerpoint/2010/main" val="326684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369332"/>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23</a:t>
            </a:fld>
            <a:endParaRPr lang="ro-RO"/>
          </a:p>
        </p:txBody>
      </p:sp>
      <p:sp>
        <p:nvSpPr>
          <p:cNvPr id="2" name="Dreptunghi 1"/>
          <p:cNvSpPr/>
          <p:nvPr/>
        </p:nvSpPr>
        <p:spPr>
          <a:xfrm>
            <a:off x="600727" y="2503510"/>
            <a:ext cx="8001000" cy="2585323"/>
          </a:xfrm>
          <a:prstGeom prst="rect">
            <a:avLst/>
          </a:prstGeom>
        </p:spPr>
        <p:txBody>
          <a:bodyPr wrap="square">
            <a:spAutoFit/>
          </a:bodyPr>
          <a:lstStyle/>
          <a:p>
            <a:pPr algn="just"/>
            <a:r>
              <a:rPr lang="en-US" i="1" dirty="0" smtClean="0"/>
              <a:t>	</a:t>
            </a:r>
            <a:r>
              <a:rPr lang="ro-RO" dirty="0"/>
              <a:t>O femeie de 28 ani debutează în decurs de câteva luni (2002) cu impresia că pe stradă oamenii o urmăresc cu privirea, prin TV i se transmit mesaje, simte gânduri ce nu-I aparţin referitoare la moarte, </a:t>
            </a:r>
            <a:r>
              <a:rPr lang="ro-RO" u="sng" dirty="0"/>
              <a:t>aude tot felul de lucruri: lătrat de câine, plâns de copil, cântare preoţească, vocile părinţilor şi rudelor care discută despre moartea sa şi vorbesc despre ea</a:t>
            </a:r>
            <a:r>
              <a:rPr lang="ro-RO" dirty="0"/>
              <a:t>; dispoziţie depresivă cu vagă ideaţie </a:t>
            </a:r>
            <a:r>
              <a:rPr lang="ro-RO" dirty="0" err="1"/>
              <a:t>suicidară</a:t>
            </a:r>
            <a:r>
              <a:rPr lang="ro-RO" dirty="0"/>
              <a:t>…afirmă: “parcă s-a rupt ceva în mine, nu mă mai pot regăsi…ceva se întâmplă pe aici şi nu ştiu ce…”..”i s-au transmis mesaje special printr-un film, colegele de salon se uită ciudat la ea…nu ştie ce se întâmplă”.</a:t>
            </a:r>
          </a:p>
          <a:p>
            <a:pPr algn="just"/>
            <a:r>
              <a:rPr lang="ro-RO" dirty="0"/>
              <a:t> </a:t>
            </a:r>
          </a:p>
        </p:txBody>
      </p:sp>
    </p:spTree>
    <p:extLst>
      <p:ext uri="{BB962C8B-B14F-4D97-AF65-F5344CB8AC3E}">
        <p14:creationId xmlns:p14="http://schemas.microsoft.com/office/powerpoint/2010/main" val="2162441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762000" y="1905000"/>
            <a:ext cx="7620000" cy="369332"/>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24</a:t>
            </a:fld>
            <a:endParaRPr lang="ro-RO"/>
          </a:p>
        </p:txBody>
      </p:sp>
      <p:sp>
        <p:nvSpPr>
          <p:cNvPr id="2" name="Dreptunghi 1"/>
          <p:cNvSpPr/>
          <p:nvPr/>
        </p:nvSpPr>
        <p:spPr>
          <a:xfrm>
            <a:off x="600727" y="2503510"/>
            <a:ext cx="8001000" cy="2585323"/>
          </a:xfrm>
          <a:prstGeom prst="rect">
            <a:avLst/>
          </a:prstGeom>
        </p:spPr>
        <p:txBody>
          <a:bodyPr wrap="square">
            <a:spAutoFit/>
          </a:bodyPr>
          <a:lstStyle/>
          <a:p>
            <a:pPr algn="just"/>
            <a:r>
              <a:rPr lang="en-US" i="1" dirty="0" smtClean="0"/>
              <a:t>	</a:t>
            </a:r>
            <a:r>
              <a:rPr lang="ro-RO" dirty="0"/>
              <a:t>O femeie de 28 ani debutează în decurs de câteva luni (2002) cu impresia că pe stradă oamenii o urmăresc cu privirea, prin TV i se transmit mesaje, simte gânduri ce nu-I aparţin referitoare la moarte, </a:t>
            </a:r>
            <a:r>
              <a:rPr lang="ro-RO" u="sng" dirty="0"/>
              <a:t>aude tot felul de lucruri: lătrat de câine, plâns de copil, cântare preoţească, vocile părinţilor şi rudelor care discută despre moartea sa şi vorbesc despre ea</a:t>
            </a:r>
            <a:r>
              <a:rPr lang="ro-RO" dirty="0"/>
              <a:t>; dispoziţie depresivă cu vagă ideaţie </a:t>
            </a:r>
            <a:r>
              <a:rPr lang="ro-RO" dirty="0" err="1"/>
              <a:t>suicidară</a:t>
            </a:r>
            <a:r>
              <a:rPr lang="ro-RO" dirty="0"/>
              <a:t>…afirmă: “parcă s-a rupt ceva în mine, nu mă mai pot regăsi…ceva se întâmplă pe aici şi nu ştiu ce…”..”i s-au transmis mesaje special printr-un film, colegele de salon se uită ciudat la ea…nu ştie ce se întâmplă”.</a:t>
            </a:r>
          </a:p>
          <a:p>
            <a:pPr algn="just"/>
            <a:r>
              <a:rPr lang="ro-RO" dirty="0"/>
              <a:t> </a:t>
            </a:r>
          </a:p>
        </p:txBody>
      </p:sp>
    </p:spTree>
    <p:extLst>
      <p:ext uri="{BB962C8B-B14F-4D97-AF65-F5344CB8AC3E}">
        <p14:creationId xmlns:p14="http://schemas.microsoft.com/office/powerpoint/2010/main" val="2119777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21032" y="1676400"/>
            <a:ext cx="7277734" cy="3059171"/>
          </a:xfrm>
          <a:prstGeom prst="rect">
            <a:avLst/>
          </a:prstGeom>
        </p:spPr>
        <p:txBody>
          <a:bodyPr vert="horz" wrap="square" lIns="0" tIns="12065" rIns="0" bIns="0" rtlCol="0">
            <a:spAutoFit/>
          </a:bodyPr>
          <a:lstStyle/>
          <a:p>
            <a:pPr algn="just"/>
            <a:r>
              <a:rPr spc="-330" dirty="0">
                <a:solidFill>
                  <a:srgbClr val="71A276"/>
                </a:solidFill>
                <a:latin typeface="Times New Roman" panose="02020603050405020304" pitchFamily="18" charset="0"/>
                <a:cs typeface="Times New Roman" panose="02020603050405020304" pitchFamily="18" charset="0"/>
              </a:rPr>
              <a:t>	</a:t>
            </a:r>
            <a:r>
              <a:rPr lang="ro-RO" dirty="0"/>
              <a:t>Oamenii contemporaneității, din toate culturile de pe glob, păstrează și în prezent instituțiile și practicile sacrale tradiționale, la care mare parte din cetățeni participă în continuare, efectiv și cu convingere.</a:t>
            </a:r>
          </a:p>
          <a:p>
            <a:pPr algn="just"/>
            <a:r>
              <a:rPr lang="ro-RO" dirty="0"/>
              <a:t>      Ori, practica religioasă obișnuită extrage realmente persoana din mijlocul vieții cotidiene, mutând-o temporar într-o lume mitică fictivă lume în care oamenii cred.... și din care se reîntorc apoi în mijlocul vieții lor de zi cu zi, deseori fortificați.</a:t>
            </a:r>
          </a:p>
          <a:p>
            <a:pPr algn="just"/>
            <a:r>
              <a:rPr lang="ro-RO" dirty="0"/>
              <a:t>        Acest aspect firesc, natural și normal al existenței omenești curente, se reîntâlnește în tematica delirantă, cu păstrarea scenariului mitico sacral de fond, cu care pacientul se identifică acum într-o manieră deficitară, ca personaj. </a:t>
            </a:r>
          </a:p>
        </p:txBody>
      </p:sp>
      <p:sp>
        <p:nvSpPr>
          <p:cNvPr id="5" name="Substituent număr diapozitiv 4"/>
          <p:cNvSpPr>
            <a:spLocks noGrp="1"/>
          </p:cNvSpPr>
          <p:nvPr>
            <p:ph type="sldNum" sz="quarter" idx="7"/>
          </p:nvPr>
        </p:nvSpPr>
        <p:spPr/>
        <p:txBody>
          <a:bodyPr/>
          <a:lstStyle/>
          <a:p>
            <a:fld id="{B6F15528-21DE-4FAA-801E-634DDDAF4B2B}" type="slidenum">
              <a:rPr lang="ro-RO" smtClean="0"/>
              <a:pPr/>
              <a:t>3</a:t>
            </a:fld>
            <a:endParaRPr lang="ro-R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6522" y="2286000"/>
            <a:ext cx="7277734" cy="289182"/>
          </a:xfrm>
          <a:prstGeom prst="rect">
            <a:avLst/>
          </a:prstGeom>
        </p:spPr>
        <p:txBody>
          <a:bodyPr vert="horz" wrap="square" lIns="0" tIns="12065" rIns="0" bIns="0" rtlCol="0">
            <a:spAutoFit/>
          </a:bodyPr>
          <a:lstStyle/>
          <a:p>
            <a:pPr algn="just"/>
            <a:r>
              <a:rPr spc="-330" dirty="0">
                <a:solidFill>
                  <a:srgbClr val="71A276"/>
                </a:solidFill>
                <a:latin typeface="Times New Roman" panose="02020603050405020304" pitchFamily="18" charset="0"/>
                <a:cs typeface="Times New Roman" panose="02020603050405020304" pitchFamily="18" charset="0"/>
              </a:rPr>
              <a:t>	</a:t>
            </a:r>
            <a:endParaRPr sz="1600" dirty="0">
              <a:latin typeface="Arial"/>
              <a:cs typeface="Arial"/>
            </a:endParaRPr>
          </a:p>
        </p:txBody>
      </p:sp>
      <p:sp>
        <p:nvSpPr>
          <p:cNvPr id="3" name="Dreptunghi 2"/>
          <p:cNvSpPr/>
          <p:nvPr/>
        </p:nvSpPr>
        <p:spPr>
          <a:xfrm>
            <a:off x="831470" y="457200"/>
            <a:ext cx="7677056" cy="5355312"/>
          </a:xfrm>
          <a:prstGeom prst="rect">
            <a:avLst/>
          </a:prstGeom>
        </p:spPr>
        <p:txBody>
          <a:bodyPr wrap="square">
            <a:spAutoFit/>
          </a:bodyPr>
          <a:lstStyle/>
          <a:p>
            <a:pPr algn="just"/>
            <a:r>
              <a:rPr lang="en-US" dirty="0"/>
              <a:t>	</a:t>
            </a:r>
            <a:r>
              <a:rPr lang="it-IT" dirty="0"/>
              <a:t>CAZ. </a:t>
            </a:r>
            <a:r>
              <a:rPr lang="it-IT" i="1" dirty="0"/>
              <a:t>O femeie de 41 ani dezvoltă un tablou psihotic cu delir de misiune divină: “E aleasa lui Dumnezeu de la care are misiunea să lupte cu diavolul”. Dumnezeu îi spune zilnic ce să facă; “Duhul Sfânt vorbeşte prin mine”. Dumnezeu a ales-o să fie un fel de proroc... pentru că “e curată, nu a minţit, nu a preacurvit„... are și un semn pe dosul mâinii.. care indică locul unde a fost cuiul răstignirii lui Iisus…” simte și un gust amar de la pelinul dat lui Iisus iar corpul îi miroase a tămâie”.</a:t>
            </a:r>
            <a:endParaRPr lang="ro-RO" dirty="0"/>
          </a:p>
          <a:p>
            <a:pPr algn="just"/>
            <a:r>
              <a:rPr lang="it-IT" i="1" dirty="0"/>
              <a:t>        Dumnezeu o protejează şi o influenţează.... simte gânduri care nu sunt ale ei.. dar acestea sunt “gânduri date de Dumnezeu”...,”i se citesc gândurile cu ajutorul lui Dumnezeu”. </a:t>
            </a:r>
            <a:endParaRPr lang="ro-RO" dirty="0"/>
          </a:p>
          <a:p>
            <a:pPr algn="just"/>
            <a:r>
              <a:rPr lang="it-IT" i="1" dirty="0"/>
              <a:t>        Se simte urmărită de oameni, căci oamenii sunt “diavoliţi”, îşi dă seama de aceasta căci “simte un fior de gheaţă în ceafă”.</a:t>
            </a:r>
            <a:endParaRPr lang="ro-RO" dirty="0"/>
          </a:p>
          <a:p>
            <a:pPr algn="just"/>
            <a:r>
              <a:rPr lang="it-IT" dirty="0"/>
              <a:t> </a:t>
            </a:r>
            <a:endParaRPr lang="ro-RO" dirty="0"/>
          </a:p>
          <a:p>
            <a:pPr algn="just"/>
            <a:r>
              <a:rPr lang="it-IT" dirty="0"/>
              <a:t>     Cazul evidențiază pregnat o „trans-personalizare„ delirantă, în sensul că pacienta își pierde aproape complet propria identiate, devenind un personaj ce se mulează după modelul divin diriguitor</a:t>
            </a:r>
            <a:endParaRPr lang="ro-RO" dirty="0"/>
          </a:p>
          <a:p>
            <a:pPr algn="just"/>
            <a:r>
              <a:rPr lang="it-IT" dirty="0"/>
              <a:t>  </a:t>
            </a:r>
            <a:endParaRPr lang="ro-RO" dirty="0"/>
          </a:p>
          <a:p>
            <a:r>
              <a:rPr lang="it-IT" dirty="0"/>
              <a:t> </a:t>
            </a:r>
            <a:endParaRPr lang="ro-RO" dirty="0"/>
          </a:p>
          <a:p>
            <a:r>
              <a:rPr lang="it-IT" dirty="0"/>
              <a:t> </a:t>
            </a:r>
            <a:endParaRPr lang="ro-RO"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4</a:t>
            </a:fld>
            <a:endParaRPr lang="ro-RO"/>
          </a:p>
        </p:txBody>
      </p:sp>
    </p:spTree>
    <p:extLst>
      <p:ext uri="{BB962C8B-B14F-4D97-AF65-F5344CB8AC3E}">
        <p14:creationId xmlns:p14="http://schemas.microsoft.com/office/powerpoint/2010/main" val="240616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6522" y="2286000"/>
            <a:ext cx="7277734" cy="289182"/>
          </a:xfrm>
          <a:prstGeom prst="rect">
            <a:avLst/>
          </a:prstGeom>
        </p:spPr>
        <p:txBody>
          <a:bodyPr vert="horz" wrap="square" lIns="0" tIns="12065" rIns="0" bIns="0" rtlCol="0">
            <a:spAutoFit/>
          </a:bodyPr>
          <a:lstStyle/>
          <a:p>
            <a:pPr algn="just"/>
            <a:r>
              <a:rPr spc="-330" dirty="0">
                <a:solidFill>
                  <a:srgbClr val="71A276"/>
                </a:solidFill>
                <a:latin typeface="Times New Roman" panose="02020603050405020304" pitchFamily="18" charset="0"/>
                <a:cs typeface="Times New Roman" panose="02020603050405020304" pitchFamily="18" charset="0"/>
              </a:rPr>
              <a:t>	</a:t>
            </a:r>
            <a:endParaRPr sz="1600" dirty="0">
              <a:latin typeface="Arial"/>
              <a:cs typeface="Arial"/>
            </a:endParaRPr>
          </a:p>
        </p:txBody>
      </p:sp>
      <p:sp>
        <p:nvSpPr>
          <p:cNvPr id="3" name="Dreptunghi 2"/>
          <p:cNvSpPr/>
          <p:nvPr/>
        </p:nvSpPr>
        <p:spPr>
          <a:xfrm>
            <a:off x="1219200" y="2376643"/>
            <a:ext cx="6705600" cy="369332"/>
          </a:xfrm>
          <a:prstGeom prst="rect">
            <a:avLst/>
          </a:prstGeom>
        </p:spPr>
        <p:txBody>
          <a:bodyPr wrap="square">
            <a:spAutoFit/>
          </a:bodyPr>
          <a:lstStyle/>
          <a:p>
            <a:pPr algn="just"/>
            <a:r>
              <a:rPr lang="en-US" dirty="0"/>
              <a:t>	</a:t>
            </a:r>
            <a:endParaRPr lang="ro-RO" dirty="0">
              <a:latin typeface="Times New Roman" panose="02020603050405020304" pitchFamily="18" charset="0"/>
              <a:cs typeface="Times New Roman" panose="02020603050405020304" pitchFamily="18" charset="0"/>
            </a:endParaRPr>
          </a:p>
        </p:txBody>
      </p:sp>
      <p:sp>
        <p:nvSpPr>
          <p:cNvPr id="9" name="Substituent conținut 2"/>
          <p:cNvSpPr txBox="1">
            <a:spLocks/>
          </p:cNvSpPr>
          <p:nvPr/>
        </p:nvSpPr>
        <p:spPr>
          <a:xfrm>
            <a:off x="889925" y="990600"/>
            <a:ext cx="7543800" cy="3886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just"/>
            <a:r>
              <a:rPr lang="en-US" kern="0" dirty="0">
                <a:solidFill>
                  <a:sysClr val="windowText" lastClr="000000"/>
                </a:solidFill>
              </a:rPr>
              <a:t>	</a:t>
            </a:r>
            <a:r>
              <a:rPr lang="it-IT" i="1" dirty="0"/>
              <a:t>O femeie de 28 ani dezvoltă în 2 luni o stare expansiv delirantă : „e trimisa lui Dumnezeu pe pământ; acesta a înzestrat-o cu puteri deosebite, poate prevedea viitorul, fapt ce-l exemplifică cu viitoarele acţiuni ale conducătorilor ţării în relaţie cu preşedintele SUA..., în diverse scenarii”. „Dumnezeu vorbeşte prin vocea mea şi acţionează prin mine”, se simte asemeni Fecioarei Maria.</a:t>
            </a:r>
            <a:endParaRPr lang="ro-RO" dirty="0"/>
          </a:p>
          <a:p>
            <a:pPr algn="just"/>
            <a:r>
              <a:rPr lang="it-IT" i="1" dirty="0"/>
              <a:t>      Urmează alte recăderi cu delir de grandiozitate dar şi episoade depresive</a:t>
            </a:r>
            <a:r>
              <a:rPr lang="it-IT" dirty="0"/>
              <a:t>.</a:t>
            </a:r>
            <a:endParaRPr lang="ro-RO" dirty="0"/>
          </a:p>
          <a:p>
            <a:pPr algn="just"/>
            <a:r>
              <a:rPr lang="it-IT" dirty="0"/>
              <a:t> </a:t>
            </a:r>
            <a:endParaRPr lang="ro-RO" dirty="0"/>
          </a:p>
          <a:p>
            <a:pPr algn="just"/>
            <a:r>
              <a:rPr lang="it-IT" dirty="0"/>
              <a:t>    Şi în cest caz pacienta resimte că divinitatea îi împrumută crpoalitatea, pentru a comunica cu omenirea</a:t>
            </a:r>
            <a:endParaRPr lang="ro-RO" dirty="0"/>
          </a:p>
        </p:txBody>
      </p:sp>
      <p:sp>
        <p:nvSpPr>
          <p:cNvPr id="6" name="Substituent număr diapozitiv 5"/>
          <p:cNvSpPr>
            <a:spLocks noGrp="1"/>
          </p:cNvSpPr>
          <p:nvPr>
            <p:ph type="sldNum" sz="quarter" idx="7"/>
          </p:nvPr>
        </p:nvSpPr>
        <p:spPr/>
        <p:txBody>
          <a:bodyPr/>
          <a:lstStyle/>
          <a:p>
            <a:fld id="{B6F15528-21DE-4FAA-801E-634DDDAF4B2B}" type="slidenum">
              <a:rPr lang="ro-RO" smtClean="0"/>
              <a:pPr/>
              <a:t>5</a:t>
            </a:fld>
            <a:endParaRPr lang="ro-RO"/>
          </a:p>
        </p:txBody>
      </p:sp>
    </p:spTree>
    <p:extLst>
      <p:ext uri="{BB962C8B-B14F-4D97-AF65-F5344CB8AC3E}">
        <p14:creationId xmlns:p14="http://schemas.microsoft.com/office/powerpoint/2010/main" val="2445532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56522" y="2286000"/>
            <a:ext cx="7277734" cy="289182"/>
          </a:xfrm>
          <a:prstGeom prst="rect">
            <a:avLst/>
          </a:prstGeom>
        </p:spPr>
        <p:txBody>
          <a:bodyPr vert="horz" wrap="square" lIns="0" tIns="12065" rIns="0" bIns="0" rtlCol="0">
            <a:spAutoFit/>
          </a:bodyPr>
          <a:lstStyle/>
          <a:p>
            <a:pPr algn="just"/>
            <a:r>
              <a:rPr spc="-330" dirty="0">
                <a:solidFill>
                  <a:srgbClr val="71A276"/>
                </a:solidFill>
                <a:latin typeface="Times New Roman" panose="02020603050405020304" pitchFamily="18" charset="0"/>
                <a:cs typeface="Times New Roman" panose="02020603050405020304" pitchFamily="18" charset="0"/>
              </a:rPr>
              <a:t>	</a:t>
            </a:r>
            <a:endParaRPr sz="1600" dirty="0">
              <a:latin typeface="Arial"/>
              <a:cs typeface="Arial"/>
            </a:endParaRPr>
          </a:p>
        </p:txBody>
      </p:sp>
      <p:sp>
        <p:nvSpPr>
          <p:cNvPr id="3" name="Dreptunghi 2"/>
          <p:cNvSpPr/>
          <p:nvPr/>
        </p:nvSpPr>
        <p:spPr>
          <a:xfrm>
            <a:off x="1219200" y="2376643"/>
            <a:ext cx="6705600" cy="369332"/>
          </a:xfrm>
          <a:prstGeom prst="rect">
            <a:avLst/>
          </a:prstGeom>
        </p:spPr>
        <p:txBody>
          <a:bodyPr wrap="square">
            <a:spAutoFit/>
          </a:bodyPr>
          <a:lstStyle/>
          <a:p>
            <a:pPr algn="just"/>
            <a:r>
              <a:rPr lang="en-US" dirty="0"/>
              <a:t>	</a:t>
            </a:r>
            <a:endParaRPr lang="ro-RO" dirty="0">
              <a:latin typeface="Times New Roman" panose="02020603050405020304" pitchFamily="18" charset="0"/>
              <a:cs typeface="Times New Roman" panose="02020603050405020304" pitchFamily="18" charset="0"/>
            </a:endParaRPr>
          </a:p>
        </p:txBody>
      </p:sp>
      <p:sp>
        <p:nvSpPr>
          <p:cNvPr id="9" name="Substituent conținut 2"/>
          <p:cNvSpPr txBox="1">
            <a:spLocks/>
          </p:cNvSpPr>
          <p:nvPr/>
        </p:nvSpPr>
        <p:spPr>
          <a:xfrm>
            <a:off x="990600" y="1981200"/>
            <a:ext cx="7543800" cy="3886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nSpc>
                <a:spcPct val="150000"/>
              </a:lnSpc>
            </a:pPr>
            <a:r>
              <a:rPr lang="en-US" kern="0" dirty="0">
                <a:solidFill>
                  <a:sysClr val="windowText" lastClr="000000"/>
                </a:solidFill>
              </a:rPr>
              <a:t>	</a:t>
            </a:r>
            <a:endParaRPr lang="ro-RO" kern="0" dirty="0">
              <a:solidFill>
                <a:sysClr val="windowText" lastClr="000000"/>
              </a:solidFill>
              <a:latin typeface="Times New Roman" panose="02020603050405020304" pitchFamily="18" charset="0"/>
              <a:cs typeface="Times New Roman" panose="02020603050405020304" pitchFamily="18" charset="0"/>
            </a:endParaRPr>
          </a:p>
        </p:txBody>
      </p:sp>
      <p:sp>
        <p:nvSpPr>
          <p:cNvPr id="4" name="Dreptunghi 3"/>
          <p:cNvSpPr/>
          <p:nvPr/>
        </p:nvSpPr>
        <p:spPr>
          <a:xfrm>
            <a:off x="1000172" y="1066800"/>
            <a:ext cx="7143656" cy="4247317"/>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i="1" dirty="0"/>
              <a:t>O tânără de 19 ani se internează pentru o dezinhibiţie însoțită de  delir mistic. Debutul episodului îl descrie astfel:</a:t>
            </a:r>
            <a:endParaRPr lang="ro-RO" dirty="0"/>
          </a:p>
          <a:p>
            <a:pPr algn="just"/>
            <a:r>
              <a:rPr lang="ro-RO" i="1" dirty="0"/>
              <a:t>.... “am început să mă simt puternică şi fericită, toate gândurile din trecut îmi veneau în </a:t>
            </a:r>
            <a:r>
              <a:rPr lang="ro-RO" i="1" dirty="0" err="1"/>
              <a:t>minte...gândurile</a:t>
            </a:r>
            <a:r>
              <a:rPr lang="ro-RO" i="1" dirty="0"/>
              <a:t> </a:t>
            </a:r>
            <a:r>
              <a:rPr lang="ro-RO" i="1" dirty="0" err="1"/>
              <a:t>fugeau...mi</a:t>
            </a:r>
            <a:r>
              <a:rPr lang="ro-RO" i="1" dirty="0"/>
              <a:t> le aduce cineva </a:t>
            </a:r>
            <a:r>
              <a:rPr lang="ro-RO" i="1" dirty="0" err="1"/>
              <a:t>înapoi...numai</a:t>
            </a:r>
            <a:r>
              <a:rPr lang="ro-RO" i="1" dirty="0"/>
              <a:t> gânduri </a:t>
            </a:r>
            <a:r>
              <a:rPr lang="ro-RO" i="1" dirty="0" err="1"/>
              <a:t>bune...mi</a:t>
            </a:r>
            <a:r>
              <a:rPr lang="ro-RO" i="1" dirty="0"/>
              <a:t> le planta în </a:t>
            </a:r>
            <a:r>
              <a:rPr lang="ro-RO" i="1" dirty="0" err="1"/>
              <a:t>minte...erau</a:t>
            </a:r>
            <a:r>
              <a:rPr lang="ro-RO" i="1" dirty="0"/>
              <a:t> producţia Domnului Dumnezeu, care printr-un mesager, probabil un înger, le punea în </a:t>
            </a:r>
            <a:r>
              <a:rPr lang="ro-RO" i="1" dirty="0" err="1"/>
              <a:t>mine...nu</a:t>
            </a:r>
            <a:r>
              <a:rPr lang="ro-RO" i="1" dirty="0"/>
              <a:t> erau gândurile mele, mintea mea nu le putea aduce aşa </a:t>
            </a:r>
            <a:r>
              <a:rPr lang="ro-RO" i="1" dirty="0" err="1"/>
              <a:t>rapid...vocea</a:t>
            </a:r>
            <a:r>
              <a:rPr lang="ro-RO" i="1" dirty="0"/>
              <a:t> îngerului o auzeam în </a:t>
            </a:r>
            <a:r>
              <a:rPr lang="ro-RO" i="1" dirty="0" err="1"/>
              <a:t>cap...Domnul</a:t>
            </a:r>
            <a:r>
              <a:rPr lang="ro-RO" i="1" dirty="0"/>
              <a:t> îmi ştia şi toate gândurile căci El le ştie pe toate, oamenii ştiu doar o parte....</a:t>
            </a:r>
            <a:endParaRPr lang="ro-RO" dirty="0"/>
          </a:p>
          <a:p>
            <a:pPr algn="just"/>
            <a:r>
              <a:rPr lang="it-IT" i="1" dirty="0"/>
              <a:t>        Episoade ulterioare se manifestă cu tematică  mistică în continuiare, dar cu tablou depresiv, depersonalizare, trăiri senzitiv relaţionale....Se succed și epidoae în care resimte urmărire și influențe din parte oamenilor....dar, la un al episod,... în care e şi erotomană - considerând că o iubeşte un reporter TV-.</a:t>
            </a:r>
            <a:r>
              <a:rPr lang="ro-RO" i="1" dirty="0"/>
              <a:t>...</a:t>
            </a:r>
            <a:r>
              <a:rPr lang="it-IT" i="1" dirty="0"/>
              <a:t>afirmă că “trăieşte o intimitate cu Dumnezeu  care i se dezvăluie şi îi vorbeşte„....</a:t>
            </a:r>
            <a:endParaRPr lang="ro-RO" dirty="0">
              <a:latin typeface="Times New Roman" panose="02020603050405020304" pitchFamily="18" charset="0"/>
              <a:cs typeface="Times New Roman" panose="02020603050405020304" pitchFamily="18" charset="0"/>
            </a:endParaRPr>
          </a:p>
        </p:txBody>
      </p:sp>
      <p:sp>
        <p:nvSpPr>
          <p:cNvPr id="7" name="Substituent număr diapozitiv 6"/>
          <p:cNvSpPr>
            <a:spLocks noGrp="1"/>
          </p:cNvSpPr>
          <p:nvPr>
            <p:ph type="sldNum" sz="quarter" idx="7"/>
          </p:nvPr>
        </p:nvSpPr>
        <p:spPr/>
        <p:txBody>
          <a:bodyPr/>
          <a:lstStyle/>
          <a:p>
            <a:fld id="{B6F15528-21DE-4FAA-801E-634DDDAF4B2B}" type="slidenum">
              <a:rPr lang="ro-RO" smtClean="0"/>
              <a:pPr/>
              <a:t>6</a:t>
            </a:fld>
            <a:endParaRPr lang="ro-RO"/>
          </a:p>
        </p:txBody>
      </p:sp>
    </p:spTree>
    <p:extLst>
      <p:ext uri="{BB962C8B-B14F-4D97-AF65-F5344CB8AC3E}">
        <p14:creationId xmlns:p14="http://schemas.microsoft.com/office/powerpoint/2010/main" val="331279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1066800" y="1600200"/>
            <a:ext cx="7086600" cy="4247317"/>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dirty="0"/>
              <a:t>Delirurile ne pot plasa apoi, cu un fel de naturalețe dezinvoltă, într-o lume narativă fantastică...                                                     </a:t>
            </a:r>
          </a:p>
          <a:p>
            <a:pPr algn="just"/>
            <a:r>
              <a:rPr lang="ro-RO" dirty="0"/>
              <a:t> CAZ.  </a:t>
            </a:r>
            <a:r>
              <a:rPr lang="ro-RO" i="1" dirty="0"/>
              <a:t>Un tânăr de 20 de ani ajunge să se interneze după câteva luni în care comportamentul său s-a deteriorat, cu retragere socială şi agresivitate..... La interviu relatează că totul a început când l-a văzut pe Isus îmbrăcat în alb şi albastru, care i-a făcut semn cu mâna. Aceste culori capătă de acum încolo o semnificaţie specială pentru el...</a:t>
            </a:r>
            <a:endParaRPr lang="ro-RO" dirty="0"/>
          </a:p>
          <a:p>
            <a:pPr algn="just"/>
            <a:r>
              <a:rPr lang="ro-RO" i="1" dirty="0"/>
              <a:t>      De atunci, uitându-se în oglindă, observă că fizionomia sa se schimbă şi începe să semene tot mai mult.. până la identitate,.. cu un actor care joacă rolul principal într-un film serial (</a:t>
            </a:r>
            <a:r>
              <a:rPr lang="ro-RO" i="1" dirty="0" err="1"/>
              <a:t>Sunset</a:t>
            </a:r>
            <a:r>
              <a:rPr lang="ro-RO" i="1" dirty="0"/>
              <a:t> Beach)... Declară familiei că el este cel din film; şi subiectul filmului, tot ce se petrece acolo, e inspirat din viața lui..... Întâi e revoltat, considerând că regizorul filmului i-a furat viaţa;.... apoi recunoaşte în acest regizor pe propriul său tată, sentimentele faţă de el fiind contradictorii. </a:t>
            </a:r>
            <a:endParaRPr lang="ro-RO" dirty="0"/>
          </a:p>
          <a:p>
            <a:pPr algn="just"/>
            <a:r>
              <a:rPr lang="ro-RO" i="1" dirty="0"/>
              <a:t>     </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7</a:t>
            </a:fld>
            <a:endParaRPr lang="ro-RO"/>
          </a:p>
        </p:txBody>
      </p:sp>
    </p:spTree>
    <p:extLst>
      <p:ext uri="{BB962C8B-B14F-4D97-AF65-F5344CB8AC3E}">
        <p14:creationId xmlns:p14="http://schemas.microsoft.com/office/powerpoint/2010/main" val="614816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1086633" y="914400"/>
            <a:ext cx="7086600" cy="4801314"/>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i="1" dirty="0"/>
              <a:t>Începe treptat apoi să recunoască în diverse melodii cântate de trupe de renume,  întâmplări din propria-i viaţă..(!!). subiectele cântecelor încep să aibă o semnificație aparte; chiar şi titlurile lor sunt aluzii la intimitatea pacientului... Trece prin experienţe bizare şi resimte anxietate, neputându-şi explica prin ce modalităţi îi este cunoscută toată viaţa, intimitatea, gândurile, visurile. Treptat ajunge la concluzia că este o vedetă, că lumea îl recunoaşte pe stradă, unii privindu-l chiar cu invidie... alţii urmărindu-l şi vrând să-i facă rău. .....La TV se fac aluzii la el; şi, „cineva”, (probabil regizorul filmului inspirat din viaţa sa) încearcă să-i influenţeze gândirea şi comportamentul. </a:t>
            </a:r>
            <a:endParaRPr lang="ro-RO" dirty="0"/>
          </a:p>
          <a:p>
            <a:pPr algn="just"/>
            <a:r>
              <a:rPr lang="ro-RO" i="1" dirty="0"/>
              <a:t>      Consideră că mama lui e doar o femeie cu care stă în casă, iar tatăl nu e tatăl lui; tatăl lui e probabil Dumnezeu În acest caz patologia delirantă, - deşi se corelează cu instanţa divină prin rolul jucat de Iisus - se petrece, în esență, în lumea laică. Pacientul intră însă în lumea delirantă părăsind identitatea sa naturală – printr-un proces de depersonalizare şi transformare într-un personaj de film. Regizorul filmului ajunge să fie considerat tatăl lui. sau regizorul care a făcut filmul despre el</a:t>
            </a: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8</a:t>
            </a:fld>
            <a:endParaRPr lang="ro-RO"/>
          </a:p>
        </p:txBody>
      </p:sp>
    </p:spTree>
    <p:extLst>
      <p:ext uri="{BB962C8B-B14F-4D97-AF65-F5344CB8AC3E}">
        <p14:creationId xmlns:p14="http://schemas.microsoft.com/office/powerpoint/2010/main" val="40373866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reptunghi 2"/>
          <p:cNvSpPr/>
          <p:nvPr/>
        </p:nvSpPr>
        <p:spPr>
          <a:xfrm>
            <a:off x="1086633" y="914400"/>
            <a:ext cx="7086600" cy="5355312"/>
          </a:xfrm>
          <a:prstGeom prst="rect">
            <a:avLst/>
          </a:prstGeom>
        </p:spPr>
        <p:txBody>
          <a:bodyPr wrap="square">
            <a:spAutoFit/>
          </a:bodyPr>
          <a:lstStyle/>
          <a:p>
            <a:pPr algn="just"/>
            <a:r>
              <a:rPr lang="en-US" dirty="0">
                <a:latin typeface="Times New Roman" panose="02020603050405020304" pitchFamily="18" charset="0"/>
                <a:cs typeface="Times New Roman" panose="02020603050405020304" pitchFamily="18" charset="0"/>
              </a:rPr>
              <a:t>	</a:t>
            </a:r>
            <a:r>
              <a:rPr lang="ro-RO" i="1" dirty="0"/>
              <a:t>CAZ. Un tânăr de 19 ani se internează (1996) în regim de urgenţă într-o stare de agitaţie delirantă: e convins că este o persoană importantă peste care a coborât Duhul Sfânt şi care va scăpa ţara de dezastru,.... lumea îl priveşte mai intens datorită importanţei sale; există o persoană în oraş, o vrăjitoare care îl supraveghează ... care-i cunoaşte gândurile şi poate să-i transmită gânduri.</a:t>
            </a:r>
            <a:endParaRPr lang="ro-RO" dirty="0"/>
          </a:p>
          <a:p>
            <a:pPr algn="just"/>
            <a:r>
              <a:rPr lang="ro-RO" dirty="0"/>
              <a:t>        Urmează repetate internări, tematica delirantă rămânând de grandiozitate.. dar se centrează pe o relaţie cu diavolul; de fapt, cu o armată de draci care e în strânsă legătură cu vrăjitoarea care-l dirijează. </a:t>
            </a:r>
            <a:r>
              <a:rPr lang="ro-RO" u="sng" dirty="0"/>
              <a:t>Descrierile pacientului, deşi marcate evident  de narativitate, se menţin de-a lungul anilor în acelaşi univers, cu aceleaşi personaje.</a:t>
            </a:r>
            <a:endParaRPr lang="ro-RO" dirty="0"/>
          </a:p>
          <a:p>
            <a:pPr algn="just"/>
            <a:r>
              <a:rPr lang="ro-RO" dirty="0"/>
              <a:t> </a:t>
            </a:r>
          </a:p>
          <a:p>
            <a:pPr algn="just"/>
            <a:r>
              <a:rPr lang="ro-RO" dirty="0"/>
              <a:t>        Prezintă </a:t>
            </a:r>
            <a:r>
              <a:rPr lang="ro-RO" dirty="0" err="1"/>
              <a:t>pseudohalucinaţii</a:t>
            </a:r>
            <a:r>
              <a:rPr lang="ro-RO" dirty="0"/>
              <a:t> auditive imperative şi </a:t>
            </a:r>
            <a:r>
              <a:rPr lang="ro-RO" dirty="0" err="1"/>
              <a:t>comentative</a:t>
            </a:r>
            <a:r>
              <a:rPr lang="ro-RO" dirty="0"/>
              <a:t>: o voce de femeie îi comandă ce să facă; această voce a fost făcută prin vrăji şi introdusă în cap tot prin vrajă de către iad. Vocea comentează şi acţiunile pacientului, îl critică, îi vorbeşte urât pe cei din jur;.. Personal, uneori poate controla vocea.. şi când îi spune „taci voce” aceasta se opreşte......</a:t>
            </a:r>
          </a:p>
          <a:p>
            <a:r>
              <a:rPr lang="ro-RO" dirty="0"/>
              <a:t/>
            </a:r>
            <a:br>
              <a:rPr lang="ro-RO" dirty="0"/>
            </a:br>
            <a:endParaRPr lang="ro-RO" dirty="0"/>
          </a:p>
        </p:txBody>
      </p:sp>
      <p:sp>
        <p:nvSpPr>
          <p:cNvPr id="5" name="Substituent număr diapozitiv 4"/>
          <p:cNvSpPr>
            <a:spLocks noGrp="1"/>
          </p:cNvSpPr>
          <p:nvPr>
            <p:ph type="sldNum" sz="quarter" idx="7"/>
          </p:nvPr>
        </p:nvSpPr>
        <p:spPr/>
        <p:txBody>
          <a:bodyPr/>
          <a:lstStyle/>
          <a:p>
            <a:fld id="{B6F15528-21DE-4FAA-801E-634DDDAF4B2B}" type="slidenum">
              <a:rPr lang="ro-RO" smtClean="0"/>
              <a:pPr/>
              <a:t>9</a:t>
            </a:fld>
            <a:endParaRPr lang="ro-RO"/>
          </a:p>
        </p:txBody>
      </p:sp>
    </p:spTree>
    <p:extLst>
      <p:ext uri="{BB962C8B-B14F-4D97-AF65-F5344CB8AC3E}">
        <p14:creationId xmlns:p14="http://schemas.microsoft.com/office/powerpoint/2010/main" val="673881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B5252"/>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ă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479</TotalTime>
  <Words>24</Words>
  <Application>Microsoft Office PowerPoint</Application>
  <PresentationFormat>Expunere pe ecran (4:3)</PresentationFormat>
  <Paragraphs>124</Paragraphs>
  <Slides>24</Slides>
  <Notes>0</Notes>
  <HiddenSlides>0</HiddenSlides>
  <MMClips>0</MMClips>
  <ScaleCrop>false</ScaleCrop>
  <HeadingPairs>
    <vt:vector size="4" baseType="variant">
      <vt:variant>
        <vt:lpstr>Temă</vt:lpstr>
      </vt:variant>
      <vt:variant>
        <vt:i4>1</vt:i4>
      </vt:variant>
      <vt:variant>
        <vt:lpstr>Titluri diapozitive</vt:lpstr>
      </vt:variant>
      <vt:variant>
        <vt:i4>24</vt:i4>
      </vt:variant>
    </vt:vector>
  </HeadingPairs>
  <TitlesOfParts>
    <vt:vector size="25" baseType="lpstr">
      <vt:lpstr>Office Theme</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lpstr>Prezentare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PowerPoint</dc:title>
  <dc:creator>Jeni</dc:creator>
  <cp:lastModifiedBy>Jeni</cp:lastModifiedBy>
  <cp:revision>149</cp:revision>
  <dcterms:created xsi:type="dcterms:W3CDTF">2022-12-05T14:04:16Z</dcterms:created>
  <dcterms:modified xsi:type="dcterms:W3CDTF">2023-09-28T07:15:13Z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2016-11-25T00:00:00Z</vt:filetime>
  </property>
  <property fmtid="{D5CDD505-2E9C-101B-9397-08002B2CF9AE}" pid="3" name="Creator">
    <vt:lpwstr>convertonlinefree.com</vt:lpwstr>
  </property>
  <property fmtid="{D5CDD505-2E9C-101B-9397-08002B2CF9AE}" pid="4" name="LastSaved">
    <vt:filetime>2022-12-05T00:00:00Z</vt:filetime>
  </property>
</Properties>
</file>