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0" r:id="rId4"/>
    <p:sldId id="313" r:id="rId5"/>
    <p:sldId id="316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4" r:id="rId22"/>
    <p:sldId id="335" r:id="rId23"/>
    <p:sldId id="336" r:id="rId24"/>
  </p:sldIdLst>
  <p:sldSz cx="9144000" cy="6858000" type="screen4x3"/>
  <p:notesSz cx="9144000" cy="6858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B488D-CCB6-4413-8A1C-842D0A3C12DC}" type="datetimeFigureOut">
              <a:rPr lang="ro-RO" smtClean="0"/>
              <a:t>28.09.2023</a:t>
            </a:fld>
            <a:endParaRPr lang="ro-RO"/>
          </a:p>
        </p:txBody>
      </p:sp>
      <p:sp>
        <p:nvSpPr>
          <p:cNvPr id="4" name="Substituent imagine diapozitiv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/>
              <a:t>Clic pentru editare stiluri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5C639-95E9-4B34-904E-3232AAE0A21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94820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D5CEF-6514-4867-A9B1-CD801CB38CB9}" type="datetime1">
              <a:rPr lang="en-US" smtClean="0"/>
              <a:t>28-Sep-23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76A77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C5CE1-5B6D-4222-961E-C9852C53C382}" type="datetime1">
              <a:rPr lang="en-US" smtClean="0"/>
              <a:t>28-Sep-23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76A77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F346B-4B3F-4B9C-B3C5-3B462CBD7B87}" type="datetime1">
              <a:rPr lang="en-US" smtClean="0"/>
              <a:t>28-Sep-23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0062" y="5945187"/>
            <a:ext cx="4897755" cy="913130"/>
          </a:xfrm>
          <a:custGeom>
            <a:avLst/>
            <a:gdLst/>
            <a:ahLst/>
            <a:cxnLst/>
            <a:rect l="l" t="t" r="r" b="b"/>
            <a:pathLst>
              <a:path w="4897755" h="913129">
                <a:moveTo>
                  <a:pt x="85554" y="21311"/>
                </a:moveTo>
                <a:lnTo>
                  <a:pt x="3636833" y="912810"/>
                </a:lnTo>
                <a:lnTo>
                  <a:pt x="4897511" y="912810"/>
                </a:lnTo>
                <a:lnTo>
                  <a:pt x="85554" y="21311"/>
                </a:lnTo>
                <a:close/>
              </a:path>
              <a:path w="4897755" h="913129">
                <a:moveTo>
                  <a:pt x="660" y="0"/>
                </a:moveTo>
                <a:lnTo>
                  <a:pt x="0" y="5461"/>
                </a:lnTo>
                <a:lnTo>
                  <a:pt x="85554" y="21311"/>
                </a:lnTo>
                <a:lnTo>
                  <a:pt x="660" y="0"/>
                </a:lnTo>
                <a:close/>
              </a:path>
            </a:pathLst>
          </a:custGeom>
          <a:solidFill>
            <a:srgbClr val="B3CAB5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85775" y="5938837"/>
            <a:ext cx="3653154" cy="919480"/>
          </a:xfrm>
          <a:custGeom>
            <a:avLst/>
            <a:gdLst/>
            <a:ahLst/>
            <a:cxnLst/>
            <a:rect l="l" t="t" r="r" b="b"/>
            <a:pathLst>
              <a:path w="3653154" h="919479">
                <a:moveTo>
                  <a:pt x="0" y="0"/>
                </a:moveTo>
                <a:lnTo>
                  <a:pt x="7924" y="6350"/>
                </a:lnTo>
                <a:lnTo>
                  <a:pt x="2869849" y="919160"/>
                </a:lnTo>
                <a:lnTo>
                  <a:pt x="3653138" y="9191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141475" y="1293875"/>
            <a:ext cx="3355848" cy="45613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76A77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53ACD-8C07-4C1E-BE5C-382CF4CC2D67}" type="datetime1">
              <a:rPr lang="en-US" smtClean="0"/>
              <a:t>28-Sep-23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5A063-B9DA-4776-873A-BD3876D4810C}" type="datetime1">
              <a:rPr lang="en-US" smtClean="0"/>
              <a:t>28-Sep-23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00062" y="5945187"/>
            <a:ext cx="4897755" cy="913130"/>
          </a:xfrm>
          <a:custGeom>
            <a:avLst/>
            <a:gdLst/>
            <a:ahLst/>
            <a:cxnLst/>
            <a:rect l="l" t="t" r="r" b="b"/>
            <a:pathLst>
              <a:path w="4897755" h="913129">
                <a:moveTo>
                  <a:pt x="85554" y="21311"/>
                </a:moveTo>
                <a:lnTo>
                  <a:pt x="3636833" y="912810"/>
                </a:lnTo>
                <a:lnTo>
                  <a:pt x="4897511" y="912810"/>
                </a:lnTo>
                <a:lnTo>
                  <a:pt x="85554" y="21311"/>
                </a:lnTo>
                <a:close/>
              </a:path>
              <a:path w="4897755" h="913129">
                <a:moveTo>
                  <a:pt x="660" y="0"/>
                </a:moveTo>
                <a:lnTo>
                  <a:pt x="0" y="5461"/>
                </a:lnTo>
                <a:lnTo>
                  <a:pt x="85554" y="21311"/>
                </a:lnTo>
                <a:lnTo>
                  <a:pt x="660" y="0"/>
                </a:lnTo>
                <a:close/>
              </a:path>
            </a:pathLst>
          </a:custGeom>
          <a:solidFill>
            <a:srgbClr val="B3CAB5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85775" y="5938837"/>
            <a:ext cx="3653154" cy="919480"/>
          </a:xfrm>
          <a:custGeom>
            <a:avLst/>
            <a:gdLst/>
            <a:ahLst/>
            <a:cxnLst/>
            <a:rect l="l" t="t" r="r" b="b"/>
            <a:pathLst>
              <a:path w="3653154" h="919479">
                <a:moveTo>
                  <a:pt x="0" y="0"/>
                </a:moveTo>
                <a:lnTo>
                  <a:pt x="7924" y="6350"/>
                </a:lnTo>
                <a:lnTo>
                  <a:pt x="2869849" y="919160"/>
                </a:lnTo>
                <a:lnTo>
                  <a:pt x="3653138" y="91916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5789674"/>
            <a:ext cx="3398520" cy="10683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5784015"/>
            <a:ext cx="3372797" cy="107398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96996" y="883665"/>
            <a:ext cx="3350006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76A77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92632" y="3331216"/>
            <a:ext cx="7158735" cy="22205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77CEC-3E90-45D5-925A-DE3035B55E33}" type="datetime1">
              <a:rPr lang="en-US" smtClean="0"/>
              <a:t>28-Sep-23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4953000"/>
            <a:ext cx="9144000" cy="1066800"/>
            <a:chOff x="0" y="4953000"/>
            <a:chExt cx="9144000" cy="1905000"/>
          </a:xfrm>
        </p:grpSpPr>
        <p:sp>
          <p:nvSpPr>
            <p:cNvPr id="3" name="object 3"/>
            <p:cNvSpPr/>
            <p:nvPr/>
          </p:nvSpPr>
          <p:spPr>
            <a:xfrm>
              <a:off x="1687576" y="4953000"/>
              <a:ext cx="7456805" cy="487680"/>
            </a:xfrm>
            <a:custGeom>
              <a:avLst/>
              <a:gdLst/>
              <a:ahLst/>
              <a:cxnLst/>
              <a:rect l="l" t="t" r="r" b="b"/>
              <a:pathLst>
                <a:path w="7456805" h="487679">
                  <a:moveTo>
                    <a:pt x="7456424" y="0"/>
                  </a:moveTo>
                  <a:lnTo>
                    <a:pt x="0" y="289433"/>
                  </a:lnTo>
                  <a:lnTo>
                    <a:pt x="7456424" y="487425"/>
                  </a:lnTo>
                  <a:lnTo>
                    <a:pt x="7456424" y="0"/>
                  </a:lnTo>
                  <a:close/>
                </a:path>
              </a:pathLst>
            </a:custGeom>
            <a:solidFill>
              <a:srgbClr val="B3CAB5">
                <a:alpha val="3999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2408" y="5237225"/>
              <a:ext cx="9031605" cy="789305"/>
            </a:xfrm>
            <a:custGeom>
              <a:avLst/>
              <a:gdLst/>
              <a:ahLst/>
              <a:cxnLst/>
              <a:rect l="l" t="t" r="r" b="b"/>
              <a:pathLst>
                <a:path w="9031605" h="789304">
                  <a:moveTo>
                    <a:pt x="9031591" y="0"/>
                  </a:moveTo>
                  <a:lnTo>
                    <a:pt x="0" y="0"/>
                  </a:lnTo>
                  <a:lnTo>
                    <a:pt x="9031591" y="788924"/>
                  </a:lnTo>
                  <a:lnTo>
                    <a:pt x="903159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4998718"/>
              <a:ext cx="9144000" cy="1859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4991581"/>
              <a:ext cx="9144000" cy="8024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/>
          <p:nvPr/>
        </p:nvSpPr>
        <p:spPr>
          <a:xfrm>
            <a:off x="914400" y="304800"/>
            <a:ext cx="1238250" cy="14875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Dreptunghi 10"/>
          <p:cNvSpPr/>
          <p:nvPr/>
        </p:nvSpPr>
        <p:spPr>
          <a:xfrm>
            <a:off x="970610" y="2055794"/>
            <a:ext cx="73152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b="1" dirty="0"/>
              <a:t/>
            </a:r>
            <a:br>
              <a:rPr lang="ro-RO" b="1" dirty="0"/>
            </a:br>
            <a:endParaRPr lang="en-US" b="1" dirty="0"/>
          </a:p>
          <a:p>
            <a:pPr algn="ctr"/>
            <a:endParaRPr lang="en-US" b="1" dirty="0"/>
          </a:p>
          <a:p>
            <a:pPr algn="ctr"/>
            <a:r>
              <a:rPr lang="ro-RO" sz="2800" dirty="0"/>
              <a:t>DELIRUL, DEPERSONALIZAREA ȘI TRANSPERSONALIZAREA </a:t>
            </a:r>
            <a:r>
              <a:rPr lang="ro-RO" sz="2800" dirty="0" smtClean="0"/>
              <a:t>PSIHOTICĂ</a:t>
            </a:r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err="1" smtClean="0"/>
              <a:t>Mircea</a:t>
            </a:r>
            <a:r>
              <a:rPr lang="en-US" sz="2800" dirty="0" smtClean="0"/>
              <a:t> L</a:t>
            </a:r>
            <a:r>
              <a:rPr lang="vi-VN" sz="2800" dirty="0" smtClean="0"/>
              <a:t>ă</a:t>
            </a:r>
            <a:r>
              <a:rPr lang="en-US" sz="2800" dirty="0" smtClean="0"/>
              <a:t>z</a:t>
            </a:r>
            <a:r>
              <a:rPr lang="vi-VN" sz="2800" dirty="0" smtClean="0"/>
              <a:t>ă</a:t>
            </a:r>
            <a:r>
              <a:rPr lang="en-US" sz="2800" dirty="0" err="1" smtClean="0"/>
              <a:t>rescu</a:t>
            </a:r>
            <a:r>
              <a:rPr lang="en-US" sz="2800" dirty="0" smtClean="0"/>
              <a:t>, P</a:t>
            </a:r>
            <a:r>
              <a:rPr lang="vi-VN" sz="2800" dirty="0" smtClean="0"/>
              <a:t>ă</a:t>
            </a:r>
            <a:r>
              <a:rPr lang="en-US" sz="2800" dirty="0" err="1" smtClean="0"/>
              <a:t>ltiniş</a:t>
            </a:r>
            <a:r>
              <a:rPr lang="en-US" sz="2800" dirty="0" smtClean="0"/>
              <a:t>, 2023</a:t>
            </a:r>
            <a:r>
              <a:rPr lang="ro-RO" sz="2800" dirty="0" smtClean="0"/>
              <a:t> </a:t>
            </a:r>
            <a:endParaRPr lang="ro-RO" sz="2800" dirty="0"/>
          </a:p>
          <a:p>
            <a:pPr algn="ctr"/>
            <a:endParaRPr lang="en-US" sz="2800" b="1" dirty="0"/>
          </a:p>
        </p:txBody>
      </p:sp>
      <p:sp>
        <p:nvSpPr>
          <p:cNvPr id="10" name="Substituent număr diapozitiv 9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</a:t>
            </a:fld>
            <a:endParaRPr lang="ro-RO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856522" y="1707631"/>
            <a:ext cx="7086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Depersonalizare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psihotică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avută în vedere de Jaspers se referă deci la o schimbare, în sensul trecerii spre o „nouă identitate„..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psihotică..delirantă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În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cazuistica clinică rareori procesul se derulează exact ca în descrierea sa princeps – sau în cele ce s-au mulat după aceasta -,...dar procesul indicat poate fi totuși clar urmărit pe o cazuistică mai amplă, dacă se are în vedere menționata direcție „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trans-personalizantă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fapt, pacienții afirmă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spontan...pe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parcurs sau după instalarea stării delirante, că : -  M-AM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SCHIMBAT...sunt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altfel   nu mă mai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recunosc...lumea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s-a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schimbat..cei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 jur s-au schimbat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expresie des folosită în clinică e cea de „AM FOST VRĂJIT„..uneori pacientul identificând chiar pe cei considerați vinovați de acest proces</a:t>
            </a:r>
          </a:p>
        </p:txBody>
      </p:sp>
      <p:sp>
        <p:nvSpPr>
          <p:cNvPr id="9" name="Substituent conținut 2"/>
          <p:cNvSpPr txBox="1">
            <a:spLocks/>
          </p:cNvSpPr>
          <p:nvPr/>
        </p:nvSpPr>
        <p:spPr>
          <a:xfrm>
            <a:off x="990600" y="1981200"/>
            <a:ext cx="7543800" cy="3886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o-RO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990600" y="2828836"/>
            <a:ext cx="714365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858580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856522" y="1707631"/>
            <a:ext cx="7086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debutul delirului apare sentimentul schimbării ambianţei, a propriei persoane şi al altora: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...”de 3 luni lumea din jur se schimbă, locuinţa, satul, nu mai sunt ca înainte,”;......”realitatea parcă e schimbată,  oamenii pun întrebări al căror sens nu îl înţeleg;.... “de o lună simt o stare de oboseală deosebită, de nesiguranţă, am impresia că atmosfera din jur s-a schimbat, sunt urmărită, colegele îşi bat joc de mine”;... ..“totul în jur e modificat, dacă mă uit în oglindă parcă nu sunt eu şi îmi spun “ești o prostituată”.. aşa spun şi nişte voci de bărbaţi...”;....”lumea din jur se schimbă, nordul a devenit vest şi asta mă deranjează, deoarece nu mai pot să mă orientez”,.....</a:t>
            </a:r>
          </a:p>
        </p:txBody>
      </p:sp>
      <p:sp>
        <p:nvSpPr>
          <p:cNvPr id="9" name="Substituent conținut 2"/>
          <p:cNvSpPr txBox="1">
            <a:spLocks/>
          </p:cNvSpPr>
          <p:nvPr/>
        </p:nvSpPr>
        <p:spPr>
          <a:xfrm>
            <a:off x="990600" y="1981200"/>
            <a:ext cx="7543800" cy="3886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o-RO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990600" y="2828836"/>
            <a:ext cx="714365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482291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856522" y="1707631"/>
            <a:ext cx="7086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Schimbarea resimţită este uneori clar formulată, deseori corelată cu simptomatologia delirantă:... ˝nu ştiu ce am, se întâmplă ceva cu mine, am nervi….toţi mă spionează...˝ ,... ˝de câteva luni simt că m-am schimbat, nu mai sunt eu”..,....„alunec în trecut, am sentimentul, convingerea chiar, că toţi oamenii îmi vor răul˝..., ˝am simţit că se întâmplă ceva cu mine, că mă modific, eram dornică de distracţii, am cheltuit mulţi bani, am făcut abuz de relaţii sexuale˝;….˝de patru luni simt că se întâmplă ceva cu mine, nu mai sunt eu, m-am modificat în interior, mi s-a schimbat vocea, nu mă mai pot concentra, mi se citesc gândurile˝.....˝m-am schimbat, sunt o altă persoană, am înviat acum o săptămână˝....</a:t>
            </a:r>
          </a:p>
        </p:txBody>
      </p:sp>
      <p:sp>
        <p:nvSpPr>
          <p:cNvPr id="9" name="Substituent conținut 2"/>
          <p:cNvSpPr txBox="1">
            <a:spLocks/>
          </p:cNvSpPr>
          <p:nvPr/>
        </p:nvSpPr>
        <p:spPr>
          <a:xfrm>
            <a:off x="990600" y="1981200"/>
            <a:ext cx="7543800" cy="3886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o-RO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990600" y="2828836"/>
            <a:ext cx="714365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48384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856522" y="1707631"/>
            <a:ext cx="7086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“De fapt nu lumea s-a schimbat, eu sunt cel ce m-am schimbat şi am început să o înţeleg altfel”,... “ am hotărât să mă extrag din realitate prin exerciţii yoga”,.. ,... ”am simţit cum intru în nişte canale din care nu mai pot ieşi”,...„ambianţa locuinţei e modificată, lucrurile nu mai sunt la locul lor, parcă cineva le aşează altfel, parcă e cineva în casă”...... momentul schimbării se poate exprima şi prin trimitere la o revelaţie divină: subiectul strigă “există Dumnezeu”; sau, prin faptul că unele semne indică sfârşitul lumii.</a:t>
            </a:r>
          </a:p>
        </p:txBody>
      </p:sp>
      <p:sp>
        <p:nvSpPr>
          <p:cNvPr id="9" name="Substituent conținut 2"/>
          <p:cNvSpPr txBox="1">
            <a:spLocks/>
          </p:cNvSpPr>
          <p:nvPr/>
        </p:nvSpPr>
        <p:spPr>
          <a:xfrm>
            <a:off x="990600" y="1981200"/>
            <a:ext cx="7543800" cy="3886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o-RO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990600" y="2828836"/>
            <a:ext cx="714365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06526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856522" y="1707631"/>
            <a:ext cx="7086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Sentimentul  schimbării se poate referii la propria corporalitate... Aspectul feţei apare ca modificat, “îmbătrânit”, “altfel”;... privirea nu mai e ca cea dinainte;... privindu-se în oglindă subiectul are impresia că s-a îngrăşat sau a slăbit, că .. arată diferit.  “Semnul oglinzii” descris în debutul schizofreniei, se corelează evident cu acest sentiment de schimbare.. Uneori pacientul afirmă că privind în oglindă vede pe altcineva (o pacientă a acoperit din această cauză toate oglinzile din casă).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Se pot manifesta simptome clasice de modificare a schemei corporale: părţi ale corpului apar modificate ca dimensiune şi formă, “capul e mai mare, devine pătrat”...”în jurul capului e un cerc galben strălucitor”...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cenestopatiile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şi senzaţiile, cutanate pot fi comentate ca “şerpi ce umblă pe corp şi pătrund în abdomen”,... “spirale a unor duhuri ce acţionează pe tegumente şi intră în cap”....”propriul corp e perceput din exterior” etc.</a:t>
            </a:r>
          </a:p>
        </p:txBody>
      </p:sp>
      <p:sp>
        <p:nvSpPr>
          <p:cNvPr id="9" name="Substituent conținut 2"/>
          <p:cNvSpPr txBox="1">
            <a:spLocks/>
          </p:cNvSpPr>
          <p:nvPr/>
        </p:nvSpPr>
        <p:spPr>
          <a:xfrm>
            <a:off x="990600" y="1981200"/>
            <a:ext cx="7543800" cy="3886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o-RO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990600" y="2828836"/>
            <a:ext cx="714365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02326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856522" y="1707631"/>
            <a:ext cx="7086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Poate apare sentimentul dedublării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psihocorporale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... pacientul resimte că e dedublat, că “în el mai e cineva, o altă persoană”. ; ˝în ultimele şase luni simt că m-am schimbat, se petrece ceva cu mine, parcă o voce vorbeşte din interiorul meu dar nu o pot localiza, parcă mi se citesc gândurile”…;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Posesiunea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corporală este atribuită predominant diavolului care, din interiorul corpului are acces la intimitatea sa psihică. În schimb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transpersonalizarea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 se realizează în direcţia persoanelor divine –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exprimatǎ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prin afirmaţii precum “sunt fiul lui Dumnezeu,...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Dumnezeu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 în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mine...etc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 - nu pune un accent deosebit pe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corporalitate...desi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divinitatea „poate folosi propria voce va transmite mesaje omenirii.... </a:t>
            </a:r>
          </a:p>
        </p:txBody>
      </p:sp>
      <p:sp>
        <p:nvSpPr>
          <p:cNvPr id="9" name="Substituent conținut 2"/>
          <p:cNvSpPr txBox="1">
            <a:spLocks/>
          </p:cNvSpPr>
          <p:nvPr/>
        </p:nvSpPr>
        <p:spPr>
          <a:xfrm>
            <a:off x="990600" y="1981200"/>
            <a:ext cx="7543800" cy="3886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o-RO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990600" y="2828836"/>
            <a:ext cx="714365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379536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856522" y="1707631"/>
            <a:ext cx="7086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Persoanele din jur îi apar delirantului ca fiind “altfel”, uneori ca “substituite”, “mascate”,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gonflate”, “soțul parcă ar fi un vampir”; ceilalţi îi apar ca “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diavoliţi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aspectul lor e particular, “au ochii roşii”, “se mişcă altfel”.....      ...comportamentul lor e schimbat: “soţia începe să aibă un comportament rece, distant, indiferent”, “mama pare a se comporta altfel, ca şi cum i-ar face avansuri sexuale băiatului”. Felul celorlalţi de a umbla şi vorbi devine misterios, neobişnuit: unele persoane îşi mişcă altfel piciorul, fac grimase;.. îmbrăcămintea e şi ea cu semnificaţii particulare: “cei îmbrăcaţi în blugi şi în albastru mă influenţează negativ”....etc.</a:t>
            </a:r>
          </a:p>
        </p:txBody>
      </p:sp>
      <p:sp>
        <p:nvSpPr>
          <p:cNvPr id="9" name="Substituent conținut 2"/>
          <p:cNvSpPr txBox="1">
            <a:spLocks/>
          </p:cNvSpPr>
          <p:nvPr/>
        </p:nvSpPr>
        <p:spPr>
          <a:xfrm>
            <a:off x="990600" y="1981200"/>
            <a:ext cx="7543800" cy="3886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o-RO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990600" y="2828836"/>
            <a:ext cx="714365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99448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856522" y="1707631"/>
            <a:ext cx="7086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Schimbarea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ambianţei şi a altora corespund simptomatologiei clasice 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derealizării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care, acum, în cazul intrării în delir, e resimţită mai ales ca o </a:t>
            </a:r>
            <a:r>
              <a:rPr lang="ro-RO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lume de ficţiune, populată de variate entităţi neobişnuite, supranaturale: spirite, energii, duhuri, “câmpuri energetice”, “extratereştri”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Iar aceste entităţi învăluie ca un  “câmp”, ca o “atmosferă” “eul” mai mult sau mai puţin dedublat  al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psihoticului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penetrându-i intimitatea, acţionând asupra gândurilor, comportamentului, mişcărilor, vorbirii şi funcţionării corpului său.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Sentimentul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pierderii identităţii proprii şi a lumii cu care era familiarizat, e 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avantcamera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intrării în lumea delirantă; atmosfera de “vrajă”, de  “vis” este tocmai cea care marchează mutarea persoanei într-o trans-realitate fictivă a delirului. </a:t>
            </a:r>
          </a:p>
        </p:txBody>
      </p:sp>
      <p:sp>
        <p:nvSpPr>
          <p:cNvPr id="9" name="Substituent conținut 2"/>
          <p:cNvSpPr txBox="1">
            <a:spLocks/>
          </p:cNvSpPr>
          <p:nvPr/>
        </p:nvSpPr>
        <p:spPr>
          <a:xfrm>
            <a:off x="990600" y="1981200"/>
            <a:ext cx="7543800" cy="3886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o-RO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990600" y="2828836"/>
            <a:ext cx="714365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79271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856522" y="1707631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bstituent conținut 2"/>
          <p:cNvSpPr txBox="1">
            <a:spLocks/>
          </p:cNvSpPr>
          <p:nvPr/>
        </p:nvSpPr>
        <p:spPr>
          <a:xfrm>
            <a:off x="990600" y="1981200"/>
            <a:ext cx="7543800" cy="3886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o-RO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990600" y="2828836"/>
            <a:ext cx="714365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18</a:t>
            </a:fld>
            <a:endParaRPr lang="ro-RO"/>
          </a:p>
        </p:txBody>
      </p:sp>
      <p:pic>
        <p:nvPicPr>
          <p:cNvPr id="5" name="I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259" y="794970"/>
            <a:ext cx="4877481" cy="526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328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856522" y="1707631"/>
            <a:ext cx="7086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bstituent conținut 2"/>
          <p:cNvSpPr txBox="1">
            <a:spLocks/>
          </p:cNvSpPr>
          <p:nvPr/>
        </p:nvSpPr>
        <p:spPr>
          <a:xfrm>
            <a:off x="990600" y="1981200"/>
            <a:ext cx="7543800" cy="3886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o-RO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990600" y="2828836"/>
            <a:ext cx="714365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19</a:t>
            </a:fld>
            <a:endParaRPr lang="ro-RO"/>
          </a:p>
        </p:txBody>
      </p:sp>
      <p:pic>
        <p:nvPicPr>
          <p:cNvPr id="5" name="I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786" y="899759"/>
            <a:ext cx="4858428" cy="505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245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68615" y="1840600"/>
            <a:ext cx="7430134" cy="3159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Conceptul de 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delir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început să se circumscrie în semiologia descriptivă a sec XIX, inițial sub umbrela 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paranoiei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 „delir de persecuție prelungit și sistematizat fără deteriorarea personalității„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Kraepelin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introdus ideea „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psihozelor </a:t>
            </a:r>
            <a:r>
              <a:rPr 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paranoide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evoluție deficitară„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 care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Bleuler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le-a re-etichetat la începutul sec XX ca „schizofrenie”; dar, cu precizarea că această patologie ar fi caracterizată prin „autism dezorganizant„, delirul fiind secundar.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aceeași vreme, Jaspers comentează delirul ca nuclear pentru problematica psihozelor, la baza sa stând o formă specială de depersonalizare, la care se ajunge „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 procesul delirului primar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</a:p>
          <a:p>
            <a:pPr marL="268605" marR="5080" indent="-256540" algn="just">
              <a:lnSpc>
                <a:spcPct val="150000"/>
              </a:lnSpc>
              <a:spcBef>
                <a:spcPts val="100"/>
              </a:spcBef>
            </a:pPr>
            <a:endParaRPr dirty="0">
              <a:latin typeface="Arial"/>
              <a:cs typeface="Arial"/>
            </a:endParaRP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2</a:t>
            </a:fld>
            <a:endParaRPr lang="ro-RO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856522" y="1707631"/>
            <a:ext cx="7086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Intuiția lui Jaspers privitor la faptul că la baza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tb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psihotic-delirante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 a procesualității delirului primar) stă o afectare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depersonalizantă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identității (diacrone), a coerenței, delimitării și centrării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agențiale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persoanei (a eului conștient)....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.......a fost parțial reluată către sfârșitul sec XX odată cu studierea metodică a </a:t>
            </a:r>
            <a:r>
              <a:rPr lang="ro-RO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tb</a:t>
            </a:r>
            <a:r>
              <a:rPr lang="ro-RO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bazale,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care afectează persoanele vulnerabile în faza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prodromală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nedelirantă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schizofreniei. Studiile de la Bonn (Huber) și Copenhaga (Parnas) au demonstrat că... inițial se petrece o afectare formal-structurală -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anergică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și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anonimizantă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ce vizează „sinteza unei coerențe centrale„ a manifestărilor psihismului ...și  se exprimă mai ales în plan perceptiv și al cursului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ideativ...ca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avantcameră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delirului tematic.</a:t>
            </a:r>
          </a:p>
        </p:txBody>
      </p:sp>
      <p:sp>
        <p:nvSpPr>
          <p:cNvPr id="9" name="Substituent conținut 2"/>
          <p:cNvSpPr txBox="1">
            <a:spLocks/>
          </p:cNvSpPr>
          <p:nvPr/>
        </p:nvSpPr>
        <p:spPr>
          <a:xfrm>
            <a:off x="990600" y="1981200"/>
            <a:ext cx="7543800" cy="3886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o-RO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990600" y="2828836"/>
            <a:ext cx="714365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20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83371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856522" y="1707631"/>
            <a:ext cx="7086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Perceptiv..  atenția se fixează pe detalii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decontextualizate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(ca în autism) ...dar care acum, în perspectiva delirului... acestea pot fi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hipersemnificate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apărând ca trăiri de tip „</a:t>
            </a:r>
            <a:r>
              <a:rPr lang="ro-RO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salience</a:t>
            </a: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..„</a:t>
            </a: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referențiale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„...sau ca „</a:t>
            </a: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percepție delirantă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„..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.... la nivelul resimțirii propriei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corporalități...limitele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devin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vagi...cu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confuzia între „exterior„ și „interior„..(confuzia cu alții, pierderea controlului asupra intimității)..  cu spațializarea și sonorizarea gândurilor.....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Iar la nivelul cursului ideativ apar fenomene de interferență ideatică,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mentism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gol mental, sentimentul pierderii inițiativei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etc...toate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acestea ..înainte de a se institui </a:t>
            </a: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simptome de prim rang Schneider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Pornind de la  astfel de constatări  nu e dificil să se identifice și perturbarea structurii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intrapsihice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raportare la alteritate, pe diagrama intim public....</a:t>
            </a:r>
          </a:p>
        </p:txBody>
      </p:sp>
      <p:sp>
        <p:nvSpPr>
          <p:cNvPr id="9" name="Substituent conținut 2"/>
          <p:cNvSpPr txBox="1">
            <a:spLocks/>
          </p:cNvSpPr>
          <p:nvPr/>
        </p:nvSpPr>
        <p:spPr>
          <a:xfrm>
            <a:off x="990600" y="1981200"/>
            <a:ext cx="7543800" cy="3886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o-RO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990600" y="2828836"/>
            <a:ext cx="714365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21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854994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856522" y="1707631"/>
            <a:ext cx="7086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mod normal, bazându-se pe o structură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intrapsihică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relaționare cu alții (ce se organizează ontogenetic), subiectul păstrează accesul la secretele personale pentru persoanele intime.. și la fel co-participarea la deciziile de acțiune pe care și le asumă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personal......acceptând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 zona relaționărilor publice intervenții exterioare (prin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sugestii...recomadări....sfaturi....porunci....normativități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În cadrul de-diferențierii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depersonalizante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structura ierarhică de relaționare pe axa intim/public se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prăbușește......iar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controlul supravegherii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paranoide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publice și anonime, avansează până în intimitatea sinelui.. 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..conducând la simptomele de transparență/influență, acestea exprimând plasarea nefireasca în zonă publică, a unei modalități de relaționare specifică intimității (instanța supremă a lui Dumnezeu si a altor entități supranaturale e în mod special creditată cu  această capacitate)</a:t>
            </a:r>
          </a:p>
        </p:txBody>
      </p:sp>
      <p:sp>
        <p:nvSpPr>
          <p:cNvPr id="9" name="Substituent conținut 2"/>
          <p:cNvSpPr txBox="1">
            <a:spLocks/>
          </p:cNvSpPr>
          <p:nvPr/>
        </p:nvSpPr>
        <p:spPr>
          <a:xfrm>
            <a:off x="990600" y="1981200"/>
            <a:ext cx="7543800" cy="3886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o-RO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990600" y="2828836"/>
            <a:ext cx="714365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22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28265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856522" y="1707631"/>
            <a:ext cx="70866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Dediferenţierea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psihică indusă de procesul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depersonalizant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devine astfel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responsabilă...atât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pentru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...trans-personalizarea identitară delirantă,..simplificată în condiția de personaj dintr-un scenariu fictiv, aberant..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...cât și pentru prăbușirea sentimentului de raportare la alteritate pe axa intim/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public...concretizată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 </a:t>
            </a:r>
            <a:r>
              <a:rPr lang="ro-R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simptomele de prim rang Schneider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...şi, în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continuare...pentru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simptomatologia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dezorganizantă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ideo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verbală și motivațional-comportamentală)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..iar în final, pentru simptomatologia deficitară..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apato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abulică,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anhedonică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și asocială.. pe care o exprimă depersonalizarea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anonimizantă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evidențiată prin instrumentele EASE și EAWE.</a:t>
            </a:r>
          </a:p>
        </p:txBody>
      </p:sp>
      <p:sp>
        <p:nvSpPr>
          <p:cNvPr id="9" name="Substituent conținut 2"/>
          <p:cNvSpPr txBox="1">
            <a:spLocks/>
          </p:cNvSpPr>
          <p:nvPr/>
        </p:nvSpPr>
        <p:spPr>
          <a:xfrm>
            <a:off x="990600" y="1981200"/>
            <a:ext cx="7543800" cy="3886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o-RO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990600" y="2828836"/>
            <a:ext cx="714365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23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236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1032" y="1676400"/>
            <a:ext cx="7277734" cy="339567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z="1600"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Conceptul psihopatologic de  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depersonalizare/</a:t>
            </a:r>
            <a:r>
              <a:rPr 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derealizare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o-RO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ro-R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fost introdus tot în sec XIX, cu înțeles de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„sentiment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anormal de pierdere a identității și de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neatașament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față de sine și lume„.. dar fără a avea un statut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nosologic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clar.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Inițial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acesta a fost inclus în conceptul de „psihastenie„ (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Janet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alături de alte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tb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anxios-fobice și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obsesiv-compulsive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Implicarea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depersonalizării în delir propusă de Jaspers, a fost în mare acceptată pentru „schizofrenia nucleară„ (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Langfeld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prin comparație cu „psihozele scurte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schizofreniforme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„. 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Dar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fost identificat ca și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comorbid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multe condiții medicale, fiind considerat ca un cadru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sindromatic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independent. </a:t>
            </a:r>
          </a:p>
          <a:p>
            <a:pPr marL="12700">
              <a:lnSpc>
                <a:spcPct val="150000"/>
              </a:lnSpc>
              <a:spcBef>
                <a:spcPts val="95"/>
              </a:spcBef>
              <a:tabLst>
                <a:tab pos="268605" algn="l"/>
              </a:tabLst>
            </a:pPr>
            <a:endParaRPr sz="1600" dirty="0">
              <a:latin typeface="Arial"/>
              <a:cs typeface="Arial"/>
            </a:endParaRPr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3</a:t>
            </a:fld>
            <a:endParaRPr lang="ro-RO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856522" y="2286000"/>
            <a:ext cx="790647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	</a:t>
            </a:r>
            <a:r>
              <a:rPr lang="ro-RO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După DSM-III(1980), </a:t>
            </a:r>
            <a:r>
              <a:rPr lang="ro-RO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ro-RO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</a:t>
            </a:r>
            <a:r>
              <a:rPr lang="ro-RO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o-RO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ro-RO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fost inclus in clasa patologiei disociative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caracterizată prin perturbări (de model nevrotic) ale identității, incluzând amnezia (electivă), fugile crepusculare, dubla personalitate,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tb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transă (cu posesiune)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altă parte, psihopatologii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neofenomenologi-cognitiviști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 studiat în detaliu formele deficitare de schizofrenie – inclusiv în perioadele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prodromale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în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schizotipie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și alte variante de spectru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Sx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nedelirant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creionând </a:t>
            </a:r>
            <a:r>
              <a:rPr lang="ro-RO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profil al unei depersonalizări deficitar </a:t>
            </a:r>
            <a:r>
              <a:rPr lang="ro-RO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dezorganizante</a:t>
            </a:r>
            <a:r>
              <a:rPr lang="ro-RO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(ce poate fi identificat cu instrumentele EASE, EAWE)</a:t>
            </a: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0616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1219200" y="2376643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/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ubstituent conținut 2"/>
          <p:cNvSpPr txBox="1">
            <a:spLocks/>
          </p:cNvSpPr>
          <p:nvPr/>
        </p:nvSpPr>
        <p:spPr>
          <a:xfrm>
            <a:off x="990600" y="1143000"/>
            <a:ext cx="7543800" cy="47244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kern="0" dirty="0" smtClean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kern="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Privitor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tradiția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jaspersiană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implicării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 delir, aceasta a fost dezbătută la primul Congres Mondial de Psihiatrie ( Paris 1950), când unul din referate a propus considerarea acestui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 o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tb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intermediară intre nevroze si psihoze, evoluția putându-se desfășura în ambele direcții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Revigorarea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interesului față de psihopatologia delirantă de la cumpăna dintre sec XX/XXI, a reactivat interesul față de viziunea lui Jaspers privitoare la depersonalizarea aparte din delirul primar; mai ales în condițiile înțelegeri psihismului normal ca distribuindu-se intre 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a/Diacronia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identității biografico-caracteriale a persoanei,... și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b/Dimensiunea 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actuală a raportării la situațiile circumstanțiale</a:t>
            </a:r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45532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856522" y="1707631"/>
            <a:ext cx="7086600" cy="3158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ro-RO" dirty="0" smtClean="0">
                <a:latin typeface="Times New Roman"/>
                <a:ea typeface="Calibri"/>
                <a:cs typeface="Times New Roman"/>
              </a:rPr>
              <a:t>În </a:t>
            </a:r>
            <a:r>
              <a:rPr lang="ro-RO" dirty="0">
                <a:latin typeface="Times New Roman"/>
                <a:ea typeface="Calibri"/>
                <a:cs typeface="Times New Roman"/>
              </a:rPr>
              <a:t>prezent (când tematica delirantă poate fi înțeleasă ca o alunecare a resimțirii identitare în direcția unui personaj, aspirat de un scenariu fictiv dintr-o lume delirantă</a:t>
            </a:r>
            <a:r>
              <a:rPr lang="ro-RO" dirty="0" smtClean="0">
                <a:latin typeface="Times New Roman"/>
                <a:ea typeface="Calibri"/>
                <a:cs typeface="Times New Roman"/>
              </a:rPr>
              <a:t>),această </a:t>
            </a:r>
            <a:r>
              <a:rPr lang="ro-RO" dirty="0">
                <a:latin typeface="Times New Roman"/>
                <a:ea typeface="Calibri"/>
                <a:cs typeface="Times New Roman"/>
              </a:rPr>
              <a:t>trimitere la tradiția depersonalizării </a:t>
            </a:r>
            <a:r>
              <a:rPr lang="ro-RO" dirty="0" err="1">
                <a:latin typeface="Times New Roman"/>
                <a:ea typeface="Calibri"/>
                <a:cs typeface="Times New Roman"/>
              </a:rPr>
              <a:t>jaspersiene</a:t>
            </a:r>
            <a:r>
              <a:rPr lang="ro-RO" dirty="0">
                <a:latin typeface="Times New Roman"/>
                <a:ea typeface="Calibri"/>
                <a:cs typeface="Times New Roman"/>
              </a:rPr>
              <a:t> apare ca fecundă.</a:t>
            </a:r>
            <a:endParaRPr lang="ro-RO" sz="1400" dirty="0">
              <a:ea typeface="Calibri"/>
              <a:cs typeface="Times New Roman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o-RO" dirty="0">
                <a:latin typeface="Times New Roman"/>
                <a:ea typeface="Calibri"/>
                <a:cs typeface="Times New Roman"/>
              </a:rPr>
              <a:t>      De aceea se cere reanalizat scenariul desfășurării mutației „procesuale„ spre condiția delirantă, din perspectiva înțelegerii psihismului uman ca bazat în esența sa (în conformitate cu abordarea lui Jaspers), </a:t>
            </a:r>
            <a:r>
              <a:rPr lang="ro-RO" dirty="0" smtClean="0">
                <a:latin typeface="Times New Roman"/>
                <a:ea typeface="Calibri"/>
                <a:cs typeface="Times New Roman"/>
              </a:rPr>
              <a:t>pe </a:t>
            </a:r>
            <a:r>
              <a:rPr lang="ro-RO" dirty="0">
                <a:latin typeface="Times New Roman"/>
                <a:ea typeface="Calibri"/>
                <a:cs typeface="Times New Roman"/>
              </a:rPr>
              <a:t>identitatea diacronă biografico-caracterială a persoanei, centrată de sinele intențional reflexiv,.. identică cu sine </a:t>
            </a:r>
            <a:r>
              <a:rPr lang="ro-RO" dirty="0" err="1">
                <a:latin typeface="Times New Roman"/>
                <a:ea typeface="Calibri"/>
                <a:cs typeface="Times New Roman"/>
              </a:rPr>
              <a:t>de-a-lungul</a:t>
            </a:r>
            <a:r>
              <a:rPr lang="ro-RO" dirty="0">
                <a:latin typeface="Times New Roman"/>
                <a:ea typeface="Calibri"/>
                <a:cs typeface="Times New Roman"/>
              </a:rPr>
              <a:t> timpului, coerentă și delimitată de lume, situații și alții.</a:t>
            </a:r>
            <a:endParaRPr lang="ro-RO" sz="1400" dirty="0">
              <a:ea typeface="Calibri"/>
              <a:cs typeface="Times New Roman"/>
            </a:endParaRPr>
          </a:p>
        </p:txBody>
      </p:sp>
      <p:sp>
        <p:nvSpPr>
          <p:cNvPr id="9" name="Substituent conținut 2"/>
          <p:cNvSpPr txBox="1">
            <a:spLocks/>
          </p:cNvSpPr>
          <p:nvPr/>
        </p:nvSpPr>
        <p:spPr>
          <a:xfrm>
            <a:off x="990600" y="1981200"/>
            <a:ext cx="7543800" cy="3886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o-RO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990600" y="2828836"/>
            <a:ext cx="714365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6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312798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856522" y="1707631"/>
            <a:ext cx="7086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standard – așa cum e circumscris în DSM-5 și ICD-11) se caracterizează prin: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ro-RO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trăire strict subiectivă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constând în sentimentul pierderii familiarității cu sine - a adeziunii față de propriul corp, trecut, prezent și viitor...( nu se recunoaște în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oglindă..poate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avea sentimentul că se privește „ din afara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sa..dintr-o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altă lume„).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detașare și neimplicare resimțită (neacordare,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nerezonare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cu sine și situațiile, lumea ,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alții....care-i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apar ireali, după un obstacol transparent..; se simt ca un „observator extern al sinelui și lumii, lipsit de agenție (parcă ar fi un robot)... și de identitate personală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Sunt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resimțite deformații ale trăirii spațio temporale și corporalității, o „amorțeală„ afectivă (indiferentă), sentimentul lipsei de centrare, delimitare, consistență a persoanei, inclusiva instanței sale  corporale.</a:t>
            </a:r>
          </a:p>
        </p:txBody>
      </p:sp>
      <p:sp>
        <p:nvSpPr>
          <p:cNvPr id="9" name="Substituent conținut 2"/>
          <p:cNvSpPr txBox="1">
            <a:spLocks/>
          </p:cNvSpPr>
          <p:nvPr/>
        </p:nvSpPr>
        <p:spPr>
          <a:xfrm>
            <a:off x="990600" y="1981200"/>
            <a:ext cx="7543800" cy="3886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o-RO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990600" y="2828836"/>
            <a:ext cx="714365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7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07620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856522" y="1707631"/>
            <a:ext cx="7086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Sd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dep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prezintă manifestări obiective – corporale, comportamentale -;el poate fi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comorbid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multe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tb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organice, cerebrale, consum de substanțe,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tb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psihice ( mai ales depresie și atac de panică).......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....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Subiectul nu are sentimentul înlocuirii propriei identități (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personalistice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cu o alta, străină – ca în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tb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disociative, a transei cu posesiune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-...și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nici a preschimbării într-o nouă identitate (personalitate)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Când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Jaspers a comentat depersonalizarea implicată în procesualitatea delirului primar, el a avut în vedere însă tocmai „o schimbare„:</a:t>
            </a:r>
          </a:p>
        </p:txBody>
      </p:sp>
      <p:sp>
        <p:nvSpPr>
          <p:cNvPr id="9" name="Substituent conținut 2"/>
          <p:cNvSpPr txBox="1">
            <a:spLocks/>
          </p:cNvSpPr>
          <p:nvPr/>
        </p:nvSpPr>
        <p:spPr>
          <a:xfrm>
            <a:off x="990600" y="1981200"/>
            <a:ext cx="7543800" cy="3886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o-RO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990600" y="2828836"/>
            <a:ext cx="714365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8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96244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6522" y="2286000"/>
            <a:ext cx="7277734" cy="2891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just"/>
            <a:r>
              <a:rPr spc="-330" dirty="0">
                <a:solidFill>
                  <a:srgbClr val="71A27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Dreptunghi 2"/>
          <p:cNvSpPr/>
          <p:nvPr/>
        </p:nvSpPr>
        <p:spPr>
          <a:xfrm>
            <a:off x="856522" y="1707631"/>
            <a:ext cx="7086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	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începutul acestei procesualități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apare......unui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sentiment („atmosferic„) de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nefamiliaritate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și stranietate în raport cu lumea ( alții și sine)...cu senzația subtilă (greu definibilă) a unei schimbări importante...  ce pare a se anunța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subiect..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 în care,... apar simptomele de referință: percepții banale, fragmentare  par a avea semnificația unor mesaje majore...(la fel întâlnirile întâmplătoare cu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alții..privirile...mesajele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 le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citește..resimțind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uneori că acestea au o dublă semnificație,  una ascunsă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sine)..   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.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sentimentul de „ centralitate „ se tot accentuează.. nimic nu-i mai pacientului ca pare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întâmplător...până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când...semnificația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unei percepţii banale (sau o amintire reinterpretată) îi clarifică brusc.. </a:t>
            </a:r>
          </a:p>
          <a:p>
            <a:pPr algn="just"/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„noua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situație„ în care a fost transpus,,... adică ambianța „lumii delirante„ în care se va derula scenariul său de personaj aberant...</a:t>
            </a:r>
          </a:p>
        </p:txBody>
      </p:sp>
      <p:sp>
        <p:nvSpPr>
          <p:cNvPr id="9" name="Substituent conținut 2"/>
          <p:cNvSpPr txBox="1">
            <a:spLocks/>
          </p:cNvSpPr>
          <p:nvPr/>
        </p:nvSpPr>
        <p:spPr>
          <a:xfrm>
            <a:off x="990600" y="1981200"/>
            <a:ext cx="7543800" cy="3886200"/>
          </a:xfrm>
          <a:prstGeom prst="rect">
            <a:avLst/>
          </a:prstGeom>
        </p:spPr>
        <p:txBody>
          <a:bodyPr/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ro-RO" kern="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reptunghi 3"/>
          <p:cNvSpPr/>
          <p:nvPr/>
        </p:nvSpPr>
        <p:spPr>
          <a:xfrm>
            <a:off x="990600" y="2828836"/>
            <a:ext cx="7143656" cy="458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ro-RO" smtClean="0"/>
              <a:pPr/>
              <a:t>9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43537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B525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</TotalTime>
  <Words>23</Words>
  <Application>Microsoft Office PowerPoint</Application>
  <PresentationFormat>Expunere pe ecran (4:3)</PresentationFormat>
  <Paragraphs>125</Paragraphs>
  <Slides>23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23</vt:i4>
      </vt:variant>
    </vt:vector>
  </HeadingPairs>
  <TitlesOfParts>
    <vt:vector size="24" baseType="lpstr"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Jeni</dc:creator>
  <cp:lastModifiedBy>Jeni</cp:lastModifiedBy>
  <cp:revision>149</cp:revision>
  <dcterms:created xsi:type="dcterms:W3CDTF">2022-12-05T14:04:16Z</dcterms:created>
  <dcterms:modified xsi:type="dcterms:W3CDTF">2023-09-28T07:14:45Z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2016-11-25T00:00:00Z</vt:filetime>
  </property>
  <property fmtid="{D5CDD505-2E9C-101B-9397-08002B2CF9AE}" pid="3" name="Creator">
    <vt:lpwstr>convertonlinefree.com</vt:lpwstr>
  </property>
  <property fmtid="{D5CDD505-2E9C-101B-9397-08002B2CF9AE}" pid="4" name="LastSaved">
    <vt:filetime>2022-12-05T00:00:00Z</vt:filetime>
  </property>
</Properties>
</file>