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79"/>
  </p:notesMasterIdLst>
  <p:sldIdLst>
    <p:sldId id="256" r:id="rId2"/>
    <p:sldId id="259" r:id="rId3"/>
    <p:sldId id="315" r:id="rId4"/>
    <p:sldId id="261" r:id="rId5"/>
    <p:sldId id="331" r:id="rId6"/>
    <p:sldId id="332" r:id="rId7"/>
    <p:sldId id="317" r:id="rId8"/>
    <p:sldId id="319" r:id="rId9"/>
    <p:sldId id="320" r:id="rId10"/>
    <p:sldId id="279" r:id="rId11"/>
    <p:sldId id="280" r:id="rId12"/>
    <p:sldId id="321" r:id="rId13"/>
    <p:sldId id="322" r:id="rId14"/>
    <p:sldId id="297" r:id="rId15"/>
    <p:sldId id="298" r:id="rId16"/>
    <p:sldId id="299" r:id="rId17"/>
    <p:sldId id="325" r:id="rId18"/>
    <p:sldId id="324" r:id="rId19"/>
    <p:sldId id="323" r:id="rId20"/>
    <p:sldId id="300" r:id="rId21"/>
    <p:sldId id="326" r:id="rId22"/>
    <p:sldId id="327" r:id="rId23"/>
    <p:sldId id="335" r:id="rId24"/>
    <p:sldId id="336" r:id="rId25"/>
    <p:sldId id="337" r:id="rId26"/>
    <p:sldId id="330" r:id="rId27"/>
    <p:sldId id="333" r:id="rId28"/>
    <p:sldId id="338" r:id="rId29"/>
    <p:sldId id="306" r:id="rId30"/>
    <p:sldId id="309" r:id="rId31"/>
    <p:sldId id="329" r:id="rId32"/>
    <p:sldId id="310" r:id="rId33"/>
    <p:sldId id="313" r:id="rId34"/>
    <p:sldId id="339" r:id="rId35"/>
    <p:sldId id="345" r:id="rId36"/>
    <p:sldId id="341" r:id="rId37"/>
    <p:sldId id="342" r:id="rId38"/>
    <p:sldId id="343" r:id="rId39"/>
    <p:sldId id="344" r:id="rId40"/>
    <p:sldId id="346" r:id="rId41"/>
    <p:sldId id="347" r:id="rId42"/>
    <p:sldId id="349" r:id="rId43"/>
    <p:sldId id="350" r:id="rId44"/>
    <p:sldId id="351" r:id="rId45"/>
    <p:sldId id="352" r:id="rId46"/>
    <p:sldId id="353" r:id="rId47"/>
    <p:sldId id="354" r:id="rId48"/>
    <p:sldId id="355" r:id="rId49"/>
    <p:sldId id="356" r:id="rId50"/>
    <p:sldId id="359" r:id="rId51"/>
    <p:sldId id="358"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81" r:id="rId71"/>
    <p:sldId id="379" r:id="rId72"/>
    <p:sldId id="380" r:id="rId73"/>
    <p:sldId id="382" r:id="rId74"/>
    <p:sldId id="383" r:id="rId75"/>
    <p:sldId id="384" r:id="rId76"/>
    <p:sldId id="385" r:id="rId77"/>
    <p:sldId id="386" r:id="rId78"/>
  </p:sldIdLst>
  <p:sldSz cx="9144000" cy="5143500" type="screen16x9"/>
  <p:notesSz cx="6735763" cy="9866313"/>
  <p:embeddedFontLst>
    <p:embeddedFont>
      <p:font typeface="Oxygen" panose="020B0604020202020204" charset="0"/>
      <p:regular r:id="rId80"/>
      <p:bold r:id="rId81"/>
    </p:embeddedFont>
    <p:embeddedFont>
      <p:font typeface="Roboto" panose="020B0604020202020204" charset="0"/>
      <p:regular r:id="rId82"/>
      <p:bold r:id="rId83"/>
      <p:italic r:id="rId84"/>
      <p:boldItalic r:id="rId85"/>
    </p:embeddedFont>
    <p:embeddedFont>
      <p:font typeface="Roboto Slab" panose="020B0604020202020204" charset="0"/>
      <p:regular r:id="rId86"/>
      <p:bold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orient="horz" pos="3108"/>
        <p:guide pos="2160"/>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647413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5ed75ccf_013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5ed75ccf_013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5ed75ccf_01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5ed75ccf_014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5ed75ccf_01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5ed75ccf_014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79375" y="739775"/>
            <a:ext cx="6577013" cy="3700463"/>
          </a:xfrm>
        </p:spPr>
      </p:sp>
      <p:sp>
        <p:nvSpPr>
          <p:cNvPr id="3" name="Substituent note 2"/>
          <p:cNvSpPr>
            <a:spLocks noGrp="1"/>
          </p:cNvSpPr>
          <p:nvPr>
            <p:ph type="body" idx="1"/>
          </p:nvPr>
        </p:nvSpPr>
        <p:spPr/>
        <p:txBody>
          <a:bodyPr/>
          <a:lstStyle/>
          <a:p>
            <a:endParaRPr lang="ro-RO"/>
          </a:p>
        </p:txBody>
      </p:sp>
    </p:spTree>
    <p:extLst>
      <p:ext uri="{BB962C8B-B14F-4D97-AF65-F5344CB8AC3E}">
        <p14:creationId xmlns:p14="http://schemas.microsoft.com/office/powerpoint/2010/main" val="89547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0070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sea)">
  <p:cSld name="TITLE_AND_BODY_1">
    <p:spTree>
      <p:nvGrpSpPr>
        <p:cNvPr id="1" name="Shape 32"/>
        <p:cNvGrpSpPr/>
        <p:nvPr/>
      </p:nvGrpSpPr>
      <p:grpSpPr>
        <a:xfrm>
          <a:off x="0" y="0"/>
          <a:ext cx="0" cy="0"/>
          <a:chOff x="0" y="0"/>
          <a:chExt cx="0" cy="0"/>
        </a:xfrm>
      </p:grpSpPr>
      <p:sp>
        <p:nvSpPr>
          <p:cNvPr id="33" name="Google Shape;33;p6"/>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35" name="Google Shape;35;p6"/>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Char char="◍"/>
              <a:defRPr sz="24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accent3"/>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36" name="Google Shape;36;p6"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
        <p:nvSpPr>
          <p:cNvPr id="37" name="Google Shape;37;p6"/>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41" name="Google Shape;41;p7"/>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4"/>
              </a:buClr>
              <a:buSzPts val="2400"/>
              <a:buChar char="◍"/>
              <a:defRPr sz="24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accent4"/>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
        <p:nvSpPr>
          <p:cNvPr id="43" name="Google Shape;43;p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990600" y="1352550"/>
            <a:ext cx="8043825" cy="1159800"/>
          </a:xfrm>
          <a:prstGeom prst="rect">
            <a:avLst/>
          </a:prstGeom>
        </p:spPr>
        <p:txBody>
          <a:bodyPr spcFirstLastPara="1" wrap="square" lIns="91425" tIns="91425" rIns="91425" bIns="91425" anchor="ctr" anchorCtr="0">
            <a:noAutofit/>
          </a:bodyPr>
          <a:lstStyle/>
          <a:p>
            <a:pPr lvl="0" algn="ctr"/>
            <a:r>
              <a:rPr lang="ro-RO" sz="3200" dirty="0" smtClean="0">
                <a:solidFill>
                  <a:schemeClr val="bg2"/>
                </a:solidFill>
                <a:latin typeface="Times New Roman" panose="02020603050405020304" pitchFamily="18" charset="0"/>
                <a:cs typeface="Times New Roman" panose="02020603050405020304" pitchFamily="18" charset="0"/>
              </a:rPr>
              <a:t>PROLEGOMENE </a:t>
            </a:r>
            <a:r>
              <a:rPr lang="ro-RO" sz="3200" dirty="0">
                <a:solidFill>
                  <a:schemeClr val="bg2"/>
                </a:solidFill>
                <a:latin typeface="Times New Roman" panose="02020603050405020304" pitchFamily="18" charset="0"/>
                <a:cs typeface="Times New Roman" panose="02020603050405020304" pitchFamily="18" charset="0"/>
              </a:rPr>
              <a:t>LA UN COMENTARIU DESPRE PSIHOZA DELIRANTĂ    I</a:t>
            </a:r>
            <a:br>
              <a:rPr lang="ro-RO" sz="3200" dirty="0">
                <a:solidFill>
                  <a:schemeClr val="bg2"/>
                </a:solidFill>
                <a:latin typeface="Times New Roman" panose="02020603050405020304" pitchFamily="18" charset="0"/>
                <a:cs typeface="Times New Roman" panose="02020603050405020304" pitchFamily="18" charset="0"/>
              </a:rPr>
            </a:br>
            <a:r>
              <a:rPr lang="ro-RO" sz="3200" dirty="0">
                <a:solidFill>
                  <a:schemeClr val="bg2"/>
                </a:solidFill>
                <a:latin typeface="Times New Roman" panose="02020603050405020304" pitchFamily="18" charset="0"/>
                <a:cs typeface="Times New Roman" panose="02020603050405020304" pitchFamily="18" charset="0"/>
              </a:rPr>
              <a:t>Expunere </a:t>
            </a:r>
            <a:r>
              <a:rPr lang="ro-RO" sz="3200" dirty="0">
                <a:solidFill>
                  <a:schemeClr val="bg2"/>
                </a:solidFill>
              </a:rPr>
              <a:t>introductivă</a:t>
            </a:r>
            <a:br>
              <a:rPr lang="ro-RO" sz="3200" dirty="0">
                <a:solidFill>
                  <a:schemeClr val="bg2"/>
                </a:solidFill>
              </a:rPr>
            </a:br>
            <a:endParaRPr sz="3200" dirty="0">
              <a:solidFill>
                <a:schemeClr val="bg2"/>
              </a:solidFill>
              <a:latin typeface="+mj-lt"/>
            </a:endParaRPr>
          </a:p>
        </p:txBody>
      </p:sp>
      <p:sp>
        <p:nvSpPr>
          <p:cNvPr id="3" name="Google Shape;113;p20"/>
          <p:cNvSpPr txBox="1">
            <a:spLocks/>
          </p:cNvSpPr>
          <p:nvPr/>
        </p:nvSpPr>
        <p:spPr>
          <a:xfrm>
            <a:off x="1219201" y="2952750"/>
            <a:ext cx="7543800" cy="11598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chemeClr val="lt1"/>
              </a:buClr>
              <a:buSzPts val="4400"/>
              <a:buFont typeface="Roboto Slab"/>
              <a:buNone/>
              <a:tabLst/>
              <a:defRPr/>
            </a:pPr>
            <a:r>
              <a:rPr kumimoji="0" lang="fr-FR" sz="2000" b="1" i="0" u="none" strike="noStrike" kern="0" cap="none" spc="0" normalizeH="0" baseline="0" noProof="0" dirty="0" err="1">
                <a:ln>
                  <a:noFill/>
                </a:ln>
                <a:solidFill>
                  <a:schemeClr val="tx2">
                    <a:lumMod val="10000"/>
                  </a:schemeClr>
                </a:solidFill>
                <a:effectLst/>
                <a:uLnTx/>
                <a:uFillTx/>
                <a:latin typeface="Roboto Slab"/>
                <a:ea typeface="Roboto Slab"/>
                <a:cs typeface="Roboto Slab"/>
                <a:sym typeface="Roboto Slab"/>
              </a:rPr>
              <a:t>Prof.Dr.Mircea</a:t>
            </a:r>
            <a:r>
              <a:rPr kumimoji="0" lang="fr-FR" sz="2000" b="1" i="0" u="none" strike="noStrike" kern="0" cap="none" spc="0" normalizeH="0" baseline="0" noProof="0" dirty="0">
                <a:ln>
                  <a:noFill/>
                </a:ln>
                <a:solidFill>
                  <a:schemeClr val="tx2">
                    <a:lumMod val="10000"/>
                  </a:schemeClr>
                </a:solidFill>
                <a:effectLst/>
                <a:uLnTx/>
                <a:uFillTx/>
                <a:latin typeface="Roboto Slab"/>
                <a:ea typeface="Roboto Slab"/>
                <a:cs typeface="Roboto Slab"/>
                <a:sym typeface="Roboto Slab"/>
              </a:rPr>
              <a:t> LAZARESCU, </a:t>
            </a:r>
            <a:r>
              <a:rPr lang="en-US" sz="2000" b="1" dirty="0" err="1" smtClean="0">
                <a:latin typeface="Arial" panose="020B0604020202020204" pitchFamily="34" charset="0"/>
                <a:cs typeface="Arial" panose="020B0604020202020204" pitchFamily="34" charset="0"/>
              </a:rPr>
              <a:t>Păltiniş</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Iulie</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2023</a:t>
            </a:r>
            <a:endParaRPr lang="ro-RO" sz="20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43"/>
          <p:cNvSpPr txBox="1">
            <a:spLocks noGrp="1"/>
          </p:cNvSpPr>
          <p:nvPr>
            <p:ph type="body" idx="1"/>
          </p:nvPr>
        </p:nvSpPr>
        <p:spPr>
          <a:xfrm>
            <a:off x="1295400" y="2113766"/>
            <a:ext cx="7115325" cy="2286000"/>
          </a:xfrm>
          <a:prstGeom prst="rect">
            <a:avLst/>
          </a:prstGeom>
        </p:spPr>
        <p:txBody>
          <a:bodyPr spcFirstLastPara="1" wrap="square" lIns="91425" tIns="91425" rIns="91425" bIns="91425" anchor="t" anchorCtr="0">
            <a:noAutofit/>
          </a:bodyPr>
          <a:lstStyle/>
          <a:p>
            <a:pPr marL="0" indent="0" algn="just">
              <a:buNone/>
            </a:pPr>
            <a:r>
              <a:rPr lang="en-US" sz="1600" dirty="0" smtClean="0">
                <a:solidFill>
                  <a:schemeClr val="bg2"/>
                </a:solidFill>
                <a:latin typeface="Times New Roman" panose="02020603050405020304" pitchFamily="18" charset="0"/>
                <a:cs typeface="Times New Roman" panose="02020603050405020304" pitchFamily="18" charset="0"/>
              </a:rPr>
              <a:t>	P</a:t>
            </a:r>
            <a:r>
              <a:rPr lang="ro-RO" sz="1600" dirty="0" err="1">
                <a:solidFill>
                  <a:schemeClr val="bg2"/>
                </a:solidFill>
                <a:latin typeface="Times New Roman" panose="02020603050405020304" pitchFamily="18" charset="0"/>
                <a:cs typeface="Times New Roman" panose="02020603050405020304" pitchFamily="18" charset="0"/>
              </a:rPr>
              <a:t>entru</a:t>
            </a:r>
            <a:r>
              <a:rPr lang="ro-RO" sz="1600" dirty="0">
                <a:solidFill>
                  <a:schemeClr val="bg2"/>
                </a:solidFill>
                <a:latin typeface="Times New Roman" panose="02020603050405020304" pitchFamily="18" charset="0"/>
                <a:cs typeface="Times New Roman" panose="02020603050405020304" pitchFamily="18" charset="0"/>
              </a:rPr>
              <a:t> problematica psihozelor e </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importantă </a:t>
            </a:r>
            <a:r>
              <a:rPr lang="ro-RO" sz="1600" dirty="0">
                <a:solidFill>
                  <a:schemeClr val="bg2"/>
                </a:solidFill>
                <a:latin typeface="Times New Roman" panose="02020603050405020304" pitchFamily="18" charset="0"/>
                <a:cs typeface="Times New Roman" panose="02020603050405020304" pitchFamily="18" charset="0"/>
              </a:rPr>
              <a:t>și lucrarea lui </a:t>
            </a:r>
            <a:r>
              <a:rPr lang="ro-RO" sz="1600" b="1" dirty="0">
                <a:solidFill>
                  <a:schemeClr val="bg2"/>
                </a:solidFill>
                <a:latin typeface="Times New Roman" panose="02020603050405020304" pitchFamily="18" charset="0"/>
                <a:cs typeface="Times New Roman" panose="02020603050405020304" pitchFamily="18" charset="0"/>
              </a:rPr>
              <a:t>Jaspers </a:t>
            </a:r>
            <a:r>
              <a:rPr lang="ro-RO" sz="1600" b="1" dirty="0" smtClean="0">
                <a:solidFill>
                  <a:schemeClr val="bg2"/>
                </a:solidFill>
                <a:latin typeface="Times New Roman" panose="02020603050405020304" pitchFamily="18" charset="0"/>
                <a:cs typeface="Times New Roman" panose="02020603050405020304" pitchFamily="18" charset="0"/>
              </a:rPr>
              <a:t>Psihopatologie </a:t>
            </a:r>
            <a:r>
              <a:rPr lang="ro-RO" sz="1600" b="1" dirty="0">
                <a:solidFill>
                  <a:schemeClr val="bg2"/>
                </a:solidFill>
                <a:latin typeface="Times New Roman" panose="02020603050405020304" pitchFamily="18" charset="0"/>
                <a:cs typeface="Times New Roman" panose="02020603050405020304" pitchFamily="18" charset="0"/>
              </a:rPr>
              <a:t>generală (1913)</a:t>
            </a:r>
            <a:r>
              <a:rPr lang="ro-RO" sz="1600" dirty="0">
                <a:solidFill>
                  <a:schemeClr val="bg2"/>
                </a:solidFill>
                <a:latin typeface="Times New Roman" panose="02020603050405020304" pitchFamily="18" charset="0"/>
                <a:cs typeface="Times New Roman" panose="02020603050405020304" pitchFamily="18" charset="0"/>
              </a:rPr>
              <a:t>, prin </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idei </a:t>
            </a:r>
            <a:r>
              <a:rPr lang="ro-RO" sz="1600" dirty="0">
                <a:solidFill>
                  <a:schemeClr val="bg2"/>
                </a:solidFill>
                <a:latin typeface="Times New Roman" panose="02020603050405020304" pitchFamily="18" charset="0"/>
                <a:cs typeface="Times New Roman" panose="02020603050405020304" pitchFamily="18" charset="0"/>
              </a:rPr>
              <a:t>precum:</a:t>
            </a:r>
          </a:p>
          <a:p>
            <a:pPr marL="0" lvl="0" indent="0" algn="just">
              <a:buNone/>
            </a:pPr>
            <a:r>
              <a:rPr lang="ro-RO" sz="1600" dirty="0" err="1" smtClean="0">
                <a:solidFill>
                  <a:schemeClr val="bg2"/>
                </a:solidFill>
                <a:latin typeface="Times New Roman" panose="02020603050405020304" pitchFamily="18" charset="0"/>
                <a:cs typeface="Times New Roman" panose="02020603050405020304" pitchFamily="18" charset="0"/>
              </a:rPr>
              <a:t>-</a:t>
            </a:r>
            <a:r>
              <a:rPr lang="ro-RO" sz="1600" dirty="0" err="1">
                <a:solidFill>
                  <a:schemeClr val="bg2"/>
                </a:solidFill>
                <a:latin typeface="Times New Roman" panose="02020603050405020304" pitchFamily="18" charset="0"/>
                <a:cs typeface="Times New Roman" panose="02020603050405020304" pitchFamily="18" charset="0"/>
              </a:rPr>
              <a:t>Psihopatologia</a:t>
            </a:r>
            <a:r>
              <a:rPr lang="ro-RO" sz="1600" dirty="0">
                <a:solidFill>
                  <a:schemeClr val="bg2"/>
                </a:solidFill>
                <a:latin typeface="Times New Roman" panose="02020603050405020304" pitchFamily="18" charset="0"/>
                <a:cs typeface="Times New Roman" panose="02020603050405020304" pitchFamily="18" charset="0"/>
              </a:rPr>
              <a:t> se cere referită la psihismul </a:t>
            </a:r>
            <a:r>
              <a:rPr lang="ro-RO" sz="1600" dirty="0" smtClean="0">
                <a:solidFill>
                  <a:schemeClr val="bg2"/>
                </a:solidFill>
                <a:latin typeface="Times New Roman" panose="02020603050405020304" pitchFamily="18" charset="0"/>
                <a:cs typeface="Times New Roman" panose="02020603050405020304" pitchFamily="18" charset="0"/>
              </a:rPr>
              <a:t>normal </a:t>
            </a:r>
            <a:r>
              <a:rPr lang="ro-RO" sz="1600" dirty="0">
                <a:solidFill>
                  <a:schemeClr val="bg2"/>
                </a:solidFill>
                <a:latin typeface="Times New Roman" panose="02020603050405020304" pitchFamily="18" charset="0"/>
                <a:cs typeface="Times New Roman" panose="02020603050405020304" pitchFamily="18" charset="0"/>
              </a:rPr>
              <a:t>al persoanei</a:t>
            </a:r>
          </a:p>
          <a:p>
            <a:pPr marL="0" lvl="0" indent="0" algn="just">
              <a:buNone/>
            </a:pPr>
            <a:r>
              <a:rPr lang="ro-RO" sz="1600" dirty="0" err="1" smtClean="0">
                <a:solidFill>
                  <a:schemeClr val="bg2"/>
                </a:solidFill>
                <a:latin typeface="Times New Roman" panose="02020603050405020304" pitchFamily="18" charset="0"/>
                <a:cs typeface="Times New Roman" panose="02020603050405020304" pitchFamily="18" charset="0"/>
              </a:rPr>
              <a:t>-</a:t>
            </a:r>
            <a:r>
              <a:rPr lang="ro-RO" sz="1600" dirty="0" err="1">
                <a:solidFill>
                  <a:schemeClr val="bg2"/>
                </a:solidFill>
                <a:latin typeface="Times New Roman" panose="02020603050405020304" pitchFamily="18" charset="0"/>
                <a:cs typeface="Times New Roman" panose="02020603050405020304" pitchFamily="18" charset="0"/>
              </a:rPr>
              <a:t>Psihismul</a:t>
            </a:r>
            <a:r>
              <a:rPr lang="ro-RO" sz="1600" dirty="0">
                <a:solidFill>
                  <a:schemeClr val="bg2"/>
                </a:solidFill>
                <a:latin typeface="Times New Roman" panose="02020603050405020304" pitchFamily="18" charset="0"/>
                <a:cs typeface="Times New Roman" panose="02020603050405020304" pitchFamily="18" charset="0"/>
              </a:rPr>
              <a:t> se dezvoltă ontogenetic, dimensionat prin spiritualitate și creație</a:t>
            </a:r>
          </a:p>
          <a:p>
            <a:pPr marL="0" lvl="0" indent="0" algn="just">
              <a:buNone/>
            </a:pPr>
            <a:r>
              <a:rPr lang="ro-RO" sz="1600" dirty="0" err="1" smtClean="0">
                <a:solidFill>
                  <a:schemeClr val="bg2"/>
                </a:solidFill>
                <a:latin typeface="Times New Roman" panose="02020603050405020304" pitchFamily="18" charset="0"/>
                <a:cs typeface="Times New Roman" panose="02020603050405020304" pitchFamily="18" charset="0"/>
              </a:rPr>
              <a:t>-</a:t>
            </a:r>
            <a:r>
              <a:rPr lang="ro-RO" sz="1600" dirty="0" err="1">
                <a:solidFill>
                  <a:schemeClr val="bg2"/>
                </a:solidFill>
                <a:latin typeface="Times New Roman" panose="02020603050405020304" pitchFamily="18" charset="0"/>
                <a:cs typeface="Times New Roman" panose="02020603050405020304" pitchFamily="18" charset="0"/>
              </a:rPr>
              <a:t>El</a:t>
            </a:r>
            <a:r>
              <a:rPr lang="ro-RO" sz="1600" dirty="0">
                <a:solidFill>
                  <a:schemeClr val="bg2"/>
                </a:solidFill>
                <a:latin typeface="Times New Roman" panose="02020603050405020304" pitchFamily="18" charset="0"/>
                <a:cs typeface="Times New Roman" panose="02020603050405020304" pitchFamily="18" charset="0"/>
              </a:rPr>
              <a:t> se manifestă prin trăiri evenimențiale actuale și relaționări cu alții</a:t>
            </a:r>
          </a:p>
          <a:p>
            <a:pPr marL="0" lvl="0" indent="0" algn="just">
              <a:buNone/>
            </a:pPr>
            <a:r>
              <a:rPr lang="ro-RO" sz="1600" dirty="0" err="1" smtClean="0">
                <a:solidFill>
                  <a:schemeClr val="bg2"/>
                </a:solidFill>
                <a:latin typeface="Times New Roman" panose="02020603050405020304" pitchFamily="18" charset="0"/>
                <a:cs typeface="Times New Roman" panose="02020603050405020304" pitchFamily="18" charset="0"/>
              </a:rPr>
              <a:t>-</a:t>
            </a:r>
            <a:r>
              <a:rPr lang="ro-RO" sz="1600" dirty="0" err="1">
                <a:solidFill>
                  <a:schemeClr val="bg2"/>
                </a:solidFill>
                <a:latin typeface="Times New Roman" panose="02020603050405020304" pitchFamily="18" charset="0"/>
                <a:cs typeface="Times New Roman" panose="02020603050405020304" pitchFamily="18" charset="0"/>
              </a:rPr>
              <a:t>Exprimând</a:t>
            </a:r>
            <a:r>
              <a:rPr lang="ro-RO" sz="1600" dirty="0">
                <a:solidFill>
                  <a:schemeClr val="bg2"/>
                </a:solidFill>
                <a:latin typeface="Times New Roman" panose="02020603050405020304" pitchFamily="18" charset="0"/>
                <a:cs typeface="Times New Roman" panose="02020603050405020304" pitchFamily="18" charset="0"/>
              </a:rPr>
              <a:t> identitate cu sine, coherență,.delimitare și centrare prin agenția sinelui</a:t>
            </a:r>
          </a:p>
        </p:txBody>
      </p:sp>
      <p:sp>
        <p:nvSpPr>
          <p:cNvPr id="353" name="Google Shape;353;p4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pic>
        <p:nvPicPr>
          <p:cNvPr id="4" name="I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4" y="133350"/>
            <a:ext cx="1524203" cy="1971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4"/>
          <p:cNvSpPr txBox="1">
            <a:spLocks noGrp="1"/>
          </p:cNvSpPr>
          <p:nvPr>
            <p:ph type="body" idx="1"/>
          </p:nvPr>
        </p:nvSpPr>
        <p:spPr>
          <a:xfrm>
            <a:off x="914400" y="1962150"/>
            <a:ext cx="7696200" cy="2133600"/>
          </a:xfrm>
          <a:prstGeom prst="rect">
            <a:avLst/>
          </a:prstGeom>
        </p:spPr>
        <p:txBody>
          <a:bodyPr spcFirstLastPara="1" wrap="square" lIns="91425" tIns="91425" rIns="91425" bIns="91425" anchor="t" anchorCtr="0">
            <a:noAutofit/>
          </a:bodyPr>
          <a:lstStyle/>
          <a:p>
            <a:pPr marL="0" indent="0" algn="just">
              <a:buNone/>
            </a:pPr>
            <a:r>
              <a:rPr lang="fr-FR" sz="2000" dirty="0">
                <a:solidFill>
                  <a:schemeClr val="tx2">
                    <a:lumMod val="10000"/>
                  </a:schemeClr>
                </a:solidFill>
                <a:latin typeface="Times New Roman" pitchFamily="18" charset="0"/>
                <a:cs typeface="Times New Roman"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Cunoașterea </a:t>
            </a:r>
            <a:r>
              <a:rPr lang="ro-RO" sz="1600" dirty="0">
                <a:solidFill>
                  <a:schemeClr val="bg2"/>
                </a:solidFill>
                <a:latin typeface="Times New Roman" panose="02020603050405020304" pitchFamily="18" charset="0"/>
                <a:cs typeface="Times New Roman" panose="02020603050405020304" pitchFamily="18" charset="0"/>
              </a:rPr>
              <a:t>psihopatologică a altuia e o variantă a cunoașterii normale a altui om, implicând și comprehensiunea empatică</a:t>
            </a:r>
            <a:r>
              <a:rPr lang="en-US" sz="1600" dirty="0">
                <a:solidFill>
                  <a:schemeClr val="bg2"/>
                </a:solidFill>
                <a:latin typeface="Times New Roman" panose="02020603050405020304" pitchFamily="18" charset="0"/>
                <a:cs typeface="Times New Roman" panose="02020603050405020304" pitchFamily="18" charset="0"/>
              </a:rPr>
              <a:t>.</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P</a:t>
            </a:r>
            <a:r>
              <a:rPr lang="ro-RO" sz="1600" dirty="0" err="1" smtClean="0">
                <a:solidFill>
                  <a:schemeClr val="bg2"/>
                </a:solidFill>
                <a:latin typeface="Times New Roman" panose="02020603050405020304" pitchFamily="18" charset="0"/>
                <a:cs typeface="Times New Roman" panose="02020603050405020304" pitchFamily="18" charset="0"/>
              </a:rPr>
              <a:t>sihismul</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persoanei conștiente în </a:t>
            </a:r>
            <a:r>
              <a:rPr lang="ro-RO" sz="1600" dirty="0" err="1" smtClean="0">
                <a:solidFill>
                  <a:schemeClr val="bg2"/>
                </a:solidFill>
                <a:latin typeface="Times New Roman" panose="02020603050405020304" pitchFamily="18" charset="0"/>
                <a:cs typeface="Times New Roman" panose="02020603050405020304" pitchFamily="18" charset="0"/>
              </a:rPr>
              <a:t>viziu</a:t>
            </a:r>
            <a:r>
              <a:rPr lang="en-US" sz="1600" dirty="0" smtClean="0">
                <a:solidFill>
                  <a:schemeClr val="bg2"/>
                </a:solidFill>
                <a:latin typeface="Times New Roman" panose="02020603050405020304" pitchFamily="18" charset="0"/>
                <a:cs typeface="Times New Roman" panose="02020603050405020304" pitchFamily="18" charset="0"/>
              </a:rPr>
              <a:t>n</a:t>
            </a:r>
            <a:r>
              <a:rPr lang="ro-RO" sz="1600" dirty="0" smtClean="0">
                <a:solidFill>
                  <a:schemeClr val="bg2"/>
                </a:solidFill>
                <a:latin typeface="Times New Roman" panose="02020603050405020304" pitchFamily="18" charset="0"/>
                <a:cs typeface="Times New Roman" panose="02020603050405020304" pitchFamily="18" charset="0"/>
              </a:rPr>
              <a:t>ea </a:t>
            </a:r>
            <a:r>
              <a:rPr lang="ro-RO" sz="1600" dirty="0">
                <a:solidFill>
                  <a:schemeClr val="bg2"/>
                </a:solidFill>
                <a:latin typeface="Times New Roman" panose="02020603050405020304" pitchFamily="18" charset="0"/>
                <a:cs typeface="Times New Roman" panose="02020603050405020304" pitchFamily="18" charset="0"/>
              </a:rPr>
              <a:t>lui Jaspers</a:t>
            </a:r>
          </a:p>
          <a:p>
            <a:pPr algn="just"/>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361" name="Google Shape;361;p44"/>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2201" y="1504950"/>
            <a:ext cx="4191000" cy="3159600"/>
          </a:xfrm>
        </p:spPr>
        <p:txBody>
          <a:bodyPr/>
          <a:lstStyle/>
          <a:p>
            <a:pPr algn="just">
              <a:buNone/>
            </a:pPr>
            <a:r>
              <a:rPr lang="fr-FR" sz="2000" dirty="0">
                <a:solidFill>
                  <a:schemeClr val="tx2">
                    <a:lumMod val="10000"/>
                  </a:schemeClr>
                </a:solidFill>
                <a:latin typeface="Times New Roman" pitchFamily="18" charset="0"/>
                <a:cs typeface="Times New Roman" pitchFamily="18" charset="0"/>
              </a:rPr>
              <a:t>	</a:t>
            </a:r>
            <a:endParaRPr lang="en-US" sz="20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5" name="Substituent conținu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590550"/>
            <a:ext cx="3687002" cy="434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1581150"/>
            <a:ext cx="7496325" cy="3159600"/>
          </a:xfrm>
        </p:spPr>
        <p:txBody>
          <a:bodyPr/>
          <a:lstStyle/>
          <a:p>
            <a:pPr marL="0" lvl="0" indent="0" algn="just">
              <a:lnSpc>
                <a:spcPct val="150000"/>
              </a:lnSpc>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err="1" smtClean="0">
                <a:solidFill>
                  <a:schemeClr val="bg2"/>
                </a:solidFill>
                <a:latin typeface="Times New Roman" panose="02020603050405020304" pitchFamily="18" charset="0"/>
                <a:cs typeface="Times New Roman" panose="02020603050405020304" pitchFamily="18" charset="0"/>
              </a:rPr>
              <a:t>-</a:t>
            </a:r>
            <a:r>
              <a:rPr lang="ro-RO" sz="1600" dirty="0" err="1">
                <a:solidFill>
                  <a:schemeClr val="bg2"/>
                </a:solidFill>
                <a:latin typeface="Times New Roman" panose="02020603050405020304" pitchFamily="18" charset="0"/>
                <a:cs typeface="Times New Roman" panose="02020603050405020304" pitchFamily="18" charset="0"/>
              </a:rPr>
              <a:t>Sindroamele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nosologiei</a:t>
            </a:r>
            <a:r>
              <a:rPr lang="ro-RO" sz="1600" dirty="0">
                <a:solidFill>
                  <a:schemeClr val="bg2"/>
                </a:solidFill>
                <a:latin typeface="Times New Roman" panose="02020603050405020304" pitchFamily="18" charset="0"/>
                <a:cs typeface="Times New Roman" panose="02020603050405020304" pitchFamily="18" charset="0"/>
              </a:rPr>
              <a:t> sunt (parțial) și un construct teoretic</a:t>
            </a:r>
          </a:p>
          <a:p>
            <a:pPr marL="0" lvl="0" indent="0" algn="just">
              <a:lnSpc>
                <a:spcPct val="150000"/>
              </a:lnSpc>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a:t>
            </a:r>
            <a:r>
              <a:rPr lang="ro-RO" sz="1600" dirty="0">
                <a:solidFill>
                  <a:schemeClr val="bg2"/>
                </a:solidFill>
                <a:latin typeface="Times New Roman" panose="02020603050405020304" pitchFamily="18" charset="0"/>
                <a:cs typeface="Times New Roman" panose="02020603050405020304" pitchFamily="18" charset="0"/>
              </a:rPr>
              <a:t>E important studiul cazuistic</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(cazul tipic exemplar)</a:t>
            </a:r>
          </a:p>
          <a:p>
            <a:pPr marL="0" lvl="0" indent="0" algn="just">
              <a:lnSpc>
                <a:spcPct val="150000"/>
              </a:lnSpc>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Jaspers </a:t>
            </a:r>
            <a:r>
              <a:rPr lang="ro-RO" sz="1600" dirty="0">
                <a:solidFill>
                  <a:schemeClr val="bg2"/>
                </a:solidFill>
                <a:latin typeface="Times New Roman" panose="02020603050405020304" pitchFamily="18" charset="0"/>
                <a:cs typeface="Times New Roman" panose="02020603050405020304" pitchFamily="18" charset="0"/>
              </a:rPr>
              <a:t>a preluat </a:t>
            </a:r>
            <a:r>
              <a:rPr lang="ro-RO" sz="1600" dirty="0" err="1">
                <a:solidFill>
                  <a:schemeClr val="bg2"/>
                </a:solidFill>
                <a:latin typeface="Times New Roman" panose="02020603050405020304" pitchFamily="18" charset="0"/>
                <a:cs typeface="Times New Roman" panose="02020603050405020304" pitchFamily="18" charset="0"/>
              </a:rPr>
              <a:t>nosologia</a:t>
            </a:r>
            <a:r>
              <a:rPr lang="ro-RO" sz="1600" dirty="0">
                <a:solidFill>
                  <a:schemeClr val="bg2"/>
                </a:solidFill>
                <a:latin typeface="Times New Roman" panose="02020603050405020304" pitchFamily="18" charset="0"/>
                <a:cs typeface="Times New Roman" panose="02020603050405020304" pitchFamily="18" charset="0"/>
              </a:rPr>
              <a:t> lui </a:t>
            </a:r>
            <a:r>
              <a:rPr lang="ro-RO" sz="1600" dirty="0" err="1">
                <a:solidFill>
                  <a:schemeClr val="bg2"/>
                </a:solidFill>
                <a:latin typeface="Times New Roman" panose="02020603050405020304" pitchFamily="18" charset="0"/>
                <a:cs typeface="Times New Roman" panose="02020603050405020304" pitchFamily="18" charset="0"/>
              </a:rPr>
              <a:t>Kraepelin</a:t>
            </a:r>
            <a:r>
              <a:rPr lang="ro-RO" sz="1600" dirty="0">
                <a:solidFill>
                  <a:schemeClr val="bg2"/>
                </a:solidFill>
                <a:latin typeface="Times New Roman" panose="02020603050405020304" pitchFamily="18" charset="0"/>
                <a:cs typeface="Times New Roman" panose="02020603050405020304" pitchFamily="18" charset="0"/>
              </a:rPr>
              <a:t> centrată pe psihozele endogene studiind însă și psihopatologia dinamică, prin : </a:t>
            </a:r>
            <a:r>
              <a:rPr lang="ro-RO" sz="1600" dirty="0" err="1">
                <a:solidFill>
                  <a:schemeClr val="bg2"/>
                </a:solidFill>
                <a:latin typeface="Times New Roman" panose="02020603050405020304" pitchFamily="18" charset="0"/>
                <a:cs typeface="Times New Roman" panose="02020603050405020304" pitchFamily="18" charset="0"/>
              </a:rPr>
              <a:t>-reacție</a:t>
            </a:r>
            <a:r>
              <a:rPr lang="ro-RO" sz="1600" dirty="0">
                <a:solidFill>
                  <a:schemeClr val="bg2"/>
                </a:solidFill>
                <a:latin typeface="Times New Roman" panose="02020603050405020304" pitchFamily="18" charset="0"/>
                <a:cs typeface="Times New Roman" panose="02020603050405020304" pitchFamily="18" charset="0"/>
              </a:rPr>
              <a:t> și dezvoltare anormală; </a:t>
            </a:r>
            <a:r>
              <a:rPr lang="ro-RO" sz="1600" dirty="0" err="1">
                <a:solidFill>
                  <a:schemeClr val="bg2"/>
                </a:solidFill>
                <a:latin typeface="Times New Roman" panose="02020603050405020304" pitchFamily="18" charset="0"/>
                <a:cs typeface="Times New Roman" panose="02020603050405020304" pitchFamily="18" charset="0"/>
              </a:rPr>
              <a:t>-procesualitate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psihotică</a:t>
            </a:r>
            <a:r>
              <a:rPr lang="ro-RO" sz="1600" dirty="0">
                <a:solidFill>
                  <a:schemeClr val="bg2"/>
                </a:solidFill>
                <a:latin typeface="Times New Roman" panose="02020603050405020304" pitchFamily="18" charset="0"/>
                <a:cs typeface="Times New Roman" panose="02020603050405020304" pitchFamily="18" charset="0"/>
              </a:rPr>
              <a:t> (ce lasă defect)</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ş</a:t>
            </a:r>
            <a:r>
              <a:rPr lang="en-US" sz="1600" dirty="0" err="1">
                <a:solidFill>
                  <a:schemeClr val="bg2"/>
                </a:solidFill>
                <a:latin typeface="Times New Roman" panose="02020603050405020304" pitchFamily="18" charset="0"/>
                <a:cs typeface="Times New Roman" panose="02020603050405020304" pitchFamily="18" charset="0"/>
              </a:rPr>
              <a:t>i</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-faze</a:t>
            </a:r>
            <a:r>
              <a:rPr lang="ro-RO" sz="1600" dirty="0">
                <a:solidFill>
                  <a:schemeClr val="bg2"/>
                </a:solidFill>
                <a:latin typeface="Times New Roman" panose="02020603050405020304" pitchFamily="18" charset="0"/>
                <a:cs typeface="Times New Roman" panose="02020603050405020304" pitchFamily="18" charset="0"/>
              </a:rPr>
              <a:t> a episoadelor periodice (ciclice) de manie şi depresie, cu posibilă remisiune </a:t>
            </a:r>
            <a:r>
              <a:rPr lang="ro-RO" sz="1600" dirty="0" smtClean="0">
                <a:solidFill>
                  <a:schemeClr val="bg2"/>
                </a:solidFill>
                <a:latin typeface="Times New Roman" panose="02020603050405020304" pitchFamily="18" charset="0"/>
                <a:cs typeface="Times New Roman" panose="02020603050405020304" pitchFamily="18" charset="0"/>
              </a:rPr>
              <a:t>completă</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itchFamily="18" charset="0"/>
                <a:cs typeface="Times New Roman" pitchFamily="18" charset="0"/>
              </a:rPr>
              <a:t>„testarea </a:t>
            </a:r>
            <a:r>
              <a:rPr lang="ro-RO" sz="1600" dirty="0">
                <a:solidFill>
                  <a:schemeClr val="bg2"/>
                </a:solidFill>
                <a:latin typeface="Times New Roman" pitchFamily="18" charset="0"/>
                <a:cs typeface="Times New Roman" pitchFamily="18" charset="0"/>
              </a:rPr>
              <a:t>realităţii.</a:t>
            </a:r>
            <a:endParaRPr lang="en-US" sz="1600" dirty="0">
              <a:solidFill>
                <a:schemeClr val="bg2"/>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4"/>
          <p:cNvSpPr txBox="1">
            <a:spLocks noGrp="1"/>
          </p:cNvSpPr>
          <p:nvPr>
            <p:ph type="body" idx="1"/>
          </p:nvPr>
        </p:nvSpPr>
        <p:spPr>
          <a:xfrm>
            <a:off x="838200" y="1352550"/>
            <a:ext cx="7696200" cy="3363791"/>
          </a:xfrm>
          <a:prstGeom prst="rect">
            <a:avLst/>
          </a:prstGeom>
        </p:spPr>
        <p:txBody>
          <a:bodyPr spcFirstLastPara="1" wrap="square" lIns="91425" tIns="91425" rIns="91425" bIns="91425" anchor="t" anchorCtr="0">
            <a:noAutofit/>
          </a:bodyPr>
          <a:lstStyle/>
          <a:p>
            <a:pPr marL="0" indent="0" algn="just">
              <a:lnSpc>
                <a:spcPct val="150000"/>
              </a:lnSpc>
              <a:buNone/>
            </a:pPr>
            <a:r>
              <a:rPr lang="fr-FR" sz="2000" dirty="0">
                <a:solidFill>
                  <a:schemeClr val="tx2">
                    <a:lumMod val="10000"/>
                  </a:schemeClr>
                </a:solidFill>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De reținut e și sinteza lui Jaspers privitoare la „delirul primar„ ce se instituie prin etape succesive:</a:t>
            </a:r>
          </a:p>
          <a:p>
            <a:pPr marL="0" lvl="0" indent="0" algn="just">
              <a:lnSpc>
                <a:spcPct val="150000"/>
              </a:lnSpc>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-Atmosfera</a:t>
            </a:r>
            <a:r>
              <a:rPr lang="ro-RO" sz="1600" dirty="0">
                <a:solidFill>
                  <a:schemeClr val="bg2"/>
                </a:solidFill>
                <a:latin typeface="Times New Roman" panose="02020603050405020304" pitchFamily="18" charset="0"/>
                <a:cs typeface="Times New Roman" panose="02020603050405020304" pitchFamily="18" charset="0"/>
              </a:rPr>
              <a:t> (dispoziția) delirantă a </a:t>
            </a:r>
            <a:r>
              <a:rPr lang="ro-RO" sz="1600" dirty="0" err="1">
                <a:solidFill>
                  <a:schemeClr val="bg2"/>
                </a:solidFill>
                <a:latin typeface="Times New Roman" panose="02020603050405020304" pitchFamily="18" charset="0"/>
                <a:cs typeface="Times New Roman" panose="02020603050405020304" pitchFamily="18" charset="0"/>
              </a:rPr>
              <a:t>stranietății......-.trăiri</a:t>
            </a:r>
            <a:r>
              <a:rPr lang="ro-RO" sz="1600" dirty="0">
                <a:solidFill>
                  <a:schemeClr val="bg2"/>
                </a:solidFill>
                <a:latin typeface="Times New Roman" panose="02020603050405020304" pitchFamily="18" charset="0"/>
                <a:cs typeface="Times New Roman" panose="02020603050405020304" pitchFamily="18" charset="0"/>
              </a:rPr>
              <a:t> de </a:t>
            </a:r>
            <a:r>
              <a:rPr lang="ro-RO" sz="1600" dirty="0" err="1">
                <a:solidFill>
                  <a:schemeClr val="bg2"/>
                </a:solidFill>
                <a:latin typeface="Times New Roman" panose="02020603050405020304" pitchFamily="18" charset="0"/>
                <a:cs typeface="Times New Roman" panose="02020603050405020304" pitchFamily="18" charset="0"/>
              </a:rPr>
              <a:t>referință......-.centralitate</a:t>
            </a:r>
            <a:r>
              <a:rPr lang="ro-RO" sz="1600" dirty="0">
                <a:solidFill>
                  <a:schemeClr val="bg2"/>
                </a:solidFill>
                <a:latin typeface="Times New Roman" panose="02020603050405020304" pitchFamily="18" charset="0"/>
                <a:cs typeface="Times New Roman" panose="02020603050405020304" pitchFamily="18" charset="0"/>
              </a:rPr>
              <a:t> (cu sentimentul schimbării</a:t>
            </a:r>
            <a:r>
              <a:rPr lang="ro-RO" sz="1600" dirty="0" smtClean="0">
                <a:solidFill>
                  <a:schemeClr val="bg2"/>
                </a:solidFill>
                <a:latin typeface="Times New Roman" panose="02020603050405020304" pitchFamily="18" charset="0"/>
                <a:cs typeface="Times New Roman" panose="02020603050405020304" pitchFamily="18" charset="0"/>
              </a:rPr>
              <a:t>).......</a:t>
            </a:r>
            <a:r>
              <a:rPr lang="ro-RO" sz="1600" dirty="0" err="1" smtClean="0">
                <a:solidFill>
                  <a:schemeClr val="bg2"/>
                </a:solidFill>
                <a:latin typeface="Times New Roman" panose="02020603050405020304" pitchFamily="18" charset="0"/>
                <a:cs typeface="Times New Roman" panose="02020603050405020304" pitchFamily="18" charset="0"/>
              </a:rPr>
              <a:t>-percepția</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delirantă......-intrarea</a:t>
            </a:r>
            <a:r>
              <a:rPr lang="ro-RO" sz="1600" dirty="0">
                <a:solidFill>
                  <a:schemeClr val="bg2"/>
                </a:solidFill>
                <a:latin typeface="Times New Roman" panose="02020603050405020304" pitchFamily="18" charset="0"/>
                <a:cs typeface="Times New Roman" panose="02020603050405020304" pitchFamily="18" charset="0"/>
              </a:rPr>
              <a:t> într-o lume delirantă...</a:t>
            </a:r>
          </a:p>
          <a:p>
            <a:pPr marL="0" lvl="0" indent="0" algn="just">
              <a:lnSpc>
                <a:spcPct val="150000"/>
              </a:lnSpc>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Delirul primar a fost introdus de către K. Schneider într-un grupaj de „simptome subiective de prim rang„ p</a:t>
            </a:r>
            <a:r>
              <a:rPr lang="en-US" sz="1600" dirty="0" err="1">
                <a:solidFill>
                  <a:schemeClr val="bg2"/>
                </a:solidFill>
                <a:latin typeface="Times New Roman" panose="02020603050405020304" pitchFamily="18" charset="0"/>
                <a:cs typeface="Times New Roman" panose="02020603050405020304" pitchFamily="18" charset="0"/>
              </a:rPr>
              <a:t>entru</a:t>
            </a:r>
            <a:r>
              <a:rPr lang="ro-RO" sz="1600" dirty="0">
                <a:solidFill>
                  <a:schemeClr val="bg2"/>
                </a:solidFill>
                <a:latin typeface="Times New Roman" panose="02020603050405020304" pitchFamily="18" charset="0"/>
                <a:cs typeface="Times New Roman" panose="02020603050405020304" pitchFamily="18" charset="0"/>
              </a:rPr>
              <a:t> diagnosticul diferențial al schizofreniei de ciclotimie</a:t>
            </a:r>
          </a:p>
        </p:txBody>
      </p:sp>
      <p:sp>
        <p:nvSpPr>
          <p:cNvPr id="361" name="Google Shape;361;p44"/>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
        <p:nvSpPr>
          <p:cNvPr id="2" name="Dreptunghi 1"/>
          <p:cNvSpPr/>
          <p:nvPr/>
        </p:nvSpPr>
        <p:spPr>
          <a:xfrm>
            <a:off x="1066800" y="1504950"/>
            <a:ext cx="7162800" cy="2277547"/>
          </a:xfrm>
          <a:prstGeom prst="rect">
            <a:avLst/>
          </a:prstGeom>
        </p:spPr>
        <p:txBody>
          <a:bodyPr wrap="square">
            <a:spAutoFit/>
          </a:bodyPr>
          <a:lstStyle/>
          <a:p>
            <a:pPr marL="0" indent="0" algn="just">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Prin </a:t>
            </a:r>
            <a:r>
              <a:rPr lang="ro-RO" sz="1600" dirty="0">
                <a:solidFill>
                  <a:schemeClr val="bg2"/>
                </a:solidFill>
                <a:latin typeface="Times New Roman" panose="02020603050405020304" pitchFamily="18" charset="0"/>
                <a:cs typeface="Times New Roman" panose="02020603050405020304" pitchFamily="18" charset="0"/>
              </a:rPr>
              <a:t>contribuția lui </a:t>
            </a:r>
            <a:r>
              <a:rPr lang="ro-RO" sz="1600" dirty="0" err="1">
                <a:solidFill>
                  <a:schemeClr val="bg2"/>
                </a:solidFill>
                <a:latin typeface="Times New Roman" panose="02020603050405020304" pitchFamily="18" charset="0"/>
                <a:cs typeface="Times New Roman" panose="02020603050405020304" pitchFamily="18" charset="0"/>
              </a:rPr>
              <a:t>Kraepelin-Bleuler-</a:t>
            </a:r>
            <a:r>
              <a:rPr lang="ro-RO" sz="1600" u="sng" dirty="0" err="1">
                <a:solidFill>
                  <a:schemeClr val="bg2"/>
                </a:solidFill>
                <a:latin typeface="Times New Roman" panose="02020603050405020304" pitchFamily="18" charset="0"/>
                <a:cs typeface="Times New Roman" panose="02020603050405020304" pitchFamily="18" charset="0"/>
              </a:rPr>
              <a:t>Jaspers</a:t>
            </a:r>
            <a:r>
              <a:rPr lang="ro-RO" sz="1600" u="sng" dirty="0">
                <a:solidFill>
                  <a:schemeClr val="bg2"/>
                </a:solidFill>
                <a:latin typeface="Times New Roman" panose="02020603050405020304" pitchFamily="18" charset="0"/>
                <a:cs typeface="Times New Roman" panose="02020603050405020304" pitchFamily="18" charset="0"/>
              </a:rPr>
              <a:t> psihoza s-a impus ca centrală pentru perturbarea structurii identitare  a psihismului persoanei, realizată printr-un proces de depersonalizare/</a:t>
            </a:r>
            <a:r>
              <a:rPr lang="ro-RO" sz="1600" u="sng" dirty="0" err="1">
                <a:solidFill>
                  <a:schemeClr val="bg2"/>
                </a:solidFill>
                <a:latin typeface="Times New Roman" panose="02020603050405020304" pitchFamily="18" charset="0"/>
                <a:cs typeface="Times New Roman" panose="02020603050405020304" pitchFamily="18" charset="0"/>
              </a:rPr>
              <a:t>derealizare</a:t>
            </a:r>
            <a:r>
              <a:rPr lang="ro-RO" sz="1600" u="sng"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(„eu nu mai simt că sunt </a:t>
            </a:r>
            <a:r>
              <a:rPr lang="ro-RO" sz="1600" dirty="0" err="1">
                <a:solidFill>
                  <a:schemeClr val="bg2"/>
                </a:solidFill>
                <a:latin typeface="Times New Roman" panose="02020603050405020304" pitchFamily="18" charset="0"/>
                <a:cs typeface="Times New Roman" panose="02020603050405020304" pitchFamily="18" charset="0"/>
              </a:rPr>
              <a:t>eu...mă</a:t>
            </a:r>
            <a:r>
              <a:rPr lang="ro-RO" sz="1600" dirty="0">
                <a:solidFill>
                  <a:schemeClr val="bg2"/>
                </a:solidFill>
                <a:latin typeface="Times New Roman" panose="02020603050405020304" pitchFamily="18" charset="0"/>
                <a:cs typeface="Times New Roman" panose="02020603050405020304" pitchFamily="18" charset="0"/>
              </a:rPr>
              <a:t> simt detaşat de lume, alții şi </a:t>
            </a:r>
            <a:r>
              <a:rPr lang="ro-RO" sz="1600" dirty="0" err="1">
                <a:solidFill>
                  <a:schemeClr val="bg2"/>
                </a:solidFill>
                <a:latin typeface="Times New Roman" panose="02020603050405020304" pitchFamily="18" charset="0"/>
                <a:cs typeface="Times New Roman" panose="02020603050405020304" pitchFamily="18" charset="0"/>
              </a:rPr>
              <a:t>sine...în</a:t>
            </a:r>
            <a:r>
              <a:rPr lang="ro-RO" sz="1600" dirty="0">
                <a:solidFill>
                  <a:schemeClr val="bg2"/>
                </a:solidFill>
                <a:latin typeface="Times New Roman" panose="02020603050405020304" pitchFamily="18" charset="0"/>
                <a:cs typeface="Times New Roman" panose="02020603050405020304" pitchFamily="18" charset="0"/>
              </a:rPr>
              <a:t> transformare..), </a:t>
            </a:r>
            <a:r>
              <a:rPr lang="ro-RO" sz="1600" u="sng" dirty="0">
                <a:solidFill>
                  <a:schemeClr val="bg2"/>
                </a:solidFill>
                <a:latin typeface="Times New Roman" panose="02020603050405020304" pitchFamily="18" charset="0"/>
                <a:cs typeface="Times New Roman" panose="02020603050405020304" pitchFamily="18" charset="0"/>
              </a:rPr>
              <a:t>ce evoluează în 2 direcții:</a:t>
            </a:r>
            <a:endParaRPr lang="ro-RO" sz="1600" dirty="0">
              <a:solidFill>
                <a:schemeClr val="bg2"/>
              </a:solidFill>
              <a:latin typeface="Times New Roman" panose="02020603050405020304" pitchFamily="18" charset="0"/>
              <a:cs typeface="Times New Roman" panose="02020603050405020304" pitchFamily="18" charset="0"/>
            </a:endParaRPr>
          </a:p>
          <a:p>
            <a:pPr marL="0" lv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Depersonalizarea </a:t>
            </a:r>
            <a:r>
              <a:rPr lang="ro-RO" sz="1600" u="sng" dirty="0" err="1">
                <a:solidFill>
                  <a:schemeClr val="bg2"/>
                </a:solidFill>
                <a:latin typeface="Times New Roman" panose="02020603050405020304" pitchFamily="18" charset="0"/>
                <a:cs typeface="Times New Roman" panose="02020603050405020304" pitchFamily="18" charset="0"/>
              </a:rPr>
              <a:t>desroganizantă</a:t>
            </a:r>
            <a:r>
              <a:rPr lang="ro-RO" sz="1600" u="sng" dirty="0">
                <a:solidFill>
                  <a:schemeClr val="bg2"/>
                </a:solidFill>
                <a:latin typeface="Times New Roman" panose="02020603050405020304" pitchFamily="18" charset="0"/>
                <a:cs typeface="Times New Roman" panose="02020603050405020304" pitchFamily="18" charset="0"/>
              </a:rPr>
              <a:t> </a:t>
            </a:r>
            <a:r>
              <a:rPr lang="ro-RO" sz="1600" u="sng" dirty="0" err="1">
                <a:solidFill>
                  <a:schemeClr val="bg2"/>
                </a:solidFill>
                <a:latin typeface="Times New Roman" panose="02020603050405020304" pitchFamily="18" charset="0"/>
                <a:cs typeface="Times New Roman" panose="02020603050405020304" pitchFamily="18" charset="0"/>
              </a:rPr>
              <a:t>anonimizantă</a:t>
            </a:r>
            <a:r>
              <a:rPr lang="ro-RO" sz="1600" u="sng" dirty="0">
                <a:solidFill>
                  <a:schemeClr val="bg2"/>
                </a:solidFill>
                <a:latin typeface="Times New Roman" panose="02020603050405020304" pitchFamily="18" charset="0"/>
                <a:cs typeface="Times New Roman" panose="02020603050405020304" pitchFamily="18" charset="0"/>
              </a:rPr>
              <a:t> </a:t>
            </a:r>
            <a:r>
              <a:rPr lang="ro-RO" sz="1600" u="sng" dirty="0" err="1">
                <a:solidFill>
                  <a:schemeClr val="bg2"/>
                </a:solidFill>
                <a:latin typeface="Times New Roman" panose="02020603050405020304" pitchFamily="18" charset="0"/>
                <a:cs typeface="Times New Roman" panose="02020603050405020304" pitchFamily="18" charset="0"/>
              </a:rPr>
              <a:t>schizo</a:t>
            </a:r>
            <a:r>
              <a:rPr lang="ro-RO" sz="1600" u="sng" dirty="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a:p>
            <a:pPr marL="0" lv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u="sng" dirty="0" err="1">
                <a:solidFill>
                  <a:schemeClr val="bg2"/>
                </a:solidFill>
                <a:latin typeface="Times New Roman" panose="02020603050405020304" pitchFamily="18" charset="0"/>
                <a:cs typeface="Times New Roman" panose="02020603050405020304" pitchFamily="18" charset="0"/>
              </a:rPr>
              <a:t>Transpersonalizarea</a:t>
            </a:r>
            <a:r>
              <a:rPr lang="ro-RO" sz="1600" u="sng" dirty="0">
                <a:solidFill>
                  <a:schemeClr val="bg2"/>
                </a:solidFill>
                <a:latin typeface="Times New Roman" panose="02020603050405020304" pitchFamily="18" charset="0"/>
                <a:cs typeface="Times New Roman" panose="02020603050405020304" pitchFamily="18" charset="0"/>
              </a:rPr>
              <a:t> </a:t>
            </a:r>
            <a:r>
              <a:rPr lang="ro-RO" sz="1600" u="sng" dirty="0" err="1">
                <a:solidFill>
                  <a:schemeClr val="bg2"/>
                </a:solidFill>
                <a:latin typeface="Times New Roman" panose="02020603050405020304" pitchFamily="18" charset="0"/>
                <a:cs typeface="Times New Roman" panose="02020603050405020304" pitchFamily="18" charset="0"/>
              </a:rPr>
              <a:t>identi</a:t>
            </a:r>
            <a:r>
              <a:rPr lang="en-US" sz="1600" u="sng" dirty="0">
                <a:solidFill>
                  <a:schemeClr val="bg2"/>
                </a:solidFill>
                <a:latin typeface="Times New Roman" panose="02020603050405020304" pitchFamily="18" charset="0"/>
                <a:cs typeface="Times New Roman" panose="02020603050405020304" pitchFamily="18" charset="0"/>
              </a:rPr>
              <a:t>t</a:t>
            </a:r>
            <a:r>
              <a:rPr lang="ro-RO" sz="1600" u="sng" dirty="0">
                <a:solidFill>
                  <a:schemeClr val="bg2"/>
                </a:solidFill>
                <a:latin typeface="Times New Roman" panose="02020603050405020304" pitchFamily="18" charset="0"/>
                <a:cs typeface="Times New Roman" panose="02020603050405020304" pitchFamily="18" charset="0"/>
              </a:rPr>
              <a:t>ară delirantă (</a:t>
            </a:r>
            <a:r>
              <a:rPr lang="ro-RO" sz="1600" u="sng" dirty="0" err="1">
                <a:solidFill>
                  <a:schemeClr val="bg2"/>
                </a:solidFill>
                <a:latin typeface="Times New Roman" panose="02020603050405020304" pitchFamily="18" charset="0"/>
                <a:cs typeface="Times New Roman" panose="02020603050405020304" pitchFamily="18" charset="0"/>
              </a:rPr>
              <a:t>schizo</a:t>
            </a:r>
            <a:r>
              <a:rPr lang="ro-RO" sz="1600" u="sng" dirty="0">
                <a:solidFill>
                  <a:schemeClr val="bg2"/>
                </a:solidFill>
                <a:latin typeface="Times New Roman" panose="02020603050405020304" pitchFamily="18" charset="0"/>
                <a:cs typeface="Times New Roman" panose="02020603050405020304" pitchFamily="18" charset="0"/>
              </a:rPr>
              <a:t> +), cu transformarea într-o nouă identitate, de personaj fictiv</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(reducerea </a:t>
            </a:r>
            <a:r>
              <a:rPr lang="en-US" sz="1600" dirty="0">
                <a:solidFill>
                  <a:schemeClr val="bg2"/>
                </a:solidFill>
                <a:latin typeface="Times New Roman" panose="02020603050405020304" pitchFamily="18" charset="0"/>
                <a:cs typeface="Times New Roman" panose="02020603050405020304" pitchFamily="18" charset="0"/>
              </a:rPr>
              <a:t>S</a:t>
            </a:r>
            <a:r>
              <a:rPr lang="ro-RO" sz="1600" dirty="0">
                <a:solidFill>
                  <a:schemeClr val="bg2"/>
                </a:solidFill>
                <a:latin typeface="Times New Roman" panose="02020603050405020304" pitchFamily="18" charset="0"/>
                <a:cs typeface="Times New Roman" panose="02020603050405020304" pitchFamily="18" charset="0"/>
              </a:rPr>
              <a:t>d </a:t>
            </a:r>
            <a:r>
              <a:rPr lang="ro-RO" sz="1600" dirty="0" err="1">
                <a:solidFill>
                  <a:schemeClr val="bg2"/>
                </a:solidFill>
                <a:latin typeface="Times New Roman" panose="02020603050405020304" pitchFamily="18" charset="0"/>
                <a:cs typeface="Times New Roman" panose="02020603050405020304" pitchFamily="18" charset="0"/>
              </a:rPr>
              <a:t>Dep</a:t>
            </a:r>
            <a:r>
              <a:rPr lang="ro-RO" sz="1600" dirty="0">
                <a:solidFill>
                  <a:schemeClr val="bg2"/>
                </a:solidFill>
                <a:latin typeface="Times New Roman" panose="02020603050405020304" pitchFamily="18" charset="0"/>
                <a:cs typeface="Times New Roman" panose="02020603050405020304" pitchFamily="18" charset="0"/>
              </a:rPr>
              <a:t>./</a:t>
            </a:r>
            <a:r>
              <a:rPr lang="ro-RO" sz="1600" dirty="0" err="1">
                <a:solidFill>
                  <a:schemeClr val="bg2"/>
                </a:solidFill>
                <a:latin typeface="Times New Roman" panose="02020603050405020304" pitchFamily="18" charset="0"/>
                <a:cs typeface="Times New Roman" panose="02020603050405020304" pitchFamily="18" charset="0"/>
              </a:rPr>
              <a:t>Der</a:t>
            </a:r>
            <a:r>
              <a:rPr lang="ro-RO" sz="1600" dirty="0">
                <a:solidFill>
                  <a:schemeClr val="bg2"/>
                </a:solidFill>
                <a:latin typeface="Times New Roman" panose="02020603050405020304" pitchFamily="18" charset="0"/>
                <a:cs typeface="Times New Roman" panose="02020603050405020304" pitchFamily="18" charset="0"/>
              </a:rPr>
              <a:t> la patologia disociativă – cum face DSM-5 ocultează înțelegerea psihopatologică)</a:t>
            </a:r>
          </a:p>
          <a:p>
            <a:endParaRPr lang="ro-R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50"/>
            <a:ext cx="7924800" cy="3124200"/>
          </a:xfrm>
        </p:spPr>
        <p:txBody>
          <a:bodyPr anchor="t"/>
          <a:lstStyle/>
          <a:p>
            <a:pPr marL="0" indent="0">
              <a:lnSpc>
                <a:spcPct val="150000"/>
              </a:lnSpc>
            </a:pPr>
            <a:r>
              <a:rPr lang="en-US" sz="1600" b="0" dirty="0">
                <a:solidFill>
                  <a:schemeClr val="bg2"/>
                </a:solidFill>
                <a:latin typeface="Times New Roman" pitchFamily="18" charset="0"/>
                <a:cs typeface="Times New Roman" pitchFamily="18" charset="0"/>
              </a:rPr>
              <a:t>	</a:t>
            </a:r>
            <a:r>
              <a:rPr lang="ro-RO" sz="1600" b="0" dirty="0">
                <a:solidFill>
                  <a:schemeClr val="bg2"/>
                </a:solidFill>
                <a:latin typeface="Times New Roman" panose="02020603050405020304" pitchFamily="18" charset="0"/>
                <a:cs typeface="Times New Roman" panose="02020603050405020304" pitchFamily="18" charset="0"/>
              </a:rPr>
              <a:t> În sec XX s-au dezvoltat și doctrine psihopatologice dintre care 2 sunt mai importante:</a:t>
            </a:r>
            <a:br>
              <a:rPr lang="ro-RO" sz="1600" b="0" dirty="0">
                <a:solidFill>
                  <a:schemeClr val="bg2"/>
                </a:solidFill>
                <a:latin typeface="Times New Roman" panose="02020603050405020304" pitchFamily="18" charset="0"/>
                <a:cs typeface="Times New Roman" panose="02020603050405020304" pitchFamily="18" charset="0"/>
              </a:rPr>
            </a:br>
            <a:r>
              <a:rPr lang="en-US" sz="1600" b="0" dirty="0">
                <a:solidFill>
                  <a:schemeClr val="bg2"/>
                </a:solidFill>
                <a:latin typeface="Times New Roman" panose="02020603050405020304" pitchFamily="18" charset="0"/>
                <a:cs typeface="Times New Roman" panose="02020603050405020304" pitchFamily="18" charset="0"/>
              </a:rPr>
              <a:t>	</a:t>
            </a:r>
            <a:r>
              <a:rPr lang="ro-RO" sz="1600" b="0" dirty="0">
                <a:solidFill>
                  <a:schemeClr val="bg2"/>
                </a:solidFill>
                <a:latin typeface="Times New Roman" panose="02020603050405020304" pitchFamily="18" charset="0"/>
                <a:cs typeface="Times New Roman" panose="02020603050405020304" pitchFamily="18" charset="0"/>
              </a:rPr>
              <a:t> </a:t>
            </a:r>
            <a:r>
              <a:rPr lang="ro-RO" sz="1600" b="0" u="sng" dirty="0">
                <a:solidFill>
                  <a:schemeClr val="bg2"/>
                </a:solidFill>
                <a:latin typeface="Times New Roman" panose="02020603050405020304" pitchFamily="18" charset="0"/>
                <a:cs typeface="Times New Roman" panose="02020603050405020304" pitchFamily="18" charset="0"/>
              </a:rPr>
              <a:t>Psihanaliza lui Freud </a:t>
            </a:r>
            <a:r>
              <a:rPr lang="ro-RO" sz="1600" b="0" dirty="0">
                <a:solidFill>
                  <a:schemeClr val="bg2"/>
                </a:solidFill>
                <a:latin typeface="Times New Roman" panose="02020603050405020304" pitchFamily="18" charset="0"/>
                <a:cs typeface="Times New Roman" panose="02020603050405020304" pitchFamily="18" charset="0"/>
              </a:rPr>
              <a:t>- ce s-a interesat puțin de psihoze – s-a bazat pe interpretarea asociațiilor libere, analizat de în spațiul intim dintre terapeut și pacient (incluzând și analiza transferului)</a:t>
            </a:r>
            <a:br>
              <a:rPr lang="ro-RO" sz="1600" b="0" dirty="0">
                <a:solidFill>
                  <a:schemeClr val="bg2"/>
                </a:solidFill>
                <a:latin typeface="Times New Roman" panose="02020603050405020304" pitchFamily="18" charset="0"/>
                <a:cs typeface="Times New Roman" panose="02020603050405020304" pitchFamily="18" charset="0"/>
              </a:rPr>
            </a:br>
            <a:r>
              <a:rPr lang="en-US" sz="1600" b="0" dirty="0">
                <a:solidFill>
                  <a:schemeClr val="bg2"/>
                </a:solidFill>
                <a:latin typeface="Times New Roman" panose="02020603050405020304" pitchFamily="18" charset="0"/>
                <a:cs typeface="Times New Roman" panose="02020603050405020304" pitchFamily="18" charset="0"/>
              </a:rPr>
              <a:t>	</a:t>
            </a:r>
            <a:r>
              <a:rPr lang="ro-RO" sz="1600" b="0" dirty="0">
                <a:solidFill>
                  <a:schemeClr val="bg2"/>
                </a:solidFill>
                <a:latin typeface="Times New Roman" panose="02020603050405020304" pitchFamily="18" charset="0"/>
                <a:cs typeface="Times New Roman" panose="02020603050405020304" pitchFamily="18" charset="0"/>
              </a:rPr>
              <a:t>Punând accentul pe dezvoltarea psihismului în primii ani de viață, prin </a:t>
            </a:r>
            <a:r>
              <a:rPr lang="ro-RO" sz="1600" b="0" dirty="0" err="1">
                <a:solidFill>
                  <a:schemeClr val="bg2"/>
                </a:solidFill>
                <a:latin typeface="Times New Roman" panose="02020603050405020304" pitchFamily="18" charset="0"/>
                <a:cs typeface="Times New Roman" panose="02020603050405020304" pitchFamily="18" charset="0"/>
              </a:rPr>
              <a:t>introjectarea</a:t>
            </a:r>
            <a:r>
              <a:rPr lang="ro-RO" sz="1600" b="0" dirty="0">
                <a:solidFill>
                  <a:schemeClr val="bg2"/>
                </a:solidFill>
                <a:latin typeface="Times New Roman" panose="02020603050405020304" pitchFamily="18" charset="0"/>
                <a:cs typeface="Times New Roman" panose="02020603050405020304" pitchFamily="18" charset="0"/>
              </a:rPr>
              <a:t> </a:t>
            </a:r>
            <a:r>
              <a:rPr lang="ro-RO" sz="1600" b="0" dirty="0" err="1">
                <a:solidFill>
                  <a:schemeClr val="bg2"/>
                </a:solidFill>
                <a:latin typeface="Times New Roman" panose="02020603050405020304" pitchFamily="18" charset="0"/>
                <a:cs typeface="Times New Roman" panose="02020603050405020304" pitchFamily="18" charset="0"/>
              </a:rPr>
              <a:t>imagourilor</a:t>
            </a:r>
            <a:r>
              <a:rPr lang="ro-RO" sz="1600" b="0" dirty="0">
                <a:solidFill>
                  <a:schemeClr val="bg2"/>
                </a:solidFill>
                <a:latin typeface="Times New Roman" panose="02020603050405020304" pitchFamily="18" charset="0"/>
                <a:cs typeface="Times New Roman" panose="02020603050405020304" pitchFamily="18" charset="0"/>
              </a:rPr>
              <a:t> parentale – surse a Supraeului, ce întreține si conflictele </a:t>
            </a:r>
            <a:r>
              <a:rPr lang="ro-RO" sz="1600" b="0" dirty="0" err="1">
                <a:solidFill>
                  <a:schemeClr val="bg2"/>
                </a:solidFill>
                <a:latin typeface="Times New Roman" panose="02020603050405020304" pitchFamily="18" charset="0"/>
                <a:cs typeface="Times New Roman" panose="02020603050405020304" pitchFamily="18" charset="0"/>
              </a:rPr>
              <a:t>intrapsihice</a:t>
            </a:r>
            <a:r>
              <a:rPr lang="ro-RO" sz="1600" b="0" dirty="0">
                <a:solidFill>
                  <a:schemeClr val="bg2"/>
                </a:solidFill>
                <a:latin typeface="Times New Roman" panose="02020603050405020304" pitchFamily="18" charset="0"/>
                <a:cs typeface="Times New Roman" panose="02020603050405020304" pitchFamily="18" charset="0"/>
              </a:rPr>
              <a:t> – psihanaliza a stat la baza dezvoltării psihologiei relațiilor interpersonale şi a  ataşamentului.</a:t>
            </a:r>
            <a:r>
              <a:rPr lang="ro-RO" sz="1600" dirty="0"/>
              <a:t/>
            </a:r>
            <a:br>
              <a:rPr lang="ro-RO" sz="1600" dirty="0"/>
            </a:br>
            <a:endParaRPr lang="ro-RO"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581150"/>
            <a:ext cx="7343925" cy="3159600"/>
          </a:xfrm>
        </p:spPr>
        <p:txBody>
          <a:bodyPr/>
          <a:lstStyle/>
          <a:p>
            <a:pPr marL="0" indent="0" algn="just">
              <a:lnSpc>
                <a:spcPct val="160000"/>
              </a:lnSpc>
              <a:buNone/>
            </a:pPr>
            <a:r>
              <a:rPr lang="en-US" sz="1600" dirty="0">
                <a:solidFill>
                  <a:schemeClr val="bg2"/>
                </a:solidFill>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A doua, </a:t>
            </a:r>
            <a:r>
              <a:rPr lang="ro-RO" sz="1600" u="sng" dirty="0">
                <a:solidFill>
                  <a:schemeClr val="bg2"/>
                </a:solidFill>
                <a:latin typeface="Times New Roman" panose="02020603050405020304" pitchFamily="18" charset="0"/>
                <a:cs typeface="Times New Roman" panose="02020603050405020304" pitchFamily="18" charset="0"/>
              </a:rPr>
              <a:t>psihopatologia fenomenologică</a:t>
            </a:r>
            <a:r>
              <a:rPr lang="ro-RO" sz="1600" dirty="0">
                <a:solidFill>
                  <a:schemeClr val="bg2"/>
                </a:solidFill>
                <a:latin typeface="Times New Roman" panose="02020603050405020304" pitchFamily="18" charset="0"/>
                <a:cs typeface="Times New Roman" panose="02020603050405020304" pitchFamily="18" charset="0"/>
              </a:rPr>
              <a:t>, s-a centrat pe studiul psihozelor</a:t>
            </a:r>
          </a:p>
          <a:p>
            <a:pPr marL="0" indent="0" algn="just">
              <a:lnSpc>
                <a:spcPct val="160000"/>
              </a:lnSpc>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Fenomenologia apelează la o metodologie psihologico filosofică – dezvoltată în tradiția lui Descartes – ce urmărește, printr-o reflexie analitică asupra procesului de gândire speculativă - descoperirea condițiilor de posibilitate ale meditației raționale asupra fundamentelor,  analizând structurile formale ale conștiinței (ale persoanei conștiente – Kant)</a:t>
            </a:r>
          </a:p>
          <a:p>
            <a:pPr marL="0" indent="0" algn="just">
              <a:lnSpc>
                <a:spcPct val="160000"/>
              </a:lnSpc>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Filosofia fenomenologică s-a dezvoltat în Germania şi Franța</a:t>
            </a:r>
          </a:p>
          <a:p>
            <a:pPr marL="0" indent="0" algn="just">
              <a:lnSpc>
                <a:spcPct val="160000"/>
              </a:lnSpc>
              <a:buNone/>
            </a:pPr>
            <a:r>
              <a:rPr lang="ro-RO" sz="1600" dirty="0"/>
              <a: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895350"/>
            <a:ext cx="7677300" cy="4001065"/>
          </a:xfrm>
        </p:spPr>
        <p:txBody>
          <a:bodyPr wrap="square">
            <a:spAutoFit/>
          </a:bodyPr>
          <a:lstStyle/>
          <a:p>
            <a:pPr marL="0" indent="0" algn="just">
              <a:buNone/>
            </a:pPr>
            <a:r>
              <a:rPr lang="en-US" sz="2000" dirty="0">
                <a:solidFill>
                  <a:schemeClr val="tx2">
                    <a:lumMod val="10000"/>
                  </a:schemeClr>
                </a:solidFill>
                <a:latin typeface="Times New Roman" pitchFamily="18" charset="0"/>
                <a:cs typeface="Times New Roman" pitchFamily="18" charset="0"/>
              </a:rPr>
              <a:t>		</a:t>
            </a:r>
            <a:r>
              <a:rPr lang="ro-RO" sz="1600" u="sng" dirty="0">
                <a:solidFill>
                  <a:schemeClr val="bg2"/>
                </a:solidFill>
              </a:rPr>
              <a:t>Psihopatologii ce s-au orientat inițial spre fenomenologie, au privit coordonatele de bază ale psihozelor</a:t>
            </a:r>
            <a:r>
              <a:rPr lang="ro-RO" sz="1600" dirty="0">
                <a:solidFill>
                  <a:schemeClr val="bg2"/>
                </a:solidFill>
              </a:rPr>
              <a:t> – autismul, mania, melancolia, delirul – nu ca „sindroame rezultate din sumarea unor simptome„. degajate observațional... </a:t>
            </a:r>
            <a:endParaRPr lang="en-US" sz="1600" dirty="0">
              <a:solidFill>
                <a:schemeClr val="bg2"/>
              </a:solidFill>
            </a:endParaRPr>
          </a:p>
          <a:p>
            <a:pPr marL="0" indent="0" algn="just">
              <a:buNone/>
            </a:pPr>
            <a:r>
              <a:rPr lang="en-US" sz="1600" dirty="0">
                <a:solidFill>
                  <a:schemeClr val="bg2"/>
                </a:solidFill>
              </a:rPr>
              <a:t>	</a:t>
            </a:r>
            <a:r>
              <a:rPr lang="ro-RO" sz="1600" dirty="0">
                <a:solidFill>
                  <a:schemeClr val="bg2"/>
                </a:solidFill>
              </a:rPr>
              <a:t>..ci, </a:t>
            </a:r>
            <a:r>
              <a:rPr lang="ro-RO" sz="1600" u="sng" dirty="0">
                <a:solidFill>
                  <a:schemeClr val="bg2"/>
                </a:solidFill>
              </a:rPr>
              <a:t>ca „fenomene psihice bazale„ ale însăşi structurii formale a psihismului conștient, ce se exprimă deficitar disfuncțional</a:t>
            </a:r>
            <a:r>
              <a:rPr lang="ro-RO" sz="1600" dirty="0">
                <a:solidFill>
                  <a:schemeClr val="bg2"/>
                </a:solidFill>
              </a:rPr>
              <a:t>; ...fenomene ca depersonalizarea autistă, mania</a:t>
            </a:r>
            <a:r>
              <a:rPr lang="en-US" sz="1600" dirty="0">
                <a:solidFill>
                  <a:schemeClr val="bg2"/>
                </a:solidFill>
              </a:rPr>
              <a:t>,</a:t>
            </a:r>
            <a:r>
              <a:rPr lang="ro-RO" sz="1600" dirty="0">
                <a:solidFill>
                  <a:schemeClr val="bg2"/>
                </a:solidFill>
              </a:rPr>
              <a:t> delirul </a:t>
            </a:r>
            <a:r>
              <a:rPr lang="ro-RO" sz="1600" dirty="0" err="1">
                <a:solidFill>
                  <a:schemeClr val="bg2"/>
                </a:solidFill>
              </a:rPr>
              <a:t>etc</a:t>
            </a:r>
            <a:r>
              <a:rPr lang="ro-RO" sz="1600" dirty="0">
                <a:solidFill>
                  <a:schemeClr val="bg2"/>
                </a:solidFill>
              </a:rPr>
              <a:t>,.. ar exprima deci, scoaterea la lumină distorsionată a unor structuri funcționale psihice constitutive, implicate de obicei în existența și funcționare psihismului normal și creator al persoanei conştiente</a:t>
            </a:r>
          </a:p>
          <a:p>
            <a:pPr marL="0" indent="0" algn="just">
              <a:buNone/>
            </a:pPr>
            <a:r>
              <a:rPr lang="en-US" sz="1600" dirty="0">
                <a:solidFill>
                  <a:schemeClr val="bg2"/>
                </a:solidFill>
              </a:rPr>
              <a:t>	</a:t>
            </a:r>
            <a:r>
              <a:rPr lang="ro-RO" sz="1600" dirty="0">
                <a:solidFill>
                  <a:schemeClr val="bg2"/>
                </a:solidFill>
              </a:rPr>
              <a:t>(Psihopatologul </a:t>
            </a:r>
            <a:r>
              <a:rPr lang="ro-RO" sz="1600" dirty="0" err="1">
                <a:solidFill>
                  <a:schemeClr val="bg2"/>
                </a:solidFill>
              </a:rPr>
              <a:t>Blankenburg</a:t>
            </a:r>
            <a:r>
              <a:rPr lang="ro-RO" sz="1600" dirty="0">
                <a:solidFill>
                  <a:schemeClr val="bg2"/>
                </a:solidFill>
              </a:rPr>
              <a:t> a sugerat că, unii </a:t>
            </a:r>
            <a:r>
              <a:rPr lang="ro-RO" sz="1600" dirty="0" err="1">
                <a:solidFill>
                  <a:schemeClr val="bg2"/>
                </a:solidFill>
              </a:rPr>
              <a:t>psihotici</a:t>
            </a:r>
            <a:r>
              <a:rPr lang="ro-RO" sz="1600" dirty="0">
                <a:solidFill>
                  <a:schemeClr val="bg2"/>
                </a:solidFill>
              </a:rPr>
              <a:t>  parcurg spontan și patologic o cufundare reflexivă spre abisurile constitutive ale conștiinței - propusă ca metodologie de Husserl)</a:t>
            </a:r>
          </a:p>
          <a:p>
            <a:pPr marL="0" indent="0" algn="just">
              <a:buNone/>
            </a:pPr>
            <a:r>
              <a:rPr lang="en-US" sz="1600" dirty="0">
                <a:solidFill>
                  <a:schemeClr val="bg2"/>
                </a:solidFill>
              </a:rPr>
              <a:t>	</a:t>
            </a:r>
            <a:r>
              <a:rPr lang="ro-RO" sz="1600" dirty="0">
                <a:solidFill>
                  <a:schemeClr val="bg2"/>
                </a:solidFill>
              </a:rPr>
              <a:t>În această direcție s-au angajat psihopatologi ca E. </a:t>
            </a:r>
            <a:r>
              <a:rPr lang="ro-RO" sz="1600" dirty="0" err="1">
                <a:solidFill>
                  <a:schemeClr val="bg2"/>
                </a:solidFill>
              </a:rPr>
              <a:t>Minkowski</a:t>
            </a:r>
            <a:r>
              <a:rPr lang="ro-RO" sz="1600" dirty="0">
                <a:solidFill>
                  <a:schemeClr val="bg2"/>
                </a:solidFill>
              </a:rPr>
              <a:t>, L. </a:t>
            </a:r>
            <a:r>
              <a:rPr lang="ro-RO" sz="1600" dirty="0" err="1">
                <a:solidFill>
                  <a:schemeClr val="bg2"/>
                </a:solidFill>
              </a:rPr>
              <a:t>Gebsattel</a:t>
            </a:r>
            <a:r>
              <a:rPr lang="ro-RO" sz="1600" dirty="0">
                <a:solidFill>
                  <a:schemeClr val="bg2"/>
                </a:solidFill>
              </a:rPr>
              <a:t>, </a:t>
            </a:r>
            <a:r>
              <a:rPr lang="ro-RO" sz="1600" dirty="0" err="1">
                <a:solidFill>
                  <a:schemeClr val="bg2"/>
                </a:solidFill>
              </a:rPr>
              <a:t>M.Boss</a:t>
            </a:r>
            <a:r>
              <a:rPr lang="ro-RO" sz="1600" dirty="0">
                <a:solidFill>
                  <a:schemeClr val="bg2"/>
                </a:solidFill>
              </a:rPr>
              <a:t>, </a:t>
            </a:r>
            <a:r>
              <a:rPr lang="ro-RO" sz="1600" dirty="0" err="1">
                <a:solidFill>
                  <a:schemeClr val="bg2"/>
                </a:solidFill>
              </a:rPr>
              <a:t>E.Strauss</a:t>
            </a:r>
            <a:r>
              <a:rPr lang="ro-RO" sz="1600" dirty="0">
                <a:solidFill>
                  <a:schemeClr val="bg2"/>
                </a:solidFill>
              </a:rPr>
              <a:t>, H,</a:t>
            </a:r>
            <a:r>
              <a:rPr lang="ro-RO" sz="1600" dirty="0" err="1">
                <a:solidFill>
                  <a:schemeClr val="bg2"/>
                </a:solidFill>
              </a:rPr>
              <a:t>Tellenbach</a:t>
            </a:r>
            <a:r>
              <a:rPr lang="ro-RO" sz="1600" dirty="0">
                <a:solidFill>
                  <a:schemeClr val="bg2"/>
                </a:solidFill>
              </a:rPr>
              <a:t>, </a:t>
            </a:r>
            <a:r>
              <a:rPr lang="ro-RO" sz="1600" dirty="0" err="1">
                <a:solidFill>
                  <a:schemeClr val="bg2"/>
                </a:solidFill>
              </a:rPr>
              <a:t>K.Bin</a:t>
            </a:r>
            <a:r>
              <a:rPr lang="ro-RO" sz="1600" dirty="0">
                <a:solidFill>
                  <a:schemeClr val="bg2"/>
                </a:solidFill>
              </a:rPr>
              <a:t>, W, </a:t>
            </a:r>
            <a:r>
              <a:rPr lang="ro-RO" sz="1600" dirty="0" err="1">
                <a:solidFill>
                  <a:schemeClr val="bg2"/>
                </a:solidFill>
              </a:rPr>
              <a:t>Blankenburg</a:t>
            </a:r>
            <a:r>
              <a:rPr lang="ro-RO" sz="1600" dirty="0">
                <a:solidFill>
                  <a:schemeClr val="bg2"/>
                </a:solidFill>
              </a:rPr>
              <a:t>. În 1979 a apărut o sinteză a acestor încercări (</a:t>
            </a:r>
            <a:r>
              <a:rPr lang="ro-RO" sz="1600" b="1" dirty="0">
                <a:solidFill>
                  <a:schemeClr val="bg2"/>
                </a:solidFill>
              </a:rPr>
              <a:t>A. </a:t>
            </a:r>
            <a:r>
              <a:rPr lang="ro-RO" sz="1600" b="1" dirty="0" err="1">
                <a:solidFill>
                  <a:schemeClr val="bg2"/>
                </a:solidFill>
              </a:rPr>
              <a:t>Tatossian</a:t>
            </a:r>
            <a:r>
              <a:rPr lang="ro-RO" sz="1600" b="1" dirty="0">
                <a:solidFill>
                  <a:schemeClr val="bg2"/>
                </a:solidFill>
              </a:rPr>
              <a:t>, </a:t>
            </a:r>
            <a:r>
              <a:rPr lang="ro-RO" sz="1600" b="1" dirty="0" err="1">
                <a:solidFill>
                  <a:schemeClr val="bg2"/>
                </a:solidFill>
              </a:rPr>
              <a:t>Phenomenologie</a:t>
            </a:r>
            <a:r>
              <a:rPr lang="ro-RO" sz="1600" b="1" dirty="0">
                <a:solidFill>
                  <a:schemeClr val="bg2"/>
                </a:solidFill>
              </a:rPr>
              <a:t> des </a:t>
            </a:r>
            <a:r>
              <a:rPr lang="ro-RO" sz="1600" b="1" dirty="0" err="1">
                <a:solidFill>
                  <a:schemeClr val="bg2"/>
                </a:solidFill>
              </a:rPr>
              <a:t>psychoses</a:t>
            </a:r>
            <a:r>
              <a:rPr lang="ro-RO" sz="1600" dirty="0">
                <a:solidFill>
                  <a:schemeClr val="bg2"/>
                </a:solidFill>
              </a:rPr>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2" name="Dreptunghi 1"/>
          <p:cNvSpPr/>
          <p:nvPr/>
        </p:nvSpPr>
        <p:spPr>
          <a:xfrm>
            <a:off x="990600" y="1200150"/>
            <a:ext cx="7848600" cy="1077218"/>
          </a:xfrm>
          <a:prstGeom prst="rect">
            <a:avLst/>
          </a:prstGeom>
        </p:spPr>
        <p:txBody>
          <a:bodyPr wrap="square">
            <a:spAutoFit/>
          </a:bodyPr>
          <a:lstStyle/>
          <a:p>
            <a:pPr marL="0" indent="0" algn="just">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O </a:t>
            </a:r>
            <a:r>
              <a:rPr lang="ro-RO" sz="1600" dirty="0">
                <a:solidFill>
                  <a:schemeClr val="bg2"/>
                </a:solidFill>
                <a:latin typeface="Times New Roman" panose="02020603050405020304" pitchFamily="18" charset="0"/>
                <a:cs typeface="Times New Roman" panose="02020603050405020304" pitchFamily="18" charset="0"/>
              </a:rPr>
              <a:t>influenţă aparte asupra psihopatologiei fenomenologice a avut-o analitica </a:t>
            </a:r>
            <a:r>
              <a:rPr lang="ro-RO" sz="1600" dirty="0" err="1">
                <a:solidFill>
                  <a:schemeClr val="bg2"/>
                </a:solidFill>
                <a:latin typeface="Times New Roman" panose="02020603050405020304" pitchFamily="18" charset="0"/>
                <a:cs typeface="Times New Roman" panose="02020603050405020304" pitchFamily="18" charset="0"/>
              </a:rPr>
              <a:t>Dasein-ului</a:t>
            </a:r>
            <a:r>
              <a:rPr lang="ro-RO" sz="1600" dirty="0">
                <a:solidFill>
                  <a:schemeClr val="bg2"/>
                </a:solidFill>
                <a:latin typeface="Times New Roman" panose="02020603050405020304" pitchFamily="18" charset="0"/>
                <a:cs typeface="Times New Roman" panose="02020603050405020304" pitchFamily="18" charset="0"/>
              </a:rPr>
              <a:t> din cartea </a:t>
            </a:r>
            <a:r>
              <a:rPr lang="ro-RO" sz="1600" b="1" dirty="0">
                <a:solidFill>
                  <a:schemeClr val="bg2"/>
                </a:solidFill>
                <a:latin typeface="Times New Roman" panose="02020603050405020304" pitchFamily="18" charset="0"/>
                <a:cs typeface="Times New Roman" panose="02020603050405020304" pitchFamily="18" charset="0"/>
              </a:rPr>
              <a:t>Fiinţă şi timp </a:t>
            </a:r>
            <a:r>
              <a:rPr lang="ro-RO" sz="1600" dirty="0">
                <a:solidFill>
                  <a:schemeClr val="bg2"/>
                </a:solidFill>
                <a:latin typeface="Times New Roman" panose="02020603050405020304" pitchFamily="18" charset="0"/>
                <a:cs typeface="Times New Roman" panose="02020603050405020304" pitchFamily="18" charset="0"/>
              </a:rPr>
              <a:t>a lui Heidegger (1929) (înţeleasă ca un fel de echivalent al persoanei conştiente – interpretare rejectată de autor). Se au în vedere următorii „existenţiali„(principalul fiind: </a:t>
            </a:r>
            <a:r>
              <a:rPr lang="ro-RO" sz="1600" dirty="0" err="1">
                <a:solidFill>
                  <a:schemeClr val="bg2"/>
                </a:solidFill>
                <a:latin typeface="Times New Roman" panose="02020603050405020304" pitchFamily="18" charset="0"/>
                <a:cs typeface="Times New Roman" panose="02020603050405020304" pitchFamily="18" charset="0"/>
              </a:rPr>
              <a:t>faptul-de-a-fi-în-lume</a:t>
            </a:r>
            <a:r>
              <a:rPr lang="ro-RO" sz="1600" dirty="0">
                <a:solidFill>
                  <a:schemeClr val="bg2"/>
                </a:solidFill>
                <a:latin typeface="Times New Roman" panose="02020603050405020304" pitchFamily="18" charset="0"/>
                <a:cs typeface="Times New Roman" panose="02020603050405020304" pitchFamily="18" charset="0"/>
              </a:rPr>
              <a:t>):</a:t>
            </a:r>
          </a:p>
        </p:txBody>
      </p:sp>
      <p:pic>
        <p:nvPicPr>
          <p:cNvPr id="6" name="I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73327"/>
            <a:ext cx="6001870" cy="26606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3"/>
          <p:cNvSpPr txBox="1">
            <a:spLocks noGrp="1"/>
          </p:cNvSpPr>
          <p:nvPr>
            <p:ph type="body" idx="1"/>
          </p:nvPr>
        </p:nvSpPr>
        <p:spPr>
          <a:xfrm>
            <a:off x="990600" y="1581150"/>
            <a:ext cx="7372500" cy="3159600"/>
          </a:xfrm>
          <a:prstGeom prst="rect">
            <a:avLst/>
          </a:prstGeom>
        </p:spPr>
        <p:txBody>
          <a:bodyPr spcFirstLastPara="1" wrap="square" lIns="91425" tIns="91425" rIns="91425" bIns="91425" anchor="t" anchorCtr="0">
            <a:noAutofit/>
          </a:bodyPr>
          <a:lstStyle/>
          <a:p>
            <a:pPr marL="0" indent="0" algn="just">
              <a:lnSpc>
                <a:spcPct val="150000"/>
              </a:lnSpc>
              <a:buNone/>
            </a:pPr>
            <a:r>
              <a:rPr lang="en-US" sz="2000" dirty="0">
                <a:solidFill>
                  <a:schemeClr val="tx2">
                    <a:lumMod val="10000"/>
                  </a:schemeClr>
                </a:solidFill>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Psihopatologia poate fi privită, în paralel, din 2 perspective:</a:t>
            </a:r>
          </a:p>
          <a:p>
            <a:pPr mar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 Ca susținătoare - semiologic – a medicinii psihiatrice</a:t>
            </a:r>
          </a:p>
          <a:p>
            <a:pPr mar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 Ca provocare antropologică, printr-un fel de „experiment natural„ ce dezvăluie infrastructura specifică psihismului uman</a:t>
            </a:r>
          </a:p>
          <a:p>
            <a:pPr mar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(Prima carte publicată în domeniul antropologiei – Kant 1789 – aborda amplu aspecte ale nebuniei)</a:t>
            </a:r>
          </a:p>
        </p:txBody>
      </p:sp>
      <p:sp>
        <p:nvSpPr>
          <p:cNvPr id="137" name="Google Shape;137;p2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
        <p:nvSpPr>
          <p:cNvPr id="2" name="Dreptunghi 1"/>
          <p:cNvSpPr/>
          <p:nvPr/>
        </p:nvSpPr>
        <p:spPr>
          <a:xfrm>
            <a:off x="304800" y="285750"/>
            <a:ext cx="8458200" cy="4739759"/>
          </a:xfrm>
          <a:prstGeom prst="rect">
            <a:avLst/>
          </a:prstGeom>
        </p:spPr>
        <p:txBody>
          <a:bodyPr wrap="square">
            <a:spAutoFit/>
          </a:bodyPr>
          <a:lstStyle/>
          <a:p>
            <a:pPr marL="0" indent="0" algn="just">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Fenomenologia </a:t>
            </a:r>
            <a:r>
              <a:rPr lang="ro-RO" sz="1600" dirty="0">
                <a:solidFill>
                  <a:schemeClr val="bg2"/>
                </a:solidFill>
                <a:latin typeface="Times New Roman" panose="02020603050405020304" pitchFamily="18" charset="0"/>
                <a:cs typeface="Times New Roman" panose="02020603050405020304" pitchFamily="18" charset="0"/>
              </a:rPr>
              <a:t>s-a mai dezvoltat prin perspectiva </a:t>
            </a:r>
            <a:r>
              <a:rPr lang="ro-RO" sz="1600" dirty="0" err="1">
                <a:solidFill>
                  <a:schemeClr val="bg2"/>
                </a:solidFill>
                <a:latin typeface="Times New Roman" panose="02020603050405020304" pitchFamily="18" charset="0"/>
                <a:cs typeface="Times New Roman" panose="02020603050405020304" pitchFamily="18" charset="0"/>
              </a:rPr>
              <a:t>intersubiectivităţii</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intercorporeale</a:t>
            </a:r>
            <a:r>
              <a:rPr lang="ro-RO" sz="1600" dirty="0">
                <a:solidFill>
                  <a:schemeClr val="bg2"/>
                </a:solidFill>
                <a:latin typeface="Times New Roman" panose="02020603050405020304" pitchFamily="18" charset="0"/>
                <a:cs typeface="Times New Roman" panose="02020603050405020304" pitchFamily="18" charset="0"/>
              </a:rPr>
              <a:t> (Husserl/Merleau </a:t>
            </a:r>
            <a:r>
              <a:rPr lang="ro-RO" sz="1600" dirty="0" err="1">
                <a:solidFill>
                  <a:schemeClr val="bg2"/>
                </a:solidFill>
                <a:latin typeface="Times New Roman" panose="02020603050405020304" pitchFamily="18" charset="0"/>
                <a:cs typeface="Times New Roman" panose="02020603050405020304" pitchFamily="18" charset="0"/>
              </a:rPr>
              <a:t>Ponty</a:t>
            </a:r>
            <a:r>
              <a:rPr lang="ro-RO" sz="1600" dirty="0">
                <a:solidFill>
                  <a:schemeClr val="bg2"/>
                </a:solidFill>
                <a:latin typeface="Times New Roman" panose="02020603050405020304" pitchFamily="18" charset="0"/>
                <a:cs typeface="Times New Roman" panose="02020603050405020304" pitchFamily="18" charset="0"/>
              </a:rPr>
              <a:t>); iar </a:t>
            </a:r>
            <a:r>
              <a:rPr lang="ro-RO" sz="1600" dirty="0" err="1">
                <a:solidFill>
                  <a:schemeClr val="bg2"/>
                </a:solidFill>
                <a:latin typeface="Times New Roman" panose="02020603050405020304" pitchFamily="18" charset="0"/>
                <a:cs typeface="Times New Roman" panose="02020603050405020304" pitchFamily="18" charset="0"/>
              </a:rPr>
              <a:t>H.Tellembach</a:t>
            </a:r>
            <a:r>
              <a:rPr lang="ro-RO" sz="1600" dirty="0">
                <a:solidFill>
                  <a:schemeClr val="bg2"/>
                </a:solidFill>
                <a:latin typeface="Times New Roman" panose="02020603050405020304" pitchFamily="18" charset="0"/>
                <a:cs typeface="Times New Roman" panose="02020603050405020304" pitchFamily="18" charset="0"/>
              </a:rPr>
              <a:t> a </a:t>
            </a:r>
            <a:r>
              <a:rPr lang="ro-RO" sz="1600" dirty="0" err="1">
                <a:solidFill>
                  <a:schemeClr val="bg2"/>
                </a:solidFill>
                <a:latin typeface="Times New Roman" panose="02020603050405020304" pitchFamily="18" charset="0"/>
                <a:cs typeface="Times New Roman" panose="02020603050405020304" pitchFamily="18" charset="0"/>
              </a:rPr>
              <a:t>desvoltat</a:t>
            </a:r>
            <a:endParaRPr lang="ro-RO"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tema </a:t>
            </a:r>
            <a:r>
              <a:rPr lang="ro-RO" sz="1600" dirty="0" err="1">
                <a:solidFill>
                  <a:schemeClr val="bg2"/>
                </a:solidFill>
                <a:latin typeface="Times New Roman" panose="02020603050405020304" pitchFamily="18" charset="0"/>
                <a:cs typeface="Times New Roman" panose="02020603050405020304" pitchFamily="18" charset="0"/>
              </a:rPr>
              <a:t>endogenităţii</a:t>
            </a:r>
            <a:r>
              <a:rPr lang="ro-RO" sz="1600" dirty="0">
                <a:solidFill>
                  <a:schemeClr val="bg2"/>
                </a:solidFill>
                <a:latin typeface="Times New Roman" panose="02020603050405020304" pitchFamily="18" charset="0"/>
                <a:cs typeface="Times New Roman" panose="02020603050405020304" pitchFamily="18" charset="0"/>
              </a:rPr>
              <a:t>, în corelaţie cu situaţiile şi raportarea la norme, în perspectiva unei existenţe personale diacrone, marcată de </a:t>
            </a:r>
            <a:r>
              <a:rPr lang="ro-RO" sz="1600" dirty="0" err="1">
                <a:solidFill>
                  <a:schemeClr val="bg2"/>
                </a:solidFill>
                <a:latin typeface="Times New Roman" panose="02020603050405020304" pitchFamily="18" charset="0"/>
                <a:cs typeface="Times New Roman" panose="02020603050405020304" pitchFamily="18" charset="0"/>
              </a:rPr>
              <a:t>bio-psiho-ritmuri-antropo-cosmice</a:t>
            </a:r>
            <a:r>
              <a:rPr lang="ro-RO" sz="1600" dirty="0">
                <a:solidFill>
                  <a:schemeClr val="bg2"/>
                </a:solidFill>
                <a:latin typeface="Times New Roman" panose="02020603050405020304" pitchFamily="18" charset="0"/>
                <a:cs typeface="Times New Roman" panose="02020603050405020304" pitchFamily="18" charset="0"/>
              </a:rPr>
              <a:t>.</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După 2000 fenomenologia psihopatologică a avut conjuncţii cu </a:t>
            </a:r>
            <a:r>
              <a:rPr lang="ro-RO" sz="1600" dirty="0" err="1">
                <a:solidFill>
                  <a:schemeClr val="bg2"/>
                </a:solidFill>
                <a:latin typeface="Times New Roman" panose="02020603050405020304" pitchFamily="18" charset="0"/>
                <a:cs typeface="Times New Roman" panose="02020603050405020304" pitchFamily="18" charset="0"/>
              </a:rPr>
              <a:t>cognitivismul</a:t>
            </a:r>
            <a:r>
              <a:rPr lang="ro-RO" sz="1600" dirty="0">
                <a:solidFill>
                  <a:schemeClr val="bg2"/>
                </a:solidFill>
                <a:latin typeface="Times New Roman" panose="02020603050405020304" pitchFamily="18" charset="0"/>
                <a:cs typeface="Times New Roman" panose="02020603050405020304" pitchFamily="18" charset="0"/>
              </a:rPr>
              <a:t>, degajând un set de instanţe – reper în comentarea psihismului conştient.</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proiect – instanţă teoretică</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Sine</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intenţional			Situație			relaţionare interpersonală</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reflexiv			</a:t>
            </a:r>
            <a:r>
              <a:rPr lang="ro-RO" sz="1600" dirty="0" smtClean="0">
                <a:solidFill>
                  <a:schemeClr val="bg2"/>
                </a:solidFill>
                <a:latin typeface="Times New Roman" panose="02020603050405020304" pitchFamily="18" charset="0"/>
                <a:cs typeface="Times New Roman" panose="02020603050405020304" pitchFamily="18" charset="0"/>
              </a:rPr>
              <a:t>actuală</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intersubiectivă</a:t>
            </a:r>
            <a:r>
              <a:rPr lang="ro-RO" sz="1600" dirty="0">
                <a:solidFill>
                  <a:schemeClr val="bg2"/>
                </a:solidFill>
                <a:latin typeface="Times New Roman" panose="02020603050405020304" pitchFamily="18" charset="0"/>
                <a:cs typeface="Times New Roman" panose="02020603050405020304" pitchFamily="18" charset="0"/>
              </a:rPr>
              <a:t> (intim/public)</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încorporat			(eveniment)			</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autonomia agenţiei</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emoţie/dispoziţie			</a:t>
            </a: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identitate personală</a:t>
            </a:r>
          </a:p>
          <a:p>
            <a:endParaRPr lang="ro-RO" sz="1600" dirty="0">
              <a:solidFill>
                <a:schemeClr val="bg2"/>
              </a:solidFill>
              <a:latin typeface="Times New Roman" panose="02020603050405020304" pitchFamily="18" charset="0"/>
              <a:cs typeface="Times New Roman" panose="02020603050405020304" pitchFamily="18" charset="0"/>
            </a:endParaRPr>
          </a:p>
          <a:p>
            <a:pPr marL="0" indent="0">
              <a:buNone/>
            </a:pPr>
            <a:r>
              <a:rPr lang="ro-RO" sz="1600" dirty="0">
                <a:solidFill>
                  <a:schemeClr val="bg2"/>
                </a:solidFill>
                <a:latin typeface="Times New Roman" panose="02020603050405020304" pitchFamily="18" charset="0"/>
                <a:cs typeface="Times New Roman" panose="02020603050405020304" pitchFamily="18" charset="0"/>
              </a:rPr>
              <a:t>o sinteză recentă a apărut în 2019</a:t>
            </a:r>
          </a:p>
          <a:p>
            <a:pPr marL="0" indent="0">
              <a:buNone/>
            </a:pPr>
            <a:r>
              <a:rPr lang="ro-RO" sz="1600" dirty="0">
                <a:solidFill>
                  <a:schemeClr val="bg2"/>
                </a:solidFill>
                <a:latin typeface="Times New Roman" panose="02020603050405020304" pitchFamily="18" charset="0"/>
                <a:cs typeface="Times New Roman" panose="02020603050405020304" pitchFamily="18" charset="0"/>
              </a:rPr>
              <a:t> </a:t>
            </a:r>
          </a:p>
          <a:p>
            <a:pPr marL="0" indent="0">
              <a:buNone/>
            </a:pPr>
            <a:endParaRPr lang="ro-R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5" name="Title 1"/>
          <p:cNvSpPr>
            <a:spLocks noGrp="1"/>
          </p:cNvSpPr>
          <p:nvPr>
            <p:ph type="body" idx="1"/>
          </p:nvPr>
        </p:nvSpPr>
        <p:spPr>
          <a:xfrm>
            <a:off x="1066800" y="1709141"/>
            <a:ext cx="7343925" cy="3159600"/>
          </a:xfrm>
        </p:spPr>
        <p:txBody>
          <a:bodyPr anchor="t"/>
          <a:lstStyle/>
          <a:p>
            <a:pPr marL="0" indent="0">
              <a:buNone/>
            </a:pPr>
            <a:r>
              <a:rPr lang="en-US" sz="1800" b="0" dirty="0">
                <a:solidFill>
                  <a:schemeClr val="tx2">
                    <a:lumMod val="10000"/>
                  </a:schemeClr>
                </a:solidFill>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În perspectiva  comentării psihozelor e importantă și luarea în considerare a  perspectivei diagnostice introduse de DSM-III-5 (1980-2013)</a:t>
            </a:r>
          </a:p>
          <a:p>
            <a:pPr marL="0" indent="0">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Orientarea </a:t>
            </a:r>
            <a:r>
              <a:rPr lang="ro-RO" sz="1600" dirty="0" err="1">
                <a:solidFill>
                  <a:schemeClr val="bg2"/>
                </a:solidFill>
                <a:latin typeface="Times New Roman" panose="02020603050405020304" pitchFamily="18" charset="0"/>
                <a:cs typeface="Times New Roman" panose="02020603050405020304" pitchFamily="18" charset="0"/>
              </a:rPr>
              <a:t>neo-kraepelineană</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comportamentalistă</a:t>
            </a:r>
            <a:endParaRPr lang="ro-RO" sz="1600" dirty="0">
              <a:solidFill>
                <a:schemeClr val="bg2"/>
              </a:solidFill>
              <a:latin typeface="Times New Roman" panose="02020603050405020304" pitchFamily="18" charset="0"/>
              <a:cs typeface="Times New Roman" panose="02020603050405020304" pitchFamily="18" charset="0"/>
            </a:endParaRPr>
          </a:p>
          <a:p>
            <a:pPr marL="0" lvl="0" indent="0">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-Referința</a:t>
            </a:r>
            <a:r>
              <a:rPr lang="ro-RO" sz="1600" dirty="0">
                <a:solidFill>
                  <a:schemeClr val="bg2"/>
                </a:solidFill>
                <a:latin typeface="Times New Roman" panose="02020603050405020304" pitchFamily="18" charset="0"/>
                <a:cs typeface="Times New Roman" panose="02020603050405020304" pitchFamily="18" charset="0"/>
              </a:rPr>
              <a:t> la un nr. finit de cadre </a:t>
            </a:r>
            <a:r>
              <a:rPr lang="ro-RO" sz="1600" dirty="0" err="1">
                <a:solidFill>
                  <a:schemeClr val="bg2"/>
                </a:solidFill>
                <a:latin typeface="Times New Roman" panose="02020603050405020304" pitchFamily="18" charset="0"/>
                <a:cs typeface="Times New Roman" panose="02020603050405020304" pitchFamily="18" charset="0"/>
              </a:rPr>
              <a:t>nosologice</a:t>
            </a:r>
            <a:r>
              <a:rPr lang="ro-RO" sz="1600" dirty="0">
                <a:solidFill>
                  <a:schemeClr val="bg2"/>
                </a:solidFill>
                <a:latin typeface="Times New Roman" panose="02020603050405020304" pitchFamily="18" charset="0"/>
                <a:cs typeface="Times New Roman" panose="02020603050405020304" pitchFamily="18" charset="0"/>
              </a:rPr>
              <a:t> distincte (fără continuum între ele  și cu normalitatea)</a:t>
            </a:r>
          </a:p>
          <a:p>
            <a:pPr marL="0" lvl="0" indent="0">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-Diagnostic</a:t>
            </a:r>
            <a:r>
              <a:rPr lang="ro-RO" sz="1600" dirty="0">
                <a:solidFill>
                  <a:schemeClr val="bg2"/>
                </a:solidFill>
                <a:latin typeface="Times New Roman" panose="02020603050405020304" pitchFamily="18" charset="0"/>
                <a:cs typeface="Times New Roman" panose="02020603050405020304" pitchFamily="18" charset="0"/>
              </a:rPr>
              <a:t>: prin prezența unui nr. minim de </a:t>
            </a:r>
            <a:r>
              <a:rPr lang="ro-RO" sz="1600" dirty="0" err="1">
                <a:solidFill>
                  <a:schemeClr val="bg2"/>
                </a:solidFill>
                <a:latin typeface="Times New Roman" panose="02020603050405020304" pitchFamily="18" charset="0"/>
                <a:cs typeface="Times New Roman" panose="02020603050405020304" pitchFamily="18" charset="0"/>
              </a:rPr>
              <a:t>itemi</a:t>
            </a:r>
            <a:r>
              <a:rPr lang="ro-RO" sz="1600" dirty="0">
                <a:solidFill>
                  <a:schemeClr val="bg2"/>
                </a:solidFill>
                <a:latin typeface="Times New Roman" panose="02020603050405020304" pitchFamily="18" charset="0"/>
                <a:cs typeface="Times New Roman" panose="02020603050405020304" pitchFamily="18" charset="0"/>
              </a:rPr>
              <a:t> dintr-o listă + alte criterii de includere și excludere + suferință și disfuncție în funcționarea socială</a:t>
            </a:r>
          </a:p>
          <a:p>
            <a:pPr marL="0" indent="0">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-Dg</a:t>
            </a:r>
            <a:r>
              <a:rPr lang="ro-RO" sz="1600" dirty="0">
                <a:solidFill>
                  <a:schemeClr val="bg2"/>
                </a:solidFill>
                <a:latin typeface="Times New Roman" panose="02020603050405020304" pitchFamily="18" charset="0"/>
                <a:cs typeface="Times New Roman" panose="02020603050405020304" pitchFamily="18" charset="0"/>
              </a:rPr>
              <a:t>. pe 5 axe ( scos din DSM-5,2013)....Tb e distinctă de persoană: - „X </a:t>
            </a:r>
            <a:r>
              <a:rPr lang="ro-RO" sz="1600" u="sng" dirty="0">
                <a:solidFill>
                  <a:schemeClr val="bg2"/>
                </a:solidFill>
                <a:latin typeface="Times New Roman" panose="02020603050405020304" pitchFamily="18" charset="0"/>
                <a:cs typeface="Times New Roman" panose="02020603050405020304" pitchFamily="18" charset="0"/>
              </a:rPr>
              <a:t>are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tb</a:t>
            </a:r>
            <a:r>
              <a:rPr lang="ro-RO" sz="1600" dirty="0">
                <a:solidFill>
                  <a:schemeClr val="bg2"/>
                </a:solidFill>
                <a:latin typeface="Times New Roman" panose="02020603050405020304" pitchFamily="18" charset="0"/>
                <a:cs typeface="Times New Roman" panose="02020603050405020304" pitchFamily="18" charset="0"/>
              </a:rPr>
              <a:t>. Y„..... nu „ X </a:t>
            </a:r>
            <a:r>
              <a:rPr lang="ro-RO" sz="1600" u="sng" dirty="0">
                <a:solidFill>
                  <a:schemeClr val="bg2"/>
                </a:solidFill>
                <a:latin typeface="Times New Roman" panose="02020603050405020304" pitchFamily="18" charset="0"/>
                <a:cs typeface="Times New Roman" panose="02020603050405020304" pitchFamily="18" charset="0"/>
              </a:rPr>
              <a:t>este</a:t>
            </a:r>
            <a:r>
              <a:rPr lang="ro-RO" sz="1600" dirty="0">
                <a:solidFill>
                  <a:schemeClr val="bg2"/>
                </a:solidFill>
                <a:latin typeface="Times New Roman" panose="02020603050405020304" pitchFamily="18" charset="0"/>
                <a:cs typeface="Times New Roman" panose="02020603050405020304" pitchFamily="18" charset="0"/>
              </a:rPr>
              <a:t> Y„(DSM-IV).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pic>
        <p:nvPicPr>
          <p:cNvPr id="5" name="Substituent conținu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742950"/>
            <a:ext cx="3034017" cy="40828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2" name="Dreptunghi 1"/>
          <p:cNvSpPr/>
          <p:nvPr/>
        </p:nvSpPr>
        <p:spPr>
          <a:xfrm>
            <a:off x="914400" y="1504950"/>
            <a:ext cx="7315200" cy="3046988"/>
          </a:xfrm>
          <a:prstGeom prst="rect">
            <a:avLst/>
          </a:prstGeom>
        </p:spPr>
        <p:txBody>
          <a:bodyPr wrap="square">
            <a:spAutoFit/>
          </a:bodyPr>
          <a:lstStyle/>
          <a:p>
            <a:pPr marL="0" indent="0" algn="ctr">
              <a:buNone/>
            </a:pPr>
            <a:r>
              <a:rPr lang="ro-RO" sz="1600" dirty="0">
                <a:solidFill>
                  <a:schemeClr val="bg2"/>
                </a:solidFill>
                <a:latin typeface="Times New Roman" panose="02020603050405020304" pitchFamily="18" charset="0"/>
                <a:cs typeface="Times New Roman" panose="02020603050405020304" pitchFamily="18" charset="0"/>
              </a:rPr>
              <a:t>CARACTERIZAREA PSIHOZELOR în </a:t>
            </a:r>
            <a:r>
              <a:rPr lang="ro-RO" sz="1600" dirty="0" smtClean="0">
                <a:solidFill>
                  <a:schemeClr val="bg2"/>
                </a:solidFill>
                <a:latin typeface="Times New Roman" panose="02020603050405020304" pitchFamily="18" charset="0"/>
                <a:cs typeface="Times New Roman" panose="02020603050405020304" pitchFamily="18" charset="0"/>
              </a:rPr>
              <a:t>DSM-IV-5</a:t>
            </a:r>
            <a:endParaRPr lang="en-US" sz="1600" dirty="0" smtClean="0">
              <a:solidFill>
                <a:schemeClr val="bg2"/>
              </a:solidFill>
              <a:latin typeface="Times New Roman" panose="02020603050405020304" pitchFamily="18" charset="0"/>
              <a:cs typeface="Times New Roman" panose="02020603050405020304" pitchFamily="18" charset="0"/>
            </a:endParaRPr>
          </a:p>
          <a:p>
            <a:pPr marL="0" indent="0" algn="ctr">
              <a:buNone/>
            </a:pPr>
            <a:endParaRPr lang="ro-RO"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Psihoza nu e o categorie </a:t>
            </a:r>
            <a:r>
              <a:rPr lang="ro-RO" sz="1600" u="sng" dirty="0" err="1">
                <a:solidFill>
                  <a:schemeClr val="bg2"/>
                </a:solidFill>
                <a:latin typeface="Times New Roman" panose="02020603050405020304" pitchFamily="18" charset="0"/>
                <a:cs typeface="Times New Roman" panose="02020603050405020304" pitchFamily="18" charset="0"/>
              </a:rPr>
              <a:t>nosologică</a:t>
            </a:r>
            <a:r>
              <a:rPr lang="ro-RO" sz="1600" u="sng" dirty="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Termenul e acceptat adjectival. Psihoza e comentată prin prezenţa unor sindroame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psihotice</a:t>
            </a:r>
            <a:r>
              <a:rPr lang="ro-RO" sz="1600" dirty="0">
                <a:solidFill>
                  <a:schemeClr val="bg2"/>
                </a:solidFill>
                <a:latin typeface="Times New Roman" panose="02020603050405020304" pitchFamily="18" charset="0"/>
                <a:cs typeface="Times New Roman" panose="02020603050405020304" pitchFamily="18" charset="0"/>
              </a:rPr>
              <a:t> (corelate schizofreniei) în …..</a:t>
            </a:r>
            <a:r>
              <a:rPr lang="ro-RO" sz="1600" u="sng" dirty="0">
                <a:solidFill>
                  <a:schemeClr val="bg2"/>
                </a:solidFill>
                <a:latin typeface="Times New Roman" panose="02020603050405020304" pitchFamily="18" charset="0"/>
                <a:cs typeface="Times New Roman" panose="02020603050405020304" pitchFamily="18" charset="0"/>
              </a:rPr>
              <a:t>delir _ halucinaţii</a:t>
            </a:r>
            <a:r>
              <a:rPr lang="ro-RO" sz="1600" dirty="0">
                <a:solidFill>
                  <a:schemeClr val="bg2"/>
                </a:solidFill>
                <a:latin typeface="Times New Roman" panose="02020603050405020304" pitchFamily="18" charset="0"/>
                <a:cs typeface="Times New Roman" panose="02020603050405020304" pitchFamily="18" charset="0"/>
              </a:rPr>
              <a:t> necriticate….halucinaţii criticate… + </a:t>
            </a:r>
            <a:r>
              <a:rPr lang="ro-RO" sz="1600" u="sng" dirty="0">
                <a:solidFill>
                  <a:schemeClr val="bg2"/>
                </a:solidFill>
                <a:latin typeface="Times New Roman" panose="02020603050405020304" pitchFamily="18" charset="0"/>
                <a:cs typeface="Times New Roman" panose="02020603050405020304" pitchFamily="18" charset="0"/>
              </a:rPr>
              <a:t>dezorganizare ideo-verbală….comportamentală +</a:t>
            </a:r>
            <a:r>
              <a:rPr lang="ro-RO" sz="1600" dirty="0">
                <a:solidFill>
                  <a:schemeClr val="bg2"/>
                </a:solidFill>
                <a:latin typeface="Times New Roman" panose="02020603050405020304" pitchFamily="18" charset="0"/>
                <a:cs typeface="Times New Roman" panose="02020603050405020304" pitchFamily="18" charset="0"/>
              </a:rPr>
              <a:t> (în DSM-5)…</a:t>
            </a:r>
            <a:r>
              <a:rPr lang="ro-RO" sz="1600" u="sng" dirty="0">
                <a:solidFill>
                  <a:schemeClr val="bg2"/>
                </a:solidFill>
                <a:latin typeface="Times New Roman" panose="02020603050405020304" pitchFamily="18" charset="0"/>
                <a:cs typeface="Times New Roman" panose="02020603050405020304" pitchFamily="18" charset="0"/>
              </a:rPr>
              <a:t>simptomatologie negativă</a:t>
            </a:r>
            <a:r>
              <a:rPr lang="ro-RO" sz="1600" dirty="0">
                <a:solidFill>
                  <a:schemeClr val="bg2"/>
                </a:solidFill>
                <a:latin typeface="Times New Roman" panose="02020603050405020304" pitchFamily="18" charset="0"/>
                <a:cs typeface="Times New Roman" panose="02020603050405020304" pitchFamily="18" charset="0"/>
              </a:rPr>
              <a:t>.</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Simptomatologia e pronunţată = intensitate clinică (internarea e utilă pentru binele pacienţilor şi a celorlalţi);</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„Testarea realităţii„ şi autoevaluarea (</a:t>
            </a:r>
            <a:r>
              <a:rPr lang="ro-RO" sz="1600" dirty="0" err="1">
                <a:solidFill>
                  <a:schemeClr val="bg2"/>
                </a:solidFill>
                <a:latin typeface="Times New Roman" panose="02020603050405020304" pitchFamily="18" charset="0"/>
                <a:cs typeface="Times New Roman" panose="02020603050405020304" pitchFamily="18" charset="0"/>
              </a:rPr>
              <a:t>insight</a:t>
            </a:r>
            <a:r>
              <a:rPr lang="ro-RO" sz="1600" dirty="0">
                <a:solidFill>
                  <a:schemeClr val="bg2"/>
                </a:solidFill>
                <a:latin typeface="Times New Roman" panose="02020603050405020304" pitchFamily="18" charset="0"/>
                <a:cs typeface="Times New Roman" panose="02020603050405020304" pitchFamily="18" charset="0"/>
              </a:rPr>
              <a:t>) e deficitară ( limitele eului inconsistente).</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931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3" name="Dreptunghi 2"/>
          <p:cNvSpPr/>
          <p:nvPr/>
        </p:nvSpPr>
        <p:spPr>
          <a:xfrm>
            <a:off x="759311" y="1504950"/>
            <a:ext cx="8001000" cy="3293209"/>
          </a:xfrm>
          <a:prstGeom prst="rect">
            <a:avLst/>
          </a:prstGeom>
        </p:spPr>
        <p:txBody>
          <a:bodyPr wrap="square">
            <a:spAutoFit/>
          </a:bodyPr>
          <a:lstStyle/>
          <a:p>
            <a:pPr marL="0" indent="0" algn="just">
              <a:buNone/>
            </a:pPr>
            <a:r>
              <a:rPr lang="ro-RO" dirty="0"/>
              <a:t> </a:t>
            </a:r>
            <a:r>
              <a:rPr lang="en-US" dirty="0" smtClean="0"/>
              <a:t>	</a:t>
            </a:r>
            <a:r>
              <a:rPr lang="ro-RO" sz="1600" dirty="0" smtClean="0">
                <a:solidFill>
                  <a:schemeClr val="bg2"/>
                </a:solidFill>
                <a:latin typeface="Times New Roman" panose="02020603050405020304" pitchFamily="18" charset="0"/>
                <a:cs typeface="Times New Roman" panose="02020603050405020304" pitchFamily="18" charset="0"/>
              </a:rPr>
              <a:t>Domenii </a:t>
            </a:r>
            <a:r>
              <a:rPr lang="ro-RO" sz="1600" dirty="0">
                <a:solidFill>
                  <a:schemeClr val="bg2"/>
                </a:solidFill>
                <a:latin typeface="Times New Roman" panose="02020603050405020304" pitchFamily="18" charset="0"/>
                <a:cs typeface="Times New Roman" panose="02020603050405020304" pitchFamily="18" charset="0"/>
              </a:rPr>
              <a:t>doctrinare ce s-au dezvoltat după 1980, în paralel cu DSM-III-5, importante și </a:t>
            </a:r>
            <a:r>
              <a:rPr lang="ro-RO" sz="1600" dirty="0" err="1">
                <a:solidFill>
                  <a:schemeClr val="bg2"/>
                </a:solidFill>
                <a:latin typeface="Times New Roman" panose="02020603050405020304" pitchFamily="18" charset="0"/>
                <a:cs typeface="Times New Roman" panose="02020603050405020304" pitchFamily="18" charset="0"/>
              </a:rPr>
              <a:t>pt</a:t>
            </a:r>
            <a:r>
              <a:rPr lang="ro-RO" sz="1600" dirty="0">
                <a:solidFill>
                  <a:schemeClr val="bg2"/>
                </a:solidFill>
                <a:latin typeface="Times New Roman" panose="02020603050405020304" pitchFamily="18" charset="0"/>
                <a:cs typeface="Times New Roman" panose="02020603050405020304" pitchFamily="18" charset="0"/>
              </a:rPr>
              <a:t> psihoze sunt:       </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1./ Doctrina vulnerabilitate/</a:t>
            </a:r>
            <a:r>
              <a:rPr lang="ro-RO" sz="1600" dirty="0" err="1">
                <a:solidFill>
                  <a:schemeClr val="bg2"/>
                </a:solidFill>
                <a:latin typeface="Times New Roman" panose="02020603050405020304" pitchFamily="18" charset="0"/>
                <a:cs typeface="Times New Roman" panose="02020603050405020304" pitchFamily="18" charset="0"/>
              </a:rPr>
              <a:t>stress</a:t>
            </a:r>
            <a:r>
              <a:rPr lang="ro-RO" sz="1600" dirty="0">
                <a:solidFill>
                  <a:schemeClr val="bg2"/>
                </a:solidFill>
                <a:latin typeface="Times New Roman" panose="02020603050405020304" pitchFamily="18" charset="0"/>
                <a:cs typeface="Times New Roman" panose="02020603050405020304" pitchFamily="18" charset="0"/>
              </a:rPr>
              <a:t>; - </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2./ D. psihopat. </a:t>
            </a:r>
            <a:r>
              <a:rPr lang="ro-RO" sz="1600" dirty="0" err="1">
                <a:solidFill>
                  <a:schemeClr val="bg2"/>
                </a:solidFill>
                <a:latin typeface="Times New Roman" panose="02020603050405020304" pitchFamily="18" charset="0"/>
                <a:cs typeface="Times New Roman" panose="02020603050405020304" pitchFamily="18" charset="0"/>
              </a:rPr>
              <a:t>developmentale</a:t>
            </a:r>
            <a:r>
              <a:rPr lang="ro-RO" sz="1600" dirty="0">
                <a:solidFill>
                  <a:schemeClr val="bg2"/>
                </a:solidFill>
                <a:latin typeface="Times New Roman" panose="02020603050405020304" pitchFamily="18" charset="0"/>
                <a:cs typeface="Times New Roman" panose="02020603050405020304" pitchFamily="18" charset="0"/>
              </a:rPr>
              <a:t> și a ciclurilor vieții; </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3./ D. spectrelor maladive; </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4./ D. psihopat. evoluționist culturală,.. care privește </a:t>
            </a:r>
            <a:r>
              <a:rPr lang="ro-RO" sz="1600" dirty="0" err="1">
                <a:solidFill>
                  <a:schemeClr val="bg2"/>
                </a:solidFill>
                <a:latin typeface="Times New Roman" panose="02020603050405020304" pitchFamily="18" charset="0"/>
                <a:cs typeface="Times New Roman" panose="02020603050405020304" pitchFamily="18" charset="0"/>
              </a:rPr>
              <a:t>tb</a:t>
            </a:r>
            <a:r>
              <a:rPr lang="ro-RO" sz="1600" dirty="0">
                <a:solidFill>
                  <a:schemeClr val="bg2"/>
                </a:solidFill>
                <a:latin typeface="Times New Roman" panose="02020603050405020304" pitchFamily="18" charset="0"/>
                <a:cs typeface="Times New Roman" panose="02020603050405020304" pitchFamily="18" charset="0"/>
              </a:rPr>
              <a:t>. psihică ca un „experiment natural„ ce dezvăluie infrastructura unui psihism uman conștient-valoric, constituit prin antropogeneză și istorie cultuală.</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Toate doctrinele menționate acceptă continuumul cu normalitatea  și privesc persoana ca inserată în rețelele sociale ale unei culturi istorice, </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În această perioadă s-a impus și;  – </a:t>
            </a:r>
            <a:r>
              <a:rPr lang="ro-RO" sz="1600" u="sng" dirty="0" err="1">
                <a:solidFill>
                  <a:schemeClr val="bg2"/>
                </a:solidFill>
                <a:latin typeface="Times New Roman" panose="02020603050405020304" pitchFamily="18" charset="0"/>
                <a:cs typeface="Times New Roman" panose="02020603050405020304" pitchFamily="18" charset="0"/>
              </a:rPr>
              <a:t>cognitivismul</a:t>
            </a:r>
            <a:r>
              <a:rPr lang="ro-RO" sz="1600" u="sng" dirty="0">
                <a:solidFill>
                  <a:schemeClr val="bg2"/>
                </a:solidFill>
                <a:latin typeface="Times New Roman" panose="02020603050405020304" pitchFamily="18" charset="0"/>
                <a:cs typeface="Times New Roman" panose="02020603050405020304" pitchFamily="18" charset="0"/>
              </a:rPr>
              <a:t>,</a:t>
            </a:r>
            <a:r>
              <a:rPr lang="ro-RO" sz="1600" dirty="0">
                <a:solidFill>
                  <a:schemeClr val="bg2"/>
                </a:solidFill>
                <a:latin typeface="Times New Roman" panose="02020603050405020304" pitchFamily="18" charset="0"/>
                <a:cs typeface="Times New Roman" panose="02020603050405020304" pitchFamily="18" charset="0"/>
              </a:rPr>
              <a:t> care asimilează rezultatele </a:t>
            </a:r>
            <a:r>
              <a:rPr lang="ro-RO" sz="1600" dirty="0" err="1">
                <a:solidFill>
                  <a:schemeClr val="bg2"/>
                </a:solidFill>
                <a:latin typeface="Times New Roman" panose="02020603050405020304" pitchFamily="18" charset="0"/>
                <a:cs typeface="Times New Roman" panose="02020603050405020304" pitchFamily="18" charset="0"/>
              </a:rPr>
              <a:t>neuro</a:t>
            </a:r>
            <a:r>
              <a:rPr lang="ro-RO" sz="1600" dirty="0">
                <a:solidFill>
                  <a:schemeClr val="bg2"/>
                </a:solidFill>
                <a:latin typeface="Times New Roman" panose="02020603050405020304" pitchFamily="18" charset="0"/>
                <a:cs typeface="Times New Roman" panose="02020603050405020304" pitchFamily="18" charset="0"/>
              </a:rPr>
              <a:t> științelor și a IA; - s-a dezvoltat </a:t>
            </a:r>
            <a:r>
              <a:rPr lang="ro-RO" sz="1600" dirty="0" err="1">
                <a:solidFill>
                  <a:schemeClr val="bg2"/>
                </a:solidFill>
                <a:latin typeface="Times New Roman" panose="02020603050405020304" pitchFamily="18" charset="0"/>
                <a:cs typeface="Times New Roman" panose="02020603050405020304" pitchFamily="18" charset="0"/>
              </a:rPr>
              <a:t>psiho-sociologia</a:t>
            </a:r>
            <a:r>
              <a:rPr lang="ro-RO" sz="1600" dirty="0">
                <a:solidFill>
                  <a:schemeClr val="bg2"/>
                </a:solidFill>
                <a:latin typeface="Times New Roman" panose="02020603050405020304" pitchFamily="18" charset="0"/>
                <a:cs typeface="Times New Roman" panose="02020603050405020304" pitchFamily="18" charset="0"/>
              </a:rPr>
              <a:t>; - a persistat neopsihanaliza și </a:t>
            </a:r>
            <a:r>
              <a:rPr lang="ro-RO" sz="1600" dirty="0" err="1">
                <a:solidFill>
                  <a:schemeClr val="bg2"/>
                </a:solidFill>
                <a:latin typeface="Times New Roman" panose="02020603050405020304" pitchFamily="18" charset="0"/>
                <a:cs typeface="Times New Roman" panose="02020603050405020304" pitchFamily="18" charset="0"/>
              </a:rPr>
              <a:t>neofenomenologia</a:t>
            </a:r>
            <a:r>
              <a:rPr lang="ro-RO" sz="1600" dirty="0">
                <a:solidFill>
                  <a:schemeClr val="bg2"/>
                </a:solidFill>
                <a:latin typeface="Times New Roman" panose="02020603050405020304" pitchFamily="18" charset="0"/>
                <a:cs typeface="Times New Roman" panose="02020603050405020304" pitchFamily="18" charset="0"/>
              </a:rPr>
              <a:t>, ce pune accent pe sinele conștient.</a:t>
            </a:r>
          </a:p>
        </p:txBody>
      </p:sp>
    </p:spTree>
    <p:extLst>
      <p:ext uri="{BB962C8B-B14F-4D97-AF65-F5344CB8AC3E}">
        <p14:creationId xmlns:p14="http://schemas.microsoft.com/office/powerpoint/2010/main" val="13870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2" name="Dreptunghi 1"/>
          <p:cNvSpPr/>
          <p:nvPr/>
        </p:nvSpPr>
        <p:spPr>
          <a:xfrm>
            <a:off x="685800" y="1962150"/>
            <a:ext cx="8077200" cy="2800767"/>
          </a:xfrm>
          <a:prstGeom prst="rect">
            <a:avLst/>
          </a:prstGeom>
        </p:spPr>
        <p:txBody>
          <a:bodyPr wrap="square">
            <a:spAutoFit/>
          </a:bodyPr>
          <a:lstStyle/>
          <a:p>
            <a:pPr marL="0" indent="0" algn="just">
              <a:buNone/>
            </a:pPr>
            <a:r>
              <a:rPr lang="en-US" dirty="0" smtClean="0"/>
              <a:t>	</a:t>
            </a:r>
            <a:r>
              <a:rPr lang="ro-RO" sz="1600" dirty="0" smtClean="0">
                <a:solidFill>
                  <a:schemeClr val="bg2"/>
                </a:solidFill>
                <a:latin typeface="Times New Roman" panose="02020603050405020304" pitchFamily="18" charset="0"/>
                <a:cs typeface="Times New Roman" panose="02020603050405020304" pitchFamily="18" charset="0"/>
              </a:rPr>
              <a:t>Odată </a:t>
            </a:r>
            <a:r>
              <a:rPr lang="ro-RO" sz="1600" dirty="0">
                <a:solidFill>
                  <a:schemeClr val="bg2"/>
                </a:solidFill>
                <a:latin typeface="Times New Roman" panose="02020603050405020304" pitchFamily="18" charset="0"/>
                <a:cs typeface="Times New Roman" panose="02020603050405020304" pitchFamily="18" charset="0"/>
              </a:rPr>
              <a:t>cu DSM-5,  </a:t>
            </a:r>
            <a:r>
              <a:rPr lang="ro-RO" sz="1600" b="1" dirty="0">
                <a:solidFill>
                  <a:schemeClr val="bg2"/>
                </a:solidFill>
                <a:latin typeface="Times New Roman" panose="02020603050405020304" pitchFamily="18" charset="0"/>
                <a:cs typeface="Times New Roman" panose="02020603050405020304" pitchFamily="18" charset="0"/>
              </a:rPr>
              <a:t>National Institute of Mental </a:t>
            </a:r>
            <a:r>
              <a:rPr lang="ro-RO" sz="1600" b="1" dirty="0" err="1">
                <a:solidFill>
                  <a:schemeClr val="bg2"/>
                </a:solidFill>
                <a:latin typeface="Times New Roman" panose="02020603050405020304" pitchFamily="18" charset="0"/>
                <a:cs typeface="Times New Roman" panose="02020603050405020304" pitchFamily="18" charset="0"/>
              </a:rPr>
              <a:t>Health</a:t>
            </a:r>
            <a:r>
              <a:rPr lang="ro-RO" sz="1600" dirty="0">
                <a:solidFill>
                  <a:schemeClr val="bg2"/>
                </a:solidFill>
                <a:latin typeface="Times New Roman" panose="02020603050405020304" pitchFamily="18" charset="0"/>
                <a:cs typeface="Times New Roman" panose="02020603050405020304" pitchFamily="18" charset="0"/>
              </a:rPr>
              <a:t> din SUA  a dezvoltat un program special de cercetare în psihiatrie, cu o orientare </a:t>
            </a:r>
            <a:r>
              <a:rPr lang="ro-RO" sz="1600" dirty="0" err="1">
                <a:solidFill>
                  <a:schemeClr val="bg2"/>
                </a:solidFill>
                <a:latin typeface="Times New Roman" panose="02020603050405020304" pitchFamily="18" charset="0"/>
                <a:cs typeface="Times New Roman" panose="02020603050405020304" pitchFamily="18" charset="0"/>
              </a:rPr>
              <a:t>bio-psiho-sociologică</a:t>
            </a:r>
            <a:r>
              <a:rPr lang="ro-RO" sz="1600" dirty="0">
                <a:solidFill>
                  <a:schemeClr val="bg2"/>
                </a:solidFill>
                <a:latin typeface="Times New Roman" panose="02020603050405020304" pitchFamily="18" charset="0"/>
                <a:cs typeface="Times New Roman" panose="02020603050405020304" pitchFamily="18" charset="0"/>
              </a:rPr>
              <a:t>, bazat pe date constatabile cu obiectivitate (atent la aspecte genetice, moleculare, la rețele neuronale, comportament) </a:t>
            </a:r>
            <a:endParaRPr lang="en-US"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În cadrul acestuia s-a format un proiect și un grup special de studiu pentru  </a:t>
            </a:r>
            <a:r>
              <a:rPr lang="ro-RO" sz="1600" u="sng" dirty="0">
                <a:solidFill>
                  <a:schemeClr val="bg2"/>
                </a:solidFill>
                <a:latin typeface="Times New Roman" panose="02020603050405020304" pitchFamily="18" charset="0"/>
                <a:cs typeface="Times New Roman" panose="02020603050405020304" pitchFamily="18" charset="0"/>
              </a:rPr>
              <a:t>spectrul </a:t>
            </a:r>
            <a:r>
              <a:rPr lang="ro-RO" sz="1600" u="sng" dirty="0" err="1">
                <a:solidFill>
                  <a:schemeClr val="bg2"/>
                </a:solidFill>
                <a:latin typeface="Times New Roman" panose="02020603050405020304" pitchFamily="18" charset="0"/>
                <a:cs typeface="Times New Roman" panose="02020603050405020304" pitchFamily="18" charset="0"/>
              </a:rPr>
              <a:t>psihotic</a:t>
            </a:r>
            <a:r>
              <a:rPr lang="ro-RO" sz="1600" dirty="0" err="1">
                <a:solidFill>
                  <a:schemeClr val="bg2"/>
                </a:solidFill>
                <a:latin typeface="Times New Roman" panose="02020603050405020304" pitchFamily="18" charset="0"/>
                <a:cs typeface="Times New Roman" panose="02020603050405020304" pitchFamily="18" charset="0"/>
              </a:rPr>
              <a:t>-</a:t>
            </a:r>
            <a:r>
              <a:rPr lang="ro-RO" sz="1600" dirty="0">
                <a:solidFill>
                  <a:schemeClr val="bg2"/>
                </a:solidFill>
                <a:latin typeface="Times New Roman" panose="02020603050405020304" pitchFamily="18" charset="0"/>
                <a:cs typeface="Times New Roman" panose="02020603050405020304" pitchFamily="18" charset="0"/>
              </a:rPr>
              <a:t> </a:t>
            </a:r>
            <a:r>
              <a:rPr lang="ro-RO" sz="1600" b="1" dirty="0" err="1">
                <a:solidFill>
                  <a:schemeClr val="bg2"/>
                </a:solidFill>
                <a:latin typeface="Times New Roman" panose="02020603050405020304" pitchFamily="18" charset="0"/>
                <a:cs typeface="Times New Roman" panose="02020603050405020304" pitchFamily="18" charset="0"/>
              </a:rPr>
              <a:t>RDoC</a:t>
            </a:r>
            <a:r>
              <a:rPr lang="ro-RO" sz="1600" dirty="0">
                <a:solidFill>
                  <a:schemeClr val="bg2"/>
                </a:solidFill>
                <a:latin typeface="Times New Roman" panose="02020603050405020304" pitchFamily="18" charset="0"/>
                <a:cs typeface="Times New Roman" panose="02020603050405020304" pitchFamily="18" charset="0"/>
              </a:rPr>
              <a:t> (sub coordonarea lui </a:t>
            </a:r>
            <a:r>
              <a:rPr lang="ro-RO" sz="1600" dirty="0" err="1">
                <a:solidFill>
                  <a:schemeClr val="bg2"/>
                </a:solidFill>
                <a:latin typeface="Times New Roman" panose="02020603050405020304" pitchFamily="18" charset="0"/>
                <a:cs typeface="Times New Roman" panose="02020603050405020304" pitchFamily="18" charset="0"/>
              </a:rPr>
              <a:t>Taminga</a:t>
            </a:r>
            <a:r>
              <a:rPr lang="ro-RO" sz="1600" dirty="0">
                <a:solidFill>
                  <a:schemeClr val="bg2"/>
                </a:solidFill>
                <a:latin typeface="Times New Roman" panose="02020603050405020304" pitchFamily="18" charset="0"/>
                <a:cs typeface="Times New Roman" panose="02020603050405020304" pitchFamily="18" charset="0"/>
              </a:rPr>
              <a:t> et </a:t>
            </a:r>
            <a:r>
              <a:rPr lang="ro-RO" sz="1600" dirty="0" err="1">
                <a:solidFill>
                  <a:schemeClr val="bg2"/>
                </a:solidFill>
                <a:latin typeface="Times New Roman" panose="02020603050405020304" pitchFamily="18" charset="0"/>
                <a:cs typeface="Times New Roman" panose="02020603050405020304" pitchFamily="18" charset="0"/>
              </a:rPr>
              <a:t>all</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care a publicat sinteze periodice. Un bilanț de  aproape 20 ani apărând în 2021. </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Acesta concluzionează că, spectrul </a:t>
            </a:r>
            <a:r>
              <a:rPr lang="ro-RO" sz="1600" dirty="0" err="1">
                <a:solidFill>
                  <a:schemeClr val="bg2"/>
                </a:solidFill>
                <a:latin typeface="Times New Roman" panose="02020603050405020304" pitchFamily="18" charset="0"/>
                <a:cs typeface="Times New Roman" panose="02020603050405020304" pitchFamily="18" charset="0"/>
              </a:rPr>
              <a:t>psihotic</a:t>
            </a:r>
            <a:r>
              <a:rPr lang="ro-RO" sz="1600" dirty="0">
                <a:solidFill>
                  <a:schemeClr val="bg2"/>
                </a:solidFill>
                <a:latin typeface="Times New Roman" panose="02020603050405020304" pitchFamily="18" charset="0"/>
                <a:cs typeface="Times New Roman" panose="02020603050405020304" pitchFamily="18" charset="0"/>
              </a:rPr>
              <a:t> se distribuie între 2 extremități, având 5 domenii, ce includ  - pe lângă </a:t>
            </a:r>
            <a:r>
              <a:rPr lang="ro-RO" sz="1600" dirty="0" err="1">
                <a:solidFill>
                  <a:schemeClr val="bg2"/>
                </a:solidFill>
                <a:latin typeface="Times New Roman" panose="02020603050405020304" pitchFamily="18" charset="0"/>
                <a:cs typeface="Times New Roman" panose="02020603050405020304" pitchFamily="18" charset="0"/>
              </a:rPr>
              <a:t>simpt</a:t>
            </a:r>
            <a:r>
              <a:rPr lang="ro-RO" sz="1600" dirty="0">
                <a:solidFill>
                  <a:schemeClr val="bg2"/>
                </a:solidFill>
                <a:latin typeface="Times New Roman" panose="02020603050405020304" pitchFamily="18" charset="0"/>
                <a:cs typeface="Times New Roman" panose="02020603050405020304" pitchFamily="18" charset="0"/>
              </a:rPr>
              <a:t> pozitive, </a:t>
            </a:r>
            <a:r>
              <a:rPr lang="ro-RO" sz="1600" dirty="0" err="1">
                <a:solidFill>
                  <a:schemeClr val="bg2"/>
                </a:solidFill>
                <a:latin typeface="Times New Roman" panose="02020603050405020304" pitchFamily="18" charset="0"/>
                <a:cs typeface="Times New Roman" panose="02020603050405020304" pitchFamily="18" charset="0"/>
              </a:rPr>
              <a:t>dezorganizante</a:t>
            </a:r>
            <a:r>
              <a:rPr lang="ro-RO" sz="1600" dirty="0">
                <a:solidFill>
                  <a:schemeClr val="bg2"/>
                </a:solidFill>
                <a:latin typeface="Times New Roman" panose="02020603050405020304" pitchFamily="18" charset="0"/>
                <a:cs typeface="Times New Roman" panose="02020603050405020304" pitchFamily="18" charset="0"/>
              </a:rPr>
              <a:t> și negative și mania şi depresia (ce  sunt acceptate ca și „poluri </a:t>
            </a:r>
            <a:r>
              <a:rPr lang="ro-RO" sz="1600" dirty="0" err="1">
                <a:solidFill>
                  <a:schemeClr val="bg2"/>
                </a:solidFill>
                <a:latin typeface="Times New Roman" panose="02020603050405020304" pitchFamily="18" charset="0"/>
                <a:cs typeface="Times New Roman" panose="02020603050405020304" pitchFamily="18" charset="0"/>
              </a:rPr>
              <a:t>psihotice</a:t>
            </a:r>
            <a:r>
              <a:rPr lang="ro-RO" sz="1600" dirty="0">
                <a:solidFill>
                  <a:schemeClr val="bg2"/>
                </a:solidFill>
                <a:latin typeface="Times New Roman" panose="02020603050405020304" pitchFamily="18" charset="0"/>
                <a:cs typeface="Times New Roman" panose="02020603050405020304" pitchFamily="18" charset="0"/>
              </a:rPr>
              <a:t>„, revenindu-se astfel la perspectiva lui </a:t>
            </a:r>
            <a:r>
              <a:rPr lang="ro-RO" sz="1600" dirty="0" err="1">
                <a:solidFill>
                  <a:schemeClr val="bg2"/>
                </a:solidFill>
                <a:latin typeface="Times New Roman" panose="02020603050405020304" pitchFamily="18" charset="0"/>
                <a:cs typeface="Times New Roman" panose="02020603050405020304" pitchFamily="18" charset="0"/>
              </a:rPr>
              <a:t>Kraepelin</a:t>
            </a:r>
            <a:r>
              <a:rPr lang="ro-RO" sz="1600" dirty="0">
                <a:solidFill>
                  <a:schemeClr val="bg2"/>
                </a:solidFill>
                <a:latin typeface="Times New Roman" panose="02020603050405020304" pitchFamily="18" charset="0"/>
                <a:cs typeface="Times New Roman" panose="02020603050405020304" pitchFamily="18" charset="0"/>
              </a:rPr>
              <a:t>, ce a dominat sec XX) :</a:t>
            </a:r>
          </a:p>
        </p:txBody>
      </p:sp>
    </p:spTree>
    <p:extLst>
      <p:ext uri="{BB962C8B-B14F-4D97-AF65-F5344CB8AC3E}">
        <p14:creationId xmlns:p14="http://schemas.microsoft.com/office/powerpoint/2010/main" val="66916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pic>
        <p:nvPicPr>
          <p:cNvPr id="6" name="Substituent conținu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047750"/>
            <a:ext cx="2694081" cy="3484384"/>
          </a:xfrm>
          <a:prstGeom prst="rect">
            <a:avLst/>
          </a:prstGeom>
          <a:noFill/>
          <a:ln>
            <a:noFill/>
          </a:ln>
        </p:spPr>
      </p:pic>
    </p:spTree>
    <p:extLst>
      <p:ext uri="{BB962C8B-B14F-4D97-AF65-F5344CB8AC3E}">
        <p14:creationId xmlns:p14="http://schemas.microsoft.com/office/powerpoint/2010/main" val="372655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pic>
        <p:nvPicPr>
          <p:cNvPr id="5" name="Substituent conținu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95350"/>
            <a:ext cx="3367010" cy="39012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2" name="Dreptunghi 1"/>
          <p:cNvSpPr/>
          <p:nvPr/>
        </p:nvSpPr>
        <p:spPr>
          <a:xfrm>
            <a:off x="812202" y="2062582"/>
            <a:ext cx="7848600" cy="3016210"/>
          </a:xfrm>
          <a:prstGeom prst="rect">
            <a:avLst/>
          </a:prstGeom>
        </p:spPr>
        <p:txBody>
          <a:bodyPr wrap="square">
            <a:spAutoFit/>
          </a:bodyPr>
          <a:lstStyle/>
          <a:p>
            <a:pPr marL="0" indent="0" algn="just">
              <a:buNone/>
            </a:pP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În </a:t>
            </a:r>
            <a:r>
              <a:rPr lang="ro-RO" sz="1600" dirty="0">
                <a:solidFill>
                  <a:schemeClr val="bg2"/>
                </a:solidFill>
                <a:latin typeface="Times New Roman" panose="02020603050405020304" pitchFamily="18" charset="0"/>
                <a:cs typeface="Times New Roman" panose="02020603050405020304" pitchFamily="18" charset="0"/>
              </a:rPr>
              <a:t>paralel cu astfel de studii dezvoltate în spiritul DSM-III-5, tema psihozei a continuat să fie abordată și prin alte perspective doctrinare, mai ales fenomenologice.</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Pentru aria </a:t>
            </a:r>
            <a:r>
              <a:rPr lang="ro-RO" sz="1600" u="sng" dirty="0" err="1">
                <a:solidFill>
                  <a:schemeClr val="bg2"/>
                </a:solidFill>
                <a:latin typeface="Times New Roman" panose="02020603050405020304" pitchFamily="18" charset="0"/>
                <a:cs typeface="Times New Roman" panose="02020603050405020304" pitchFamily="18" charset="0"/>
              </a:rPr>
              <a:t>tb</a:t>
            </a:r>
            <a:r>
              <a:rPr lang="ro-RO" sz="1600" u="sng" dirty="0">
                <a:solidFill>
                  <a:schemeClr val="bg2"/>
                </a:solidFill>
                <a:latin typeface="Times New Roman" panose="02020603050405020304" pitchFamily="18" charset="0"/>
                <a:cs typeface="Times New Roman" panose="02020603050405020304" pitchFamily="18" charset="0"/>
              </a:rPr>
              <a:t>. </a:t>
            </a:r>
            <a:r>
              <a:rPr lang="ro-RO" sz="1600" u="sng" dirty="0" err="1">
                <a:solidFill>
                  <a:schemeClr val="bg2"/>
                </a:solidFill>
                <a:latin typeface="Times New Roman" panose="02020603050405020304" pitchFamily="18" charset="0"/>
                <a:cs typeface="Times New Roman" panose="02020603050405020304" pitchFamily="18" charset="0"/>
              </a:rPr>
              <a:t>psihotice</a:t>
            </a:r>
            <a:r>
              <a:rPr lang="ro-RO" sz="1600" u="sng" dirty="0">
                <a:solidFill>
                  <a:schemeClr val="bg2"/>
                </a:solidFill>
                <a:latin typeface="Times New Roman" panose="02020603050405020304" pitchFamily="18" charset="0"/>
                <a:cs typeface="Times New Roman" panose="02020603050405020304" pitchFamily="18" charset="0"/>
              </a:rPr>
              <a:t> deficitare - din tradiția autismului dezorganizant  a lui </a:t>
            </a:r>
            <a:r>
              <a:rPr lang="ro-RO" sz="1600" u="sng" dirty="0" err="1">
                <a:solidFill>
                  <a:schemeClr val="bg2"/>
                </a:solidFill>
                <a:latin typeface="Times New Roman" panose="02020603050405020304" pitchFamily="18" charset="0"/>
                <a:cs typeface="Times New Roman" panose="02020603050405020304" pitchFamily="18" charset="0"/>
              </a:rPr>
              <a:t>Bleuler</a:t>
            </a:r>
            <a:r>
              <a:rPr lang="ro-RO" sz="1600" u="sng" dirty="0">
                <a:solidFill>
                  <a:schemeClr val="bg2"/>
                </a:solidFill>
                <a:latin typeface="Times New Roman" panose="02020603050405020304" pitchFamily="18" charset="0"/>
                <a:cs typeface="Times New Roman" panose="02020603050405020304" pitchFamily="18" charset="0"/>
              </a:rPr>
              <a:t> - cercetătorii de orientare fenomenologico cognitivistă au dezvoltat studii cu instrumentele EASE și EAWE</a:t>
            </a:r>
            <a:r>
              <a:rPr lang="ro-RO" sz="1600" dirty="0">
                <a:solidFill>
                  <a:schemeClr val="bg2"/>
                </a:solidFill>
                <a:latin typeface="Times New Roman" panose="02020603050405020304" pitchFamily="18" charset="0"/>
                <a:cs typeface="Times New Roman" panose="02020603050405020304" pitchFamily="18" charset="0"/>
              </a:rPr>
              <a:t>...  privitor la: -  deficitul de prezență asertivă în situații și relaționări... a existenței într-o lume spațio temporală distorsionată, de obiecte si persoane </a:t>
            </a:r>
            <a:r>
              <a:rPr lang="ro-RO" sz="1600" dirty="0" err="1">
                <a:solidFill>
                  <a:schemeClr val="bg2"/>
                </a:solidFill>
                <a:latin typeface="Times New Roman" panose="02020603050405020304" pitchFamily="18" charset="0"/>
                <a:cs typeface="Times New Roman" panose="02020603050405020304" pitchFamily="18" charset="0"/>
              </a:rPr>
              <a:t>desanimate</a:t>
            </a:r>
            <a:r>
              <a:rPr lang="ro-RO" sz="1600" dirty="0">
                <a:solidFill>
                  <a:schemeClr val="bg2"/>
                </a:solidFill>
                <a:latin typeface="Times New Roman" panose="02020603050405020304" pitchFamily="18" charset="0"/>
                <a:cs typeface="Times New Roman" panose="02020603050405020304" pitchFamily="18" charset="0"/>
              </a:rPr>
              <a:t>, față de care se raportează intențional neobișnuit; - uneori, printr-o stranie tendință la speculație filosofică sterilă</a:t>
            </a:r>
          </a:p>
          <a:p>
            <a:pPr marL="0" indent="0" algn="just">
              <a:buNone/>
            </a:pPr>
            <a:r>
              <a:rPr lang="en-US" sz="1600"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Dar psihozele implică, de peste un veac, și </a:t>
            </a:r>
            <a:r>
              <a:rPr lang="ro-RO" sz="1600" u="sng" dirty="0">
                <a:solidFill>
                  <a:schemeClr val="bg2"/>
                </a:solidFill>
                <a:latin typeface="Times New Roman" panose="02020603050405020304" pitchFamily="18" charset="0"/>
                <a:cs typeface="Times New Roman" panose="02020603050405020304" pitchFamily="18" charset="0"/>
              </a:rPr>
              <a:t>polul pozitiv al </a:t>
            </a:r>
            <a:r>
              <a:rPr lang="ro-RO" sz="1600" b="1" u="sng" dirty="0">
                <a:solidFill>
                  <a:schemeClr val="bg2"/>
                </a:solidFill>
                <a:latin typeface="Times New Roman" panose="02020603050405020304" pitchFamily="18" charset="0"/>
                <a:cs typeface="Times New Roman" panose="02020603050405020304" pitchFamily="18" charset="0"/>
              </a:rPr>
              <a:t>delirului </a:t>
            </a:r>
            <a:r>
              <a:rPr lang="ro-RO" sz="1600" b="1" u="sng" dirty="0" err="1">
                <a:solidFill>
                  <a:schemeClr val="bg2"/>
                </a:solidFill>
                <a:latin typeface="Times New Roman" panose="02020603050405020304" pitchFamily="18" charset="0"/>
                <a:cs typeface="Times New Roman" panose="02020603050405020304" pitchFamily="18" charset="0"/>
              </a:rPr>
              <a:t>halucinator</a:t>
            </a:r>
            <a:r>
              <a:rPr lang="ro-RO" sz="1600" dirty="0">
                <a:solidFill>
                  <a:schemeClr val="bg2"/>
                </a:solidFill>
                <a:latin typeface="Times New Roman" panose="02020603050405020304" pitchFamily="18" charset="0"/>
                <a:cs typeface="Times New Roman" panose="02020603050405020304" pitchFamily="18" charset="0"/>
              </a:rPr>
              <a:t>, considerat ca esențial în DSM-III-5, și care afectează dimensiunea narativă a identității persoanei culturale </a:t>
            </a:r>
          </a:p>
          <a:p>
            <a:pPr marL="0" indent="0">
              <a:buNone/>
            </a:pPr>
            <a:endParaRPr lang="ro-RO" dirty="0"/>
          </a:p>
        </p:txBody>
      </p:sp>
    </p:spTree>
    <p:extLst>
      <p:ext uri="{BB962C8B-B14F-4D97-AF65-F5344CB8AC3E}">
        <p14:creationId xmlns:p14="http://schemas.microsoft.com/office/powerpoint/2010/main" val="50079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1150"/>
            <a:ext cx="7620000" cy="2895600"/>
          </a:xfrm>
        </p:spPr>
        <p:txBody>
          <a:bodyPr anchor="t"/>
          <a:lstStyle/>
          <a:p>
            <a:pPr marL="0" indent="0" algn="just"/>
            <a:r>
              <a:rPr lang="en-US" sz="1800" b="0" dirty="0">
                <a:solidFill>
                  <a:schemeClr val="bg2"/>
                </a:solidFill>
                <a:latin typeface="Times New Roman" pitchFamily="18" charset="0"/>
                <a:cs typeface="Times New Roman" pitchFamily="18" charset="0"/>
              </a:rPr>
              <a:t>	</a:t>
            </a:r>
            <a:r>
              <a:rPr lang="ro-RO" sz="1600" b="0" dirty="0">
                <a:solidFill>
                  <a:schemeClr val="bg2"/>
                </a:solidFill>
                <a:latin typeface="Times New Roman" panose="02020603050405020304" pitchFamily="18" charset="0"/>
                <a:cs typeface="Times New Roman" panose="02020603050405020304" pitchFamily="18" charset="0"/>
              </a:rPr>
              <a:t>Psihopatologia psihozelor nu poate ignora această dimensiune a simptomatologiei „pozitive„...... a celor pe care alienare lor mentală îi mută într-o „lume delirantă„ în urma depersonalizării </a:t>
            </a:r>
            <a:r>
              <a:rPr lang="ro-RO" sz="1600" b="0" dirty="0" err="1">
                <a:solidFill>
                  <a:schemeClr val="bg2"/>
                </a:solidFill>
                <a:latin typeface="Times New Roman" panose="02020603050405020304" pitchFamily="18" charset="0"/>
                <a:cs typeface="Times New Roman" panose="02020603050405020304" pitchFamily="18" charset="0"/>
              </a:rPr>
              <a:t>transpersonalizante</a:t>
            </a:r>
            <a:r>
              <a:rPr lang="ro-RO" sz="1600" b="0" dirty="0">
                <a:solidFill>
                  <a:schemeClr val="bg2"/>
                </a:solidFill>
                <a:latin typeface="Times New Roman" panose="02020603050405020304" pitchFamily="18" charset="0"/>
                <a:cs typeface="Times New Roman" panose="02020603050405020304" pitchFamily="18" charset="0"/>
              </a:rPr>
              <a:t> a delirului primar.</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Ea are nevoie de o abordare globală, care să sondeze toate ipostazele ce sustrag subiectul conștient din firescul integrării sale în viața </a:t>
            </a:r>
            <a:r>
              <a:rPr lang="ro-RO" sz="1600" b="0" dirty="0" err="1">
                <a:solidFill>
                  <a:schemeClr val="bg2"/>
                </a:solidFill>
                <a:latin typeface="Times New Roman" panose="02020603050405020304" pitchFamily="18" charset="0"/>
                <a:cs typeface="Times New Roman" panose="02020603050405020304" pitchFamily="18" charset="0"/>
              </a:rPr>
              <a:t>cotidiană......adică</a:t>
            </a:r>
            <a:r>
              <a:rPr lang="ro-RO" sz="1600" b="0" dirty="0">
                <a:solidFill>
                  <a:schemeClr val="bg2"/>
                </a:solidFill>
                <a:latin typeface="Times New Roman" panose="02020603050405020304" pitchFamily="18" charset="0"/>
                <a:cs typeface="Times New Roman" panose="02020603050405020304" pitchFamily="18" charset="0"/>
              </a:rPr>
              <a:t>, în practicile instituționalizate ale </a:t>
            </a:r>
            <a:r>
              <a:rPr lang="ro-RO" sz="1600" b="0" dirty="0" err="1">
                <a:solidFill>
                  <a:schemeClr val="bg2"/>
                </a:solidFill>
                <a:latin typeface="Times New Roman" panose="02020603050405020304" pitchFamily="18" charset="0"/>
                <a:cs typeface="Times New Roman" panose="02020603050405020304" pitchFamily="18" charset="0"/>
              </a:rPr>
              <a:t>socio</a:t>
            </a:r>
            <a:r>
              <a:rPr lang="ro-RO" sz="1600" b="0" dirty="0">
                <a:solidFill>
                  <a:schemeClr val="bg2"/>
                </a:solidFill>
                <a:latin typeface="Times New Roman" panose="02020603050405020304" pitchFamily="18" charset="0"/>
                <a:cs typeface="Times New Roman" panose="02020603050405020304" pitchFamily="18" charset="0"/>
              </a:rPr>
              <a:t> culturii sale, mutându-l pe o orbită în care specificul conștient spiritual al psihismului său, se manifestă deficitar distorsionat</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Fațetele psihopatologiei </a:t>
            </a:r>
            <a:r>
              <a:rPr lang="ro-RO" sz="1600" b="0" dirty="0" err="1">
                <a:solidFill>
                  <a:schemeClr val="bg2"/>
                </a:solidFill>
                <a:latin typeface="Times New Roman" panose="02020603050405020304" pitchFamily="18" charset="0"/>
                <a:cs typeface="Times New Roman" panose="02020603050405020304" pitchFamily="18" charset="0"/>
              </a:rPr>
              <a:t>psihotice</a:t>
            </a:r>
            <a:r>
              <a:rPr lang="ro-RO" sz="1600" b="0" dirty="0">
                <a:solidFill>
                  <a:schemeClr val="bg2"/>
                </a:solidFill>
                <a:latin typeface="Times New Roman" panose="02020603050405020304" pitchFamily="18" charset="0"/>
                <a:cs typeface="Times New Roman" panose="02020603050405020304" pitchFamily="18" charset="0"/>
              </a:rPr>
              <a:t> se cer abordate în paralel.</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a:r>
            <a:br>
              <a:rPr lang="ro-RO" sz="1600" b="0" dirty="0">
                <a:solidFill>
                  <a:schemeClr val="bg2"/>
                </a:solidFill>
                <a:latin typeface="Times New Roman" panose="02020603050405020304" pitchFamily="18" charset="0"/>
                <a:cs typeface="Times New Roman" panose="02020603050405020304" pitchFamily="18" charset="0"/>
              </a:rPr>
            </a:br>
            <a:r>
              <a:rPr lang="en-US" sz="1600" i="1" dirty="0"/>
              <a:t/>
            </a:r>
            <a:br>
              <a:rPr lang="en-US" sz="1600" i="1" dirty="0"/>
            </a:br>
            <a:r>
              <a:rPr lang="ro-RO" sz="1600" i="1" dirty="0"/>
              <a:t> </a:t>
            </a:r>
            <a:r>
              <a:rPr lang="en-US" sz="1600" dirty="0"/>
              <a:t/>
            </a:r>
            <a:br>
              <a:rPr lang="en-US" sz="1600" dirty="0"/>
            </a:br>
            <a:endParaRPr lang="en-US" sz="1600" dirty="0">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idx="1"/>
          </p:nvPr>
        </p:nvSpPr>
        <p:spPr>
          <a:xfrm>
            <a:off x="1828800" y="1573400"/>
            <a:ext cx="6153300" cy="3159600"/>
          </a:xfrm>
        </p:spPr>
        <p:txBody>
          <a:bodyPr/>
          <a:lstStyle/>
          <a:p>
            <a:pPr marL="76200" indent="0">
              <a:buNone/>
            </a:pPr>
            <a:r>
              <a:rPr lang="en-US" dirty="0">
                <a:solidFill>
                  <a:schemeClr val="tx2">
                    <a:lumMod val="10000"/>
                  </a:schemeClr>
                </a:solidFill>
                <a:latin typeface="Times New Roman" panose="02020603050405020304" pitchFamily="18" charset="0"/>
                <a:cs typeface="Times New Roman" panose="02020603050405020304" pitchFamily="18" charset="0"/>
              </a:rPr>
              <a:t/>
            </a:r>
            <a:br>
              <a:rPr lang="en-US" dirty="0">
                <a:solidFill>
                  <a:schemeClr val="tx2">
                    <a:lumMod val="10000"/>
                  </a:schemeClr>
                </a:solidFill>
                <a:latin typeface="Times New Roman" panose="02020603050405020304" pitchFamily="18" charset="0"/>
                <a:cs typeface="Times New Roman" panose="02020603050405020304" pitchFamily="18" charset="0"/>
              </a:rPr>
            </a:br>
            <a:endParaRPr lang="ro-RO" dirty="0"/>
          </a:p>
        </p:txBody>
      </p:sp>
      <p:pic>
        <p:nvPicPr>
          <p:cNvPr id="4" name="Substituent conținut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26394" y="1912148"/>
            <a:ext cx="2919412" cy="2514600"/>
          </a:xfrm>
          <a:prstGeom prst="rect">
            <a:avLst/>
          </a:prstGeom>
          <a:noFill/>
          <a:ln>
            <a:noFill/>
          </a:ln>
        </p:spPr>
      </p:pic>
      <p:pic>
        <p:nvPicPr>
          <p:cNvPr id="6" name="I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23942" y="1934000"/>
            <a:ext cx="2886916" cy="2438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04950"/>
            <a:ext cx="8077200" cy="3200400"/>
          </a:xfrm>
        </p:spPr>
        <p:txBody>
          <a:bodyPr/>
          <a:lstStyle/>
          <a:p>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b="0" dirty="0">
                <a:solidFill>
                  <a:schemeClr val="tx2">
                    <a:lumMod val="10000"/>
                  </a:schemeClr>
                </a:solidFill>
                <a:latin typeface="Times New Roman" pitchFamily="18" charset="0"/>
                <a:cs typeface="Times New Roman" pitchFamily="18" charset="0"/>
              </a:rPr>
              <a:t/>
            </a:r>
            <a:br>
              <a:rPr lang="en-US" sz="1800" b="0" dirty="0">
                <a:solidFill>
                  <a:schemeClr val="tx2">
                    <a:lumMod val="10000"/>
                  </a:schemeClr>
                </a:solidFill>
                <a:latin typeface="Times New Roman" pitchFamily="18" charset="0"/>
                <a:cs typeface="Times New Roman" pitchFamily="18" charset="0"/>
              </a:rPr>
            </a:br>
            <a:r>
              <a:rPr lang="en-US" sz="1800" dirty="0"/>
              <a:t/>
            </a:r>
            <a:br>
              <a:rPr lang="en-US" sz="1800" dirty="0"/>
            </a:br>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
        <p:nvSpPr>
          <p:cNvPr id="5" name="Rectangle 4"/>
          <p:cNvSpPr/>
          <p:nvPr/>
        </p:nvSpPr>
        <p:spPr>
          <a:xfrm>
            <a:off x="990600" y="1276350"/>
            <a:ext cx="7543800" cy="2831544"/>
          </a:xfrm>
          <a:prstGeom prst="rect">
            <a:avLst/>
          </a:prstGeom>
        </p:spPr>
        <p:txBody>
          <a:bodyPr wrap="square">
            <a:spAutoFit/>
          </a:bodyPr>
          <a:lstStyle/>
          <a:p>
            <a:pPr algn="ctr"/>
            <a:r>
              <a:rPr lang="en-US" sz="1800" dirty="0">
                <a:solidFill>
                  <a:schemeClr val="bg2"/>
                </a:solidFill>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 </a:t>
            </a:r>
            <a:r>
              <a:rPr lang="ro-RO" sz="1600" b="1" dirty="0">
                <a:solidFill>
                  <a:schemeClr val="bg2"/>
                </a:solidFill>
                <a:latin typeface="Times New Roman" panose="02020603050405020304" pitchFamily="18" charset="0"/>
                <a:cs typeface="Times New Roman" panose="02020603050405020304" pitchFamily="18" charset="0"/>
              </a:rPr>
              <a:t>B   </a:t>
            </a:r>
            <a:r>
              <a:rPr lang="ro-RO" sz="1600" b="1" dirty="0" smtClean="0">
                <a:solidFill>
                  <a:schemeClr val="bg2"/>
                </a:solidFill>
                <a:latin typeface="Times New Roman" panose="02020603050405020304" pitchFamily="18" charset="0"/>
                <a:cs typeface="Times New Roman" panose="02020603050405020304" pitchFamily="18" charset="0"/>
              </a:rPr>
              <a:t>POVESTEA </a:t>
            </a:r>
            <a:r>
              <a:rPr lang="ro-RO" sz="1600" b="1" dirty="0">
                <a:solidFill>
                  <a:schemeClr val="bg2"/>
                </a:solidFill>
                <a:latin typeface="Times New Roman" panose="02020603050405020304" pitchFamily="18" charset="0"/>
                <a:cs typeface="Times New Roman" panose="02020603050405020304" pitchFamily="18" charset="0"/>
              </a:rPr>
              <a:t>DELIRULUI – DON QUIJOTE</a:t>
            </a:r>
            <a:endParaRPr lang="ro-RO" sz="1600" dirty="0">
              <a:solidFill>
                <a:schemeClr val="bg2"/>
              </a:solidFill>
              <a:latin typeface="Times New Roman" panose="02020603050405020304" pitchFamily="18" charset="0"/>
              <a:cs typeface="Times New Roman" panose="02020603050405020304" pitchFamily="18" charset="0"/>
            </a:endParaRPr>
          </a:p>
          <a:p>
            <a:r>
              <a:rPr lang="ro-RO" sz="1600" dirty="0">
                <a:solidFill>
                  <a:schemeClr val="bg2"/>
                </a:solidFill>
                <a:latin typeface="Times New Roman" panose="02020603050405020304" pitchFamily="18" charset="0"/>
                <a:cs typeface="Times New Roman" panose="02020603050405020304" pitchFamily="18" charset="0"/>
              </a:rPr>
              <a:t> </a:t>
            </a:r>
          </a:p>
          <a:p>
            <a:r>
              <a:rPr lang="ro-RO" sz="1600" dirty="0">
                <a:solidFill>
                  <a:schemeClr val="bg2"/>
                </a:solidFill>
                <a:latin typeface="Times New Roman" panose="02020603050405020304" pitchFamily="18" charset="0"/>
                <a:cs typeface="Times New Roman" panose="02020603050405020304" pitchFamily="18" charset="0"/>
              </a:rPr>
              <a:t> </a:t>
            </a:r>
          </a:p>
          <a:p>
            <a:pPr algn="ctr"/>
            <a:r>
              <a:rPr lang="ro-RO" sz="1600" b="1" dirty="0">
                <a:solidFill>
                  <a:schemeClr val="bg2"/>
                </a:solidFill>
                <a:latin typeface="Times New Roman" panose="02020603050405020304" pitchFamily="18" charset="0"/>
                <a:cs typeface="Times New Roman" panose="02020603050405020304" pitchFamily="18" charset="0"/>
              </a:rPr>
              <a:t>FORMULAREA PROBLEMEI</a:t>
            </a:r>
          </a:p>
          <a:p>
            <a:r>
              <a:rPr lang="ro-RO" sz="1600" dirty="0">
                <a:solidFill>
                  <a:schemeClr val="bg2"/>
                </a:solidFill>
                <a:latin typeface="Times New Roman" panose="02020603050405020304" pitchFamily="18" charset="0"/>
                <a:cs typeface="Times New Roman" panose="02020603050405020304" pitchFamily="18" charset="0"/>
              </a:rPr>
              <a:t> </a:t>
            </a:r>
          </a:p>
          <a:p>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În </a:t>
            </a:r>
            <a:r>
              <a:rPr lang="ro-RO" sz="1600" dirty="0">
                <a:solidFill>
                  <a:schemeClr val="bg2"/>
                </a:solidFill>
                <a:latin typeface="Times New Roman" panose="02020603050405020304" pitchFamily="18" charset="0"/>
                <a:cs typeface="Times New Roman" panose="02020603050405020304" pitchFamily="18" charset="0"/>
              </a:rPr>
              <a:t>orice caracterizare clinică a psihozelor de pe parcursul sec XX, delirul a fost menționat în prim plan. </a:t>
            </a:r>
          </a:p>
          <a:p>
            <a:r>
              <a:rPr lang="ro-RO" sz="1600" dirty="0">
                <a:solidFill>
                  <a:schemeClr val="bg2"/>
                </a:solidFill>
                <a:latin typeface="Times New Roman" panose="02020603050405020304" pitchFamily="18" charset="0"/>
                <a:cs typeface="Times New Roman" panose="02020603050405020304" pitchFamily="18" charset="0"/>
              </a:rPr>
              <a:t>    DSM-III-5  menține această tradiție, plasând întreaga problematică a psihozelor în margine schizofreniei (Cap 2 se intitulează: Tb din spectrul </a:t>
            </a:r>
            <a:r>
              <a:rPr lang="ro-RO" sz="1600" dirty="0" err="1">
                <a:solidFill>
                  <a:schemeClr val="bg2"/>
                </a:solidFill>
                <a:latin typeface="Times New Roman" panose="02020603050405020304" pitchFamily="18" charset="0"/>
                <a:cs typeface="Times New Roman" panose="02020603050405020304" pitchFamily="18" charset="0"/>
              </a:rPr>
              <a:t>schizofren</a:t>
            </a:r>
            <a:r>
              <a:rPr lang="ro-RO" sz="1600" dirty="0">
                <a:solidFill>
                  <a:schemeClr val="bg2"/>
                </a:solidFill>
                <a:latin typeface="Times New Roman" panose="02020603050405020304" pitchFamily="18" charset="0"/>
                <a:cs typeface="Times New Roman" panose="02020603050405020304" pitchFamily="18" charset="0"/>
              </a:rPr>
              <a:t> și alte </a:t>
            </a:r>
            <a:r>
              <a:rPr lang="ro-RO" sz="1600" dirty="0" err="1">
                <a:solidFill>
                  <a:schemeClr val="bg2"/>
                </a:solidFill>
                <a:latin typeface="Times New Roman" panose="02020603050405020304" pitchFamily="18" charset="0"/>
                <a:cs typeface="Times New Roman" panose="02020603050405020304" pitchFamily="18" charset="0"/>
              </a:rPr>
              <a:t>tb</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psihotice</a:t>
            </a:r>
            <a:r>
              <a:rPr lang="ro-RO" sz="1600" dirty="0">
                <a:solidFill>
                  <a:schemeClr val="bg2"/>
                </a:solidFill>
                <a:latin typeface="Times New Roman" panose="02020603050405020304" pitchFamily="18" charset="0"/>
                <a:cs typeface="Times New Roman" panose="02020603050405020304" pitchFamily="18" charset="0"/>
              </a:rPr>
              <a:t> – fiind comentate 5 clase între care și delirul)</a:t>
            </a:r>
          </a:p>
          <a:p>
            <a:r>
              <a:rPr lang="ro-RO" sz="1600" dirty="0"/>
              <a:t> </a:t>
            </a: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2" name="Dreptunghi 1"/>
          <p:cNvSpPr/>
          <p:nvPr/>
        </p:nvSpPr>
        <p:spPr>
          <a:xfrm>
            <a:off x="675939" y="1885950"/>
            <a:ext cx="8153400" cy="2062103"/>
          </a:xfrm>
          <a:prstGeom prst="rect">
            <a:avLst/>
          </a:prstGeom>
        </p:spPr>
        <p:txBody>
          <a:bodyPr wrap="square">
            <a:spAutoFit/>
          </a:bodyPr>
          <a:lstStyle/>
          <a:p>
            <a:r>
              <a:rPr lang="en-US" dirty="0" smtClean="0"/>
              <a:t>	</a:t>
            </a:r>
            <a:r>
              <a:rPr lang="ro-RO" sz="1600" dirty="0" smtClean="0">
                <a:solidFill>
                  <a:schemeClr val="bg2"/>
                </a:solidFill>
                <a:latin typeface="Times New Roman" panose="02020603050405020304" pitchFamily="18" charset="0"/>
                <a:cs typeface="Times New Roman" panose="02020603050405020304" pitchFamily="18" charset="0"/>
              </a:rPr>
              <a:t>Deși </a:t>
            </a:r>
            <a:r>
              <a:rPr lang="ro-RO" sz="1600" dirty="0">
                <a:solidFill>
                  <a:schemeClr val="bg2"/>
                </a:solidFill>
                <a:latin typeface="Times New Roman" panose="02020603050405020304" pitchFamily="18" charset="0"/>
                <a:cs typeface="Times New Roman" panose="02020603050405020304" pitchFamily="18" charset="0"/>
              </a:rPr>
              <a:t>simptomatologia negativă </a:t>
            </a:r>
            <a:r>
              <a:rPr lang="ro-RO" sz="1600" dirty="0" err="1">
                <a:solidFill>
                  <a:schemeClr val="bg2"/>
                </a:solidFill>
                <a:latin typeface="Times New Roman" panose="02020603050405020304" pitchFamily="18" charset="0"/>
                <a:cs typeface="Times New Roman" panose="02020603050405020304" pitchFamily="18" charset="0"/>
              </a:rPr>
              <a:t>bleuleriană</a:t>
            </a:r>
            <a:r>
              <a:rPr lang="ro-RO" sz="1600" dirty="0">
                <a:solidFill>
                  <a:schemeClr val="bg2"/>
                </a:solidFill>
                <a:latin typeface="Times New Roman" panose="02020603050405020304" pitchFamily="18" charset="0"/>
                <a:cs typeface="Times New Roman" panose="02020603050405020304" pitchFamily="18" charset="0"/>
              </a:rPr>
              <a:t> a psihozei a fost reactivată după 2000 – prin includerea printre cele 5 clase </a:t>
            </a:r>
            <a:r>
              <a:rPr lang="ro-RO" sz="1600" dirty="0" err="1">
                <a:solidFill>
                  <a:schemeClr val="bg2"/>
                </a:solidFill>
                <a:latin typeface="Times New Roman" panose="02020603050405020304" pitchFamily="18" charset="0"/>
                <a:cs typeface="Times New Roman" panose="02020603050405020304" pitchFamily="18" charset="0"/>
              </a:rPr>
              <a:t>sindromatice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psihotice</a:t>
            </a:r>
            <a:r>
              <a:rPr lang="ro-RO" sz="1600" dirty="0">
                <a:solidFill>
                  <a:schemeClr val="bg2"/>
                </a:solidFill>
                <a:latin typeface="Times New Roman" panose="02020603050405020304" pitchFamily="18" charset="0"/>
                <a:cs typeface="Times New Roman" panose="02020603050405020304" pitchFamily="18" charset="0"/>
              </a:rPr>
              <a:t> și prin studierea ei în spectrul </a:t>
            </a:r>
            <a:r>
              <a:rPr lang="ro-RO" sz="1600" dirty="0" err="1">
                <a:solidFill>
                  <a:schemeClr val="bg2"/>
                </a:solidFill>
                <a:latin typeface="Times New Roman" panose="02020603050405020304" pitchFamily="18" charset="0"/>
                <a:cs typeface="Times New Roman" panose="02020603050405020304" pitchFamily="18" charset="0"/>
              </a:rPr>
              <a:t>schizofren</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(cu </a:t>
            </a:r>
            <a:r>
              <a:rPr lang="ro-RO" sz="1600" dirty="0">
                <a:solidFill>
                  <a:schemeClr val="bg2"/>
                </a:solidFill>
                <a:latin typeface="Times New Roman" panose="02020603050405020304" pitchFamily="18" charset="0"/>
                <a:cs typeface="Times New Roman" panose="02020603050405020304" pitchFamily="18" charset="0"/>
              </a:rPr>
              <a:t>instrumentele EASE si EAWE)..</a:t>
            </a:r>
          </a:p>
          <a:p>
            <a:r>
              <a:rPr lang="ro-RO" sz="1600" dirty="0">
                <a:solidFill>
                  <a:schemeClr val="bg2"/>
                </a:solidFill>
                <a:latin typeface="Times New Roman" panose="02020603050405020304" pitchFamily="18" charset="0"/>
                <a:cs typeface="Times New Roman" panose="02020603050405020304" pitchFamily="18" charset="0"/>
              </a:rPr>
              <a:t>     .. </a:t>
            </a:r>
            <a:r>
              <a:rPr lang="ro-RO" sz="1600" u="sng" dirty="0">
                <a:solidFill>
                  <a:schemeClr val="bg2"/>
                </a:solidFill>
                <a:latin typeface="Times New Roman" panose="02020603050405020304" pitchFamily="18" charset="0"/>
                <a:cs typeface="Times New Roman" panose="02020603050405020304" pitchFamily="18" charset="0"/>
              </a:rPr>
              <a:t>polul negativ al psihozelor</a:t>
            </a:r>
            <a:r>
              <a:rPr lang="ro-RO" sz="1600" dirty="0">
                <a:solidFill>
                  <a:schemeClr val="bg2"/>
                </a:solidFill>
                <a:latin typeface="Times New Roman" panose="02020603050405020304" pitchFamily="18" charset="0"/>
                <a:cs typeface="Times New Roman" panose="02020603050405020304" pitchFamily="18" charset="0"/>
              </a:rPr>
              <a:t> se menține, pentru clinicieni, într-un plan secund al spectrului </a:t>
            </a:r>
            <a:r>
              <a:rPr lang="ro-RO" sz="1600" dirty="0" err="1">
                <a:solidFill>
                  <a:schemeClr val="bg2"/>
                </a:solidFill>
                <a:latin typeface="Times New Roman" panose="02020603050405020304" pitchFamily="18" charset="0"/>
                <a:cs typeface="Times New Roman" panose="02020603050405020304" pitchFamily="18" charset="0"/>
              </a:rPr>
              <a:t>psihotic</a:t>
            </a:r>
            <a:r>
              <a:rPr lang="ro-RO" sz="1600" dirty="0">
                <a:solidFill>
                  <a:schemeClr val="bg2"/>
                </a:solidFill>
                <a:latin typeface="Times New Roman" panose="02020603050405020304" pitchFamily="18" charset="0"/>
                <a:cs typeface="Times New Roman" panose="02020603050405020304" pitchFamily="18" charset="0"/>
              </a:rPr>
              <a:t>.</a:t>
            </a:r>
          </a:p>
          <a:p>
            <a:r>
              <a:rPr lang="ro-RO" sz="1600" dirty="0">
                <a:solidFill>
                  <a:schemeClr val="bg2"/>
                </a:solidFill>
                <a:latin typeface="Times New Roman" panose="02020603050405020304" pitchFamily="18" charset="0"/>
                <a:cs typeface="Times New Roman" panose="02020603050405020304" pitchFamily="18" charset="0"/>
              </a:rPr>
              <a:t>      În schimb </a:t>
            </a:r>
            <a:r>
              <a:rPr lang="ro-RO" sz="1600" u="sng" dirty="0">
                <a:solidFill>
                  <a:schemeClr val="bg2"/>
                </a:solidFill>
                <a:latin typeface="Times New Roman" panose="02020603050405020304" pitchFamily="18" charset="0"/>
                <a:cs typeface="Times New Roman" panose="02020603050405020304" pitchFamily="18" charset="0"/>
              </a:rPr>
              <a:t>interesul față de delir se menține crescut</a:t>
            </a:r>
            <a:r>
              <a:rPr lang="ro-RO" sz="1600" dirty="0">
                <a:solidFill>
                  <a:schemeClr val="bg2"/>
                </a:solidFill>
                <a:latin typeface="Times New Roman" panose="02020603050405020304" pitchFamily="18" charset="0"/>
                <a:cs typeface="Times New Roman" panose="02020603050405020304" pitchFamily="18" charset="0"/>
              </a:rPr>
              <a:t>, inclusiv prin abordarea spectrului delirant </a:t>
            </a:r>
            <a:r>
              <a:rPr lang="ro-RO" sz="1600" dirty="0" err="1">
                <a:solidFill>
                  <a:schemeClr val="bg2"/>
                </a:solidFill>
                <a:latin typeface="Times New Roman" panose="02020603050405020304" pitchFamily="18" charset="0"/>
                <a:cs typeface="Times New Roman" panose="02020603050405020304" pitchFamily="18" charset="0"/>
              </a:rPr>
              <a:t>paranoid</a:t>
            </a:r>
            <a:r>
              <a:rPr lang="ro-RO" sz="1600" dirty="0">
                <a:solidFill>
                  <a:schemeClr val="bg2"/>
                </a:solidFill>
                <a:latin typeface="Times New Roman" panose="02020603050405020304" pitchFamily="18" charset="0"/>
                <a:cs typeface="Times New Roman" panose="02020603050405020304" pitchFamily="18" charset="0"/>
              </a:rPr>
              <a:t> și difuzarea acestuia în populația generală... </a:t>
            </a:r>
          </a:p>
          <a:p>
            <a:r>
              <a:rPr lang="ro-RO" sz="1600" b="1" dirty="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4950"/>
            <a:ext cx="8001000" cy="2819400"/>
          </a:xfrm>
        </p:spPr>
        <p:txBody>
          <a:bodyPr/>
          <a:lstStyle/>
          <a:p>
            <a:r>
              <a:rPr lang="en-US" dirty="0"/>
              <a:t/>
            </a:r>
            <a:br>
              <a:rPr lang="en-US" dirty="0"/>
            </a:b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sp>
        <p:nvSpPr>
          <p:cNvPr id="5" name="Rectangle 4"/>
          <p:cNvSpPr/>
          <p:nvPr/>
        </p:nvSpPr>
        <p:spPr>
          <a:xfrm>
            <a:off x="533400" y="1504950"/>
            <a:ext cx="7543800" cy="2831544"/>
          </a:xfrm>
          <a:prstGeom prst="rect">
            <a:avLst/>
          </a:prstGeom>
        </p:spPr>
        <p:txBody>
          <a:bodyPr wrap="square">
            <a:spAutoFit/>
          </a:bodyPr>
          <a:lstStyle/>
          <a:p>
            <a:pPr algn="ctr"/>
            <a:r>
              <a:rPr lang="en-US" sz="1800" dirty="0">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CE SE POATE ÎNȚELEGE PRIN DELIR?</a:t>
            </a:r>
          </a:p>
          <a:p>
            <a:pPr algn="just"/>
            <a:r>
              <a:rPr lang="ro-RO" sz="1600" dirty="0">
                <a:solidFill>
                  <a:schemeClr val="bg2"/>
                </a:solidFill>
                <a:latin typeface="Times New Roman" panose="02020603050405020304" pitchFamily="18" charset="0"/>
                <a:cs typeface="Times New Roman" panose="02020603050405020304" pitchFamily="18" charset="0"/>
              </a:rPr>
              <a:t> </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b="1" dirty="0" smtClean="0">
                <a:solidFill>
                  <a:schemeClr val="bg2"/>
                </a:solidFill>
                <a:latin typeface="Times New Roman" panose="02020603050405020304" pitchFamily="18" charset="0"/>
                <a:cs typeface="Times New Roman" panose="02020603050405020304" pitchFamily="18" charset="0"/>
              </a:rPr>
              <a:t>Prin </a:t>
            </a:r>
            <a:r>
              <a:rPr lang="ro-RO" sz="1600" b="1" dirty="0">
                <a:solidFill>
                  <a:schemeClr val="bg2"/>
                </a:solidFill>
                <a:latin typeface="Times New Roman" panose="02020603050405020304" pitchFamily="18" charset="0"/>
                <a:cs typeface="Times New Roman" panose="02020603050405020304" pitchFamily="18" charset="0"/>
              </a:rPr>
              <a:t>delir se înţelege tradițional: O convingere puternică (extraordinară) într-o idee (temă) falsă (neobişnuită, ciudată) care nu poate fi modificată prin argumente</a:t>
            </a:r>
            <a:r>
              <a:rPr lang="ro-RO" sz="1600" dirty="0">
                <a:solidFill>
                  <a:schemeClr val="bg2"/>
                </a:solidFill>
                <a:latin typeface="Times New Roman" panose="02020603050405020304" pitchFamily="18" charset="0"/>
                <a:cs typeface="Times New Roman" panose="02020603050405020304" pitchFamily="18" charset="0"/>
              </a:rPr>
              <a:t>.</a:t>
            </a:r>
          </a:p>
          <a:p>
            <a:pPr algn="just"/>
            <a:r>
              <a:rPr lang="ro-RO" sz="1600" dirty="0">
                <a:solidFill>
                  <a:schemeClr val="bg2"/>
                </a:solidFill>
                <a:latin typeface="Times New Roman" panose="02020603050405020304" pitchFamily="18" charset="0"/>
                <a:cs typeface="Times New Roman" panose="02020603050405020304" pitchFamily="18" charset="0"/>
              </a:rPr>
              <a:t>       .. a rămas un timp în suspensie răspunsul la întrebarea : Ce se poate înţelege prin această “idee”( sau temă) în care pacientul crede?Cazuistica sugerează că:</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ro-RO" sz="1600" b="1" dirty="0">
                <a:solidFill>
                  <a:schemeClr val="bg2"/>
                </a:solidFill>
                <a:latin typeface="Times New Roman" panose="02020603050405020304" pitchFamily="18" charset="0"/>
                <a:cs typeface="Times New Roman" panose="02020603050405020304" pitchFamily="18" charset="0"/>
              </a:rPr>
              <a:t>Tema (ideea) delirantă se referă la convingerea într-o nouă condiție identitară: pacientul ajunge să fie convins că s-a metamorfozat într-un personaj dintr-un scenariu aparte, neobişnuit, care deseori îl plasează într-o lume delirantă fictivă, paralelă cu cea a vieţii </a:t>
            </a:r>
            <a:r>
              <a:rPr lang="ro-RO" sz="1600" b="1" dirty="0" err="1">
                <a:solidFill>
                  <a:schemeClr val="bg2"/>
                </a:solidFill>
                <a:latin typeface="Times New Roman" panose="02020603050405020304" pitchFamily="18" charset="0"/>
                <a:cs typeface="Times New Roman" panose="02020603050405020304" pitchFamily="18" charset="0"/>
              </a:rPr>
              <a:t>cotidiene</a:t>
            </a:r>
            <a:r>
              <a:rPr lang="ro-RO" sz="1600" dirty="0" err="1">
                <a:solidFill>
                  <a:schemeClr val="bg2"/>
                </a:solidFill>
                <a:latin typeface="Times New Roman" panose="02020603050405020304" pitchFamily="18" charset="0"/>
                <a:cs typeface="Times New Roman" panose="02020603050405020304" pitchFamily="18" charset="0"/>
              </a:rPr>
              <a:t>...ca</a:t>
            </a:r>
            <a:r>
              <a:rPr lang="ro-RO" sz="1600" dirty="0">
                <a:solidFill>
                  <a:schemeClr val="bg2"/>
                </a:solidFill>
                <a:latin typeface="Times New Roman" panose="02020603050405020304" pitchFamily="18" charset="0"/>
                <a:cs typeface="Times New Roman" panose="02020603050405020304" pitchFamily="18" charset="0"/>
              </a:rPr>
              <a:t> și Don Quijote.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
        <p:nvSpPr>
          <p:cNvPr id="2" name="Dreptunghi 1"/>
          <p:cNvSpPr/>
          <p:nvPr/>
        </p:nvSpPr>
        <p:spPr>
          <a:xfrm>
            <a:off x="455407" y="2038350"/>
            <a:ext cx="8534400" cy="1323439"/>
          </a:xfrm>
          <a:prstGeom prst="rect">
            <a:avLst/>
          </a:prstGeom>
        </p:spPr>
        <p:txBody>
          <a:bodyPr wrap="square">
            <a:spAutoFit/>
          </a:bodyPr>
          <a:lstStyle/>
          <a:p>
            <a:pPr algn="just"/>
            <a:r>
              <a:rPr lang="en-US" dirty="0" smtClean="0"/>
              <a:t>	</a:t>
            </a:r>
            <a:r>
              <a:rPr lang="ro-RO" sz="1600" dirty="0" smtClean="0">
                <a:solidFill>
                  <a:schemeClr val="bg2"/>
                </a:solidFill>
                <a:latin typeface="Times New Roman" panose="02020603050405020304" pitchFamily="18" charset="0"/>
                <a:cs typeface="Times New Roman" panose="02020603050405020304" pitchFamily="18" charset="0"/>
              </a:rPr>
              <a:t>Delirul </a:t>
            </a:r>
            <a:r>
              <a:rPr lang="ro-RO" sz="1600" dirty="0">
                <a:solidFill>
                  <a:schemeClr val="bg2"/>
                </a:solidFill>
                <a:latin typeface="Times New Roman" panose="02020603050405020304" pitchFamily="18" charset="0"/>
                <a:cs typeface="Times New Roman" panose="02020603050405020304" pitchFamily="18" charset="0"/>
              </a:rPr>
              <a:t>se întâlnește în variate  forme de psihoză, deseori însoțit de: ....</a:t>
            </a:r>
            <a:r>
              <a:rPr lang="ro-RO" sz="1600" dirty="0" err="1">
                <a:solidFill>
                  <a:schemeClr val="bg2"/>
                </a:solidFill>
                <a:latin typeface="Times New Roman" panose="02020603050405020304" pitchFamily="18" charset="0"/>
                <a:cs typeface="Times New Roman" panose="02020603050405020304" pitchFamily="18" charset="0"/>
              </a:rPr>
              <a:t>tb</a:t>
            </a:r>
            <a:r>
              <a:rPr lang="ro-RO" sz="1600" dirty="0">
                <a:solidFill>
                  <a:schemeClr val="bg2"/>
                </a:solidFill>
                <a:latin typeface="Times New Roman" panose="02020603050405020304" pitchFamily="18" charset="0"/>
                <a:cs typeface="Times New Roman" panose="02020603050405020304" pitchFamily="18" charset="0"/>
              </a:rPr>
              <a:t>. perceptive și trăiri de transparență și influență ...... dispoziție anormală, euforic maniacală, anxios fobică,  iritat-agresivă sau depresivă.......... simptomatologie </a:t>
            </a:r>
            <a:r>
              <a:rPr lang="ro-RO" sz="1600" dirty="0" err="1">
                <a:solidFill>
                  <a:schemeClr val="bg2"/>
                </a:solidFill>
                <a:latin typeface="Times New Roman" panose="02020603050405020304" pitchFamily="18" charset="0"/>
                <a:cs typeface="Times New Roman" panose="02020603050405020304" pitchFamily="18" charset="0"/>
              </a:rPr>
              <a:t>dezorganizantă</a:t>
            </a:r>
            <a:r>
              <a:rPr lang="ro-RO" sz="1600" dirty="0">
                <a:solidFill>
                  <a:schemeClr val="bg2"/>
                </a:solidFill>
                <a:latin typeface="Times New Roman" panose="02020603050405020304" pitchFamily="18" charset="0"/>
                <a:cs typeface="Times New Roman" panose="02020603050405020304" pitchFamily="18" charset="0"/>
              </a:rPr>
              <a:t> și </a:t>
            </a:r>
            <a:r>
              <a:rPr lang="ro-RO" sz="1600" dirty="0" err="1">
                <a:solidFill>
                  <a:schemeClr val="bg2"/>
                </a:solidFill>
                <a:latin typeface="Times New Roman" panose="02020603050405020304" pitchFamily="18" charset="0"/>
                <a:cs typeface="Times New Roman" panose="02020603050405020304" pitchFamily="18" charset="0"/>
              </a:rPr>
              <a:t>depersonalizant</a:t>
            </a:r>
            <a:r>
              <a:rPr lang="ro-RO" sz="1600" dirty="0">
                <a:solidFill>
                  <a:schemeClr val="bg2"/>
                </a:solidFill>
                <a:latin typeface="Times New Roman" panose="02020603050405020304" pitchFamily="18" charset="0"/>
                <a:cs typeface="Times New Roman" panose="02020603050405020304" pitchFamily="18" charset="0"/>
              </a:rPr>
              <a:t> deficitară</a:t>
            </a:r>
          </a:p>
          <a:p>
            <a:pPr algn="just"/>
            <a:r>
              <a:rPr lang="ro-RO" sz="1600" dirty="0">
                <a:solidFill>
                  <a:schemeClr val="bg2"/>
                </a:solidFill>
                <a:latin typeface="Times New Roman" panose="02020603050405020304" pitchFamily="18" charset="0"/>
                <a:cs typeface="Times New Roman" panose="02020603050405020304" pitchFamily="18" charset="0"/>
              </a:rPr>
              <a:t>   ..Convingerile delirante se pot dezvolta și în marginea preocupărilor prevalente a personalităților particulare.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
        <p:nvSpPr>
          <p:cNvPr id="2" name="Dreptunghi 1"/>
          <p:cNvSpPr/>
          <p:nvPr/>
        </p:nvSpPr>
        <p:spPr>
          <a:xfrm>
            <a:off x="491266" y="1581150"/>
            <a:ext cx="8534400" cy="307777"/>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3" name="Dreptunghi 2"/>
          <p:cNvSpPr/>
          <p:nvPr/>
        </p:nvSpPr>
        <p:spPr>
          <a:xfrm>
            <a:off x="914400" y="1735038"/>
            <a:ext cx="7391400" cy="2513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solidFill>
                  <a:schemeClr val="bg2"/>
                </a:solidFill>
                <a:latin typeface="Times New Roman" panose="02020603050405020304" pitchFamily="18" charset="0"/>
                <a:cs typeface="Times New Roman" panose="02020603050405020304" pitchFamily="18" charset="0"/>
              </a:rPr>
              <a:t>	</a:t>
            </a:r>
            <a:r>
              <a:rPr lang="ro-RO" dirty="0" smtClean="0">
                <a:solidFill>
                  <a:schemeClr val="bg2"/>
                </a:solidFill>
                <a:latin typeface="Times New Roman" panose="02020603050405020304" pitchFamily="18" charset="0"/>
                <a:cs typeface="Times New Roman" panose="02020603050405020304" pitchFamily="18" charset="0"/>
              </a:rPr>
              <a:t>DON </a:t>
            </a:r>
            <a:r>
              <a:rPr lang="ro-RO" dirty="0">
                <a:solidFill>
                  <a:schemeClr val="bg2"/>
                </a:solidFill>
                <a:latin typeface="Times New Roman" panose="02020603050405020304" pitchFamily="18" charset="0"/>
                <a:cs typeface="Times New Roman" panose="02020603050405020304" pitchFamily="18" charset="0"/>
              </a:rPr>
              <a:t>QUIJOTE</a:t>
            </a:r>
          </a:p>
          <a:p>
            <a:pPr algn="just"/>
            <a:r>
              <a:rPr lang="en-US" dirty="0">
                <a:solidFill>
                  <a:schemeClr val="bg2"/>
                </a:solidFill>
                <a:latin typeface="Times New Roman" panose="02020603050405020304" pitchFamily="18" charset="0"/>
                <a:cs typeface="Times New Roman" panose="02020603050405020304" pitchFamily="18" charset="0"/>
              </a:rPr>
              <a:t>	</a:t>
            </a:r>
            <a:r>
              <a:rPr lang="ro-RO" dirty="0">
                <a:solidFill>
                  <a:schemeClr val="bg2"/>
                </a:solidFill>
                <a:latin typeface="Times New Roman" panose="02020603050405020304" pitchFamily="18" charset="0"/>
                <a:cs typeface="Times New Roman" panose="02020603050405020304" pitchFamily="18" charset="0"/>
              </a:rPr>
              <a:t>În perioada de efervescenţă spirituală de după Renaştere apare romanul Don Quijote a lui Cervantes, a cărui intrigă gravitează în jurul nobilului de ţară  </a:t>
            </a:r>
            <a:r>
              <a:rPr lang="ro-RO" dirty="0" err="1">
                <a:solidFill>
                  <a:schemeClr val="bg2"/>
                </a:solidFill>
                <a:latin typeface="Times New Roman" panose="02020603050405020304" pitchFamily="18" charset="0"/>
                <a:cs typeface="Times New Roman" panose="02020603050405020304" pitchFamily="18" charset="0"/>
              </a:rPr>
              <a:t>Quijano</a:t>
            </a:r>
            <a:r>
              <a:rPr lang="ro-RO" dirty="0">
                <a:solidFill>
                  <a:schemeClr val="bg2"/>
                </a:solidFill>
                <a:latin typeface="Times New Roman" panose="02020603050405020304" pitchFamily="18" charset="0"/>
                <a:cs typeface="Times New Roman" panose="02020603050405020304" pitchFamily="18" charset="0"/>
              </a:rPr>
              <a:t>. Acesta, cititor pasionat de romane picareşti, consideră, în jur de cincizeci de ani, că s-a transformat într-un cavaler rătăcitor, similar cu cei despre care citise, adoptând numele de Don Quijote.</a:t>
            </a:r>
          </a:p>
          <a:p>
            <a:pPr algn="just"/>
            <a:r>
              <a:rPr lang="en-US" dirty="0">
                <a:solidFill>
                  <a:schemeClr val="bg2"/>
                </a:solidFill>
                <a:latin typeface="Times New Roman" panose="02020603050405020304" pitchFamily="18" charset="0"/>
                <a:cs typeface="Times New Roman" panose="02020603050405020304" pitchFamily="18" charset="0"/>
              </a:rPr>
              <a:t>	</a:t>
            </a:r>
            <a:r>
              <a:rPr lang="ro-RO" dirty="0">
                <a:solidFill>
                  <a:schemeClr val="bg2"/>
                </a:solidFill>
                <a:latin typeface="Times New Roman" panose="02020603050405020304" pitchFamily="18" charset="0"/>
                <a:cs typeface="Times New Roman" panose="02020603050405020304" pitchFamily="18" charset="0"/>
              </a:rPr>
              <a:t>El redefineşte lumea care-l înconjoară în conformitate cu noua sa identitate şi cu noul său statut: Un lighenaş de bărbier devine  coiful lui </a:t>
            </a:r>
            <a:r>
              <a:rPr lang="ro-RO" dirty="0" err="1">
                <a:solidFill>
                  <a:schemeClr val="bg2"/>
                </a:solidFill>
                <a:latin typeface="Times New Roman" panose="02020603050405020304" pitchFamily="18" charset="0"/>
                <a:cs typeface="Times New Roman" panose="02020603050405020304" pitchFamily="18" charset="0"/>
              </a:rPr>
              <a:t>Mambrino</a:t>
            </a:r>
            <a:r>
              <a:rPr lang="ro-RO" dirty="0">
                <a:solidFill>
                  <a:schemeClr val="bg2"/>
                </a:solidFill>
                <a:latin typeface="Times New Roman" panose="02020603050405020304" pitchFamily="18" charset="0"/>
                <a:cs typeface="Times New Roman" panose="02020603050405020304" pitchFamily="18" charset="0"/>
              </a:rPr>
              <a:t>, mârţoaga sa e rebotezată </a:t>
            </a:r>
            <a:r>
              <a:rPr lang="ro-RO" dirty="0" err="1">
                <a:solidFill>
                  <a:schemeClr val="bg2"/>
                </a:solidFill>
                <a:latin typeface="Times New Roman" panose="02020603050405020304" pitchFamily="18" charset="0"/>
                <a:cs typeface="Times New Roman" panose="02020603050405020304" pitchFamily="18" charset="0"/>
              </a:rPr>
              <a:t>Rocinante</a:t>
            </a:r>
            <a:r>
              <a:rPr lang="ro-RO" dirty="0">
                <a:solidFill>
                  <a:schemeClr val="bg2"/>
                </a:solidFill>
                <a:latin typeface="Times New Roman" panose="02020603050405020304" pitchFamily="18" charset="0"/>
                <a:cs typeface="Times New Roman" panose="02020603050405020304" pitchFamily="18" charset="0"/>
              </a:rPr>
              <a:t> şi </a:t>
            </a:r>
            <a:r>
              <a:rPr lang="ro-RO" dirty="0" err="1">
                <a:solidFill>
                  <a:schemeClr val="bg2"/>
                </a:solidFill>
                <a:latin typeface="Times New Roman" panose="02020603050405020304" pitchFamily="18" charset="0"/>
                <a:cs typeface="Times New Roman" panose="02020603050405020304" pitchFamily="18" charset="0"/>
              </a:rPr>
              <a:t>consideratǎ</a:t>
            </a:r>
            <a:r>
              <a:rPr lang="ro-RO" dirty="0">
                <a:solidFill>
                  <a:schemeClr val="bg2"/>
                </a:solidFill>
                <a:latin typeface="Times New Roman" panose="02020603050405020304" pitchFamily="18" charset="0"/>
                <a:cs typeface="Times New Roman" panose="02020603050405020304" pitchFamily="18" charset="0"/>
              </a:rPr>
              <a:t> un cal faimos, o ţărancă din sat devine „Dulcineea de Toboso”, Doamna căreia îşi va închina isprăvile. Plecând de acasă, eroul nostru ajunge la un han - pe care-l declară castel -, cerându-i hangiului - ce devine castelan - să-l investească cavaler.</a:t>
            </a:r>
          </a:p>
          <a:p>
            <a:pPr algn="just"/>
            <a:r>
              <a:rPr lang="ro-RO" dirty="0">
                <a:solidFill>
                  <a:schemeClr val="bg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794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
        <p:nvSpPr>
          <p:cNvPr id="2" name="Dreptunghi 1"/>
          <p:cNvSpPr/>
          <p:nvPr/>
        </p:nvSpPr>
        <p:spPr>
          <a:xfrm>
            <a:off x="491266" y="1581150"/>
            <a:ext cx="8534400" cy="307777"/>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3" name="Dreptunghi 2"/>
          <p:cNvSpPr/>
          <p:nvPr/>
        </p:nvSpPr>
        <p:spPr>
          <a:xfrm>
            <a:off x="1143000" y="1735038"/>
            <a:ext cx="7010400" cy="22845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solidFill>
                  <a:schemeClr val="bg2"/>
                </a:solidFill>
                <a:latin typeface="Times New Roman" panose="02020603050405020304" pitchFamily="18" charset="0"/>
                <a:cs typeface="Times New Roman" panose="02020603050405020304" pitchFamily="18" charset="0"/>
              </a:rPr>
              <a:t>	</a:t>
            </a:r>
            <a:r>
              <a:rPr lang="ro-RO" dirty="0" smtClean="0">
                <a:solidFill>
                  <a:schemeClr val="bg2"/>
                </a:solidFill>
                <a:latin typeface="Times New Roman" panose="02020603050405020304" pitchFamily="18" charset="0"/>
                <a:cs typeface="Times New Roman" panose="02020603050405020304" pitchFamily="18" charset="0"/>
              </a:rPr>
              <a:t>Apoi </a:t>
            </a:r>
            <a:r>
              <a:rPr lang="ro-RO" dirty="0">
                <a:solidFill>
                  <a:schemeClr val="bg2"/>
                </a:solidFill>
                <a:latin typeface="Times New Roman" panose="02020603050405020304" pitchFamily="18" charset="0"/>
                <a:cs typeface="Times New Roman" panose="02020603050405020304" pitchFamily="18" charset="0"/>
              </a:rPr>
              <a:t>îl zăpăceşte de cap pe bonomul său vecin Sancho Panza şi pleacă împreună pentru a săvârşi isprăvi cavalereşti.  Pe drum se luptă cu nişte mori de vânt considerate a fi balauri,  și după mai multe peripeții   mai mulţi oameni de bine din sat împreună cu preotul şi bărbierul, reuşesc să-l readucă acasă sub iluzia unei vrăji.</a:t>
            </a:r>
          </a:p>
          <a:p>
            <a:pPr algn="just"/>
            <a:r>
              <a:rPr lang="en-US" dirty="0">
                <a:solidFill>
                  <a:schemeClr val="bg2"/>
                </a:solidFill>
                <a:latin typeface="Times New Roman" panose="02020603050405020304" pitchFamily="18" charset="0"/>
                <a:cs typeface="Times New Roman" panose="02020603050405020304" pitchFamily="18" charset="0"/>
              </a:rPr>
              <a:t>	</a:t>
            </a:r>
            <a:r>
              <a:rPr lang="ro-RO" dirty="0">
                <a:solidFill>
                  <a:schemeClr val="bg2"/>
                </a:solidFill>
                <a:latin typeface="Times New Roman" panose="02020603050405020304" pitchFamily="18" charset="0"/>
                <a:cs typeface="Times New Roman" panose="02020603050405020304" pitchFamily="18" charset="0"/>
              </a:rPr>
              <a:t>Există și o a doua plecare în lume a lui Don </a:t>
            </a:r>
            <a:r>
              <a:rPr lang="ro-RO" dirty="0" err="1">
                <a:solidFill>
                  <a:schemeClr val="bg2"/>
                </a:solidFill>
                <a:latin typeface="Times New Roman" panose="02020603050405020304" pitchFamily="18" charset="0"/>
                <a:cs typeface="Times New Roman" panose="02020603050405020304" pitchFamily="18" charset="0"/>
              </a:rPr>
              <a:t>Quijote........iar</a:t>
            </a:r>
            <a:r>
              <a:rPr lang="ro-RO" dirty="0">
                <a:solidFill>
                  <a:schemeClr val="bg2"/>
                </a:solidFill>
                <a:latin typeface="Times New Roman" panose="02020603050405020304" pitchFamily="18" charset="0"/>
                <a:cs typeface="Times New Roman" panose="02020603050405020304" pitchFamily="18" charset="0"/>
              </a:rPr>
              <a:t> în final.... </a:t>
            </a:r>
            <a:r>
              <a:rPr lang="ro-RO" dirty="0" err="1">
                <a:solidFill>
                  <a:schemeClr val="bg2"/>
                </a:solidFill>
                <a:latin typeface="Times New Roman" panose="02020603050405020304" pitchFamily="18" charset="0"/>
                <a:cs typeface="Times New Roman" panose="02020603050405020304" pitchFamily="18" charset="0"/>
              </a:rPr>
              <a:t>reîntoarcerea...și</a:t>
            </a:r>
            <a:r>
              <a:rPr lang="ro-RO" dirty="0">
                <a:solidFill>
                  <a:schemeClr val="bg2"/>
                </a:solidFill>
                <a:latin typeface="Times New Roman" panose="02020603050405020304" pitchFamily="18" charset="0"/>
                <a:cs typeface="Times New Roman" panose="02020603050405020304" pitchFamily="18" charset="0"/>
              </a:rPr>
              <a:t> revenirea la identitatea sa de </a:t>
            </a:r>
            <a:r>
              <a:rPr lang="ro-RO" dirty="0" err="1">
                <a:solidFill>
                  <a:schemeClr val="bg2"/>
                </a:solidFill>
                <a:latin typeface="Times New Roman" panose="02020603050405020304" pitchFamily="18" charset="0"/>
                <a:cs typeface="Times New Roman" panose="02020603050405020304" pitchFamily="18" charset="0"/>
              </a:rPr>
              <a:t>bază.....boierașul</a:t>
            </a:r>
            <a:r>
              <a:rPr lang="ro-RO" dirty="0">
                <a:solidFill>
                  <a:schemeClr val="bg2"/>
                </a:solidFill>
                <a:latin typeface="Times New Roman" panose="02020603050405020304" pitchFamily="18" charset="0"/>
                <a:cs typeface="Times New Roman" panose="02020603050405020304" pitchFamily="18" charset="0"/>
              </a:rPr>
              <a:t> </a:t>
            </a:r>
            <a:r>
              <a:rPr lang="ro-RO" dirty="0" err="1">
                <a:solidFill>
                  <a:schemeClr val="bg2"/>
                </a:solidFill>
                <a:latin typeface="Times New Roman" panose="02020603050405020304" pitchFamily="18" charset="0"/>
                <a:cs typeface="Times New Roman" panose="02020603050405020304" pitchFamily="18" charset="0"/>
              </a:rPr>
              <a:t>Quijana</a:t>
            </a:r>
            <a:r>
              <a:rPr lang="ro-RO" dirty="0">
                <a:solidFill>
                  <a:schemeClr val="bg2"/>
                </a:solidFill>
                <a:latin typeface="Times New Roman" panose="02020603050405020304" pitchFamily="18" charset="0"/>
                <a:cs typeface="Times New Roman" panose="02020603050405020304" pitchFamily="18" charset="0"/>
              </a:rPr>
              <a:t> făcându-și în final testamentul... și murind în liniște...</a:t>
            </a:r>
          </a:p>
          <a:p>
            <a:pPr algn="just"/>
            <a:r>
              <a:rPr lang="ro-RO" dirty="0">
                <a:solidFill>
                  <a:schemeClr val="bg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7702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
        <p:nvSpPr>
          <p:cNvPr id="2" name="Dreptunghi 1"/>
          <p:cNvSpPr/>
          <p:nvPr/>
        </p:nvSpPr>
        <p:spPr>
          <a:xfrm>
            <a:off x="455407" y="1733550"/>
            <a:ext cx="8534400" cy="1785104"/>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Toți cei ce au intrat în contact cu Don Quijote - personajele din carte și cititorii dintotdeauna - l-au considerat pe erou ca anormal mental, ca nebun delirant. Convingerea ce susține întregul său comportament e, desigur, într-o „idee falsă”: că el s-a transformat într-un cavaler </a:t>
            </a:r>
            <a:r>
              <a:rPr lang="ro-RO" sz="1600" dirty="0" err="1">
                <a:solidFill>
                  <a:schemeClr val="bg2"/>
                </a:solidFill>
                <a:latin typeface="Times New Roman" panose="02020603050405020304" pitchFamily="18" charset="0"/>
                <a:cs typeface="Times New Roman" panose="02020603050405020304" pitchFamily="18" charset="0"/>
              </a:rPr>
              <a:t>rătăcitor...la</a:t>
            </a:r>
            <a:r>
              <a:rPr lang="ro-RO" sz="1600" dirty="0">
                <a:solidFill>
                  <a:schemeClr val="bg2"/>
                </a:solidFill>
                <a:latin typeface="Times New Roman" panose="02020603050405020304" pitchFamily="18" charset="0"/>
                <a:cs typeface="Times New Roman" panose="02020603050405020304" pitchFamily="18" charset="0"/>
              </a:rPr>
              <a:t> fel ca cei din romanele ce le-a citit...</a:t>
            </a:r>
          </a:p>
          <a:p>
            <a:pPr algn="just"/>
            <a:r>
              <a:rPr lang="ro-RO" sz="1600" dirty="0">
                <a:solidFill>
                  <a:schemeClr val="bg2"/>
                </a:solidFill>
                <a:latin typeface="Times New Roman" panose="02020603050405020304" pitchFamily="18" charset="0"/>
                <a:cs typeface="Times New Roman" panose="02020603050405020304" pitchFamily="18" charset="0"/>
              </a:rPr>
              <a:t>       Această convingere are pentru el puterea evidenţei, nici un argument neputându-i schimba credința, percepția și comportamentul său fiind în consonanţă cu aceasta.</a:t>
            </a:r>
          </a:p>
        </p:txBody>
      </p:sp>
    </p:spTree>
    <p:extLst>
      <p:ext uri="{BB962C8B-B14F-4D97-AF65-F5344CB8AC3E}">
        <p14:creationId xmlns:p14="http://schemas.microsoft.com/office/powerpoint/2010/main" val="258894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
        <p:nvSpPr>
          <p:cNvPr id="2" name="Dreptunghi 1"/>
          <p:cNvSpPr/>
          <p:nvPr/>
        </p:nvSpPr>
        <p:spPr>
          <a:xfrm>
            <a:off x="455407" y="1733550"/>
            <a:ext cx="8534400" cy="2769989"/>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Delirul se manifestă în acest caz în formă pură, fără halucinaţii (iluziile sale sunt secundare convingerii în lumea delirantă în care a intrat)...nu sunt fenomene de supraveghere sau manipulare din partea unor forţe străine.</a:t>
            </a:r>
          </a:p>
          <a:p>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„Posedarea” sa nu este din partea vreunui spirit supranatural, ci de </a:t>
            </a:r>
            <a:r>
              <a:rPr lang="ro-RO" sz="1600" dirty="0" err="1">
                <a:solidFill>
                  <a:schemeClr val="bg2"/>
                </a:solidFill>
                <a:latin typeface="Times New Roman" panose="02020603050405020304" pitchFamily="18" charset="0"/>
                <a:cs typeface="Times New Roman" panose="02020603050405020304" pitchFamily="18" charset="0"/>
              </a:rPr>
              <a:t>cǎtre</a:t>
            </a:r>
            <a:r>
              <a:rPr lang="ro-RO" sz="1600" dirty="0">
                <a:solidFill>
                  <a:schemeClr val="bg2"/>
                </a:solidFill>
                <a:latin typeface="Times New Roman" panose="02020603050405020304" pitchFamily="18" charset="0"/>
                <a:cs typeface="Times New Roman" panose="02020603050405020304" pitchFamily="18" charset="0"/>
              </a:rPr>
              <a:t> statutul unui personaj ideal de roman, inserat într-o lume ce funcţionează după  regulile specifice universului narativ. Nu există greşeli de logică, de gramatică sau semantică, iar discursul său e deseori convingător.</a:t>
            </a:r>
          </a:p>
          <a:p>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err="1" smtClean="0">
                <a:solidFill>
                  <a:schemeClr val="bg2"/>
                </a:solidFill>
                <a:latin typeface="Times New Roman" panose="02020603050405020304" pitchFamily="18" charset="0"/>
                <a:cs typeface="Times New Roman" panose="02020603050405020304" pitchFamily="18" charset="0"/>
              </a:rPr>
              <a:t>Desigur</a:t>
            </a:r>
            <a:r>
              <a:rPr lang="ro-RO" sz="1600" dirty="0" err="1">
                <a:solidFill>
                  <a:schemeClr val="bg2"/>
                </a:solidFill>
                <a:latin typeface="Times New Roman" panose="02020603050405020304" pitchFamily="18" charset="0"/>
                <a:cs typeface="Times New Roman" panose="02020603050405020304" pitchFamily="18" charset="0"/>
              </a:rPr>
              <a:t>..puțin</a:t>
            </a:r>
            <a:r>
              <a:rPr lang="ro-RO" sz="1600" dirty="0">
                <a:solidFill>
                  <a:schemeClr val="bg2"/>
                </a:solidFill>
                <a:latin typeface="Times New Roman" panose="02020603050405020304" pitchFamily="18" charset="0"/>
                <a:cs typeface="Times New Roman" panose="02020603050405020304" pitchFamily="18" charset="0"/>
              </a:rPr>
              <a:t> „prea convingător„ pentru un bolnav mintal</a:t>
            </a:r>
          </a:p>
          <a:p>
            <a:r>
              <a:rPr lang="ro-RO" sz="1600" dirty="0"/>
              <a:t/>
            </a:r>
            <a:br>
              <a:rPr lang="ro-RO" sz="1600" dirty="0"/>
            </a:br>
            <a:r>
              <a:rPr lang="ro-RO" sz="1600" dirty="0"/>
              <a:t> </a:t>
            </a:r>
          </a:p>
        </p:txBody>
      </p:sp>
    </p:spTree>
    <p:extLst>
      <p:ext uri="{BB962C8B-B14F-4D97-AF65-F5344CB8AC3E}">
        <p14:creationId xmlns:p14="http://schemas.microsoft.com/office/powerpoint/2010/main" val="953225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798307" y="158115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PAUL </a:t>
            </a:r>
            <a:r>
              <a:rPr lang="ro-RO" sz="1600" dirty="0">
                <a:solidFill>
                  <a:schemeClr val="bg2"/>
                </a:solidFill>
                <a:latin typeface="Times New Roman" panose="02020603050405020304" pitchFamily="18" charset="0"/>
                <a:cs typeface="Times New Roman" panose="02020603050405020304" pitchFamily="18" charset="0"/>
              </a:rPr>
              <a:t>SCHREIBER</a:t>
            </a:r>
          </a:p>
          <a:p>
            <a:pPr algn="just"/>
            <a:r>
              <a:rPr lang="ro-RO" sz="1600" dirty="0">
                <a:solidFill>
                  <a:schemeClr val="bg2"/>
                </a:solidFill>
                <a:latin typeface="Times New Roman" panose="02020603050405020304" pitchFamily="18" charset="0"/>
                <a:cs typeface="Times New Roman" panose="02020603050405020304" pitchFamily="18" charset="0"/>
              </a:rPr>
              <a:t>      Paul </a:t>
            </a:r>
            <a:r>
              <a:rPr lang="ro-RO" sz="1600" dirty="0" err="1">
                <a:solidFill>
                  <a:schemeClr val="bg2"/>
                </a:solidFill>
                <a:latin typeface="Times New Roman" panose="02020603050405020304" pitchFamily="18" charset="0"/>
                <a:cs typeface="Times New Roman" panose="02020603050405020304" pitchFamily="18" charset="0"/>
              </a:rPr>
              <a:t>Schreiber</a:t>
            </a:r>
            <a:r>
              <a:rPr lang="ro-RO" sz="1600" dirty="0">
                <a:solidFill>
                  <a:schemeClr val="bg2"/>
                </a:solidFill>
                <a:latin typeface="Times New Roman" panose="02020603050405020304" pitchFamily="18" charset="0"/>
                <a:cs typeface="Times New Roman" panose="02020603050405020304" pitchFamily="18" charset="0"/>
              </a:rPr>
              <a:t> (1842-1911) a fost un jurist german care, ajuns preşedinte de tribunal dezvoltă, după vârsta de 40 ani, o psihoză pentru care are trei internări. Debutează cu un vis erotic cu poluţie, pe care-l resimte în postură feminină; se gândeşte că trăirea i-a fost indusă din afară, concluzionând ca medicul său psihiatru (</a:t>
            </a:r>
            <a:r>
              <a:rPr lang="ro-RO" sz="1600" dirty="0" err="1">
                <a:solidFill>
                  <a:schemeClr val="bg2"/>
                </a:solidFill>
                <a:latin typeface="Times New Roman" panose="02020603050405020304" pitchFamily="18" charset="0"/>
                <a:cs typeface="Times New Roman" panose="02020603050405020304" pitchFamily="18" charset="0"/>
              </a:rPr>
              <a:t>dr.Fleshing</a:t>
            </a:r>
            <a:r>
              <a:rPr lang="ro-RO" sz="1600" dirty="0">
                <a:solidFill>
                  <a:schemeClr val="bg2"/>
                </a:solidFill>
                <a:latin typeface="Times New Roman" panose="02020603050405020304" pitchFamily="18" charset="0"/>
                <a:cs typeface="Times New Roman" panose="02020603050405020304" pitchFamily="18" charset="0"/>
              </a:rPr>
              <a:t>) i-a inoculat gânduri </a:t>
            </a:r>
          </a:p>
          <a:p>
            <a:pPr algn="just"/>
            <a:r>
              <a:rPr lang="ro-RO" sz="1600" dirty="0">
                <a:solidFill>
                  <a:schemeClr val="bg2"/>
                </a:solidFill>
                <a:latin typeface="Times New Roman" panose="02020603050405020304" pitchFamily="18" charset="0"/>
                <a:cs typeface="Times New Roman" panose="02020603050405020304" pitchFamily="18" charset="0"/>
              </a:rPr>
              <a:t>prin hipnoză la distanţă ( în acea perioadă hipnoza era foarte populară). În continuare ajunge să fie convins că, sute de oameni se interesează de el, cunoscându-l şi transmiţându-i gânduri prin telepatie, utilizând “limbajul nervilor”. Sistemul delirant devine progresiv tot mai amplu, incluzându-l pe Dumnezeu şi “razele divine”. În noua sa concepţie privitoare la poziția sa în lume, un rol important îl joacă </a:t>
            </a:r>
            <a:r>
              <a:rPr lang="ro-RO" sz="1600" i="1" dirty="0">
                <a:solidFill>
                  <a:schemeClr val="bg2"/>
                </a:solidFill>
                <a:latin typeface="Times New Roman" panose="02020603050405020304" pitchFamily="18" charset="0"/>
                <a:cs typeface="Times New Roman" panose="02020603050405020304" pitchFamily="18" charset="0"/>
              </a:rPr>
              <a:t>nervii</a:t>
            </a:r>
            <a:r>
              <a:rPr lang="ro-RO" sz="1600" dirty="0">
                <a:solidFill>
                  <a:schemeClr val="bg2"/>
                </a:solidFill>
                <a:latin typeface="Times New Roman" panose="02020603050405020304" pitchFamily="18" charset="0"/>
                <a:cs typeface="Times New Roman" panose="02020603050405020304" pitchFamily="18" charset="0"/>
              </a:rPr>
              <a:t>, considerați a fi comuni oamenilor şi lui Dumnezeu... care, prin miracole şi „raze divine„ a creat o serie de “oameni trecători nocivi” ce vor depopula lumea (iar </a:t>
            </a:r>
            <a:r>
              <a:rPr lang="ro-RO" sz="1600" dirty="0" err="1">
                <a:solidFill>
                  <a:schemeClr val="bg2"/>
                </a:solidFill>
                <a:latin typeface="Times New Roman" panose="02020603050405020304" pitchFamily="18" charset="0"/>
                <a:cs typeface="Times New Roman" panose="02020603050405020304" pitchFamily="18" charset="0"/>
              </a:rPr>
              <a:t>dr</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Fleshing</a:t>
            </a:r>
            <a:r>
              <a:rPr lang="ro-RO" sz="1600" dirty="0">
                <a:solidFill>
                  <a:schemeClr val="bg2"/>
                </a:solidFill>
                <a:latin typeface="Times New Roman" panose="02020603050405020304" pitchFamily="18" charset="0"/>
                <a:cs typeface="Times New Roman" panose="02020603050405020304" pitchFamily="18" charset="0"/>
              </a:rPr>
              <a:t> e în contact cu acest “limbaj al nervilor”, el specializându-se în “boli de nervi”). </a:t>
            </a:r>
          </a:p>
        </p:txBody>
      </p:sp>
      <p:pic>
        <p:nvPicPr>
          <p:cNvPr id="1026" name="Picture 2" descr="C:\Users\Jeni\Desktop\Daniel_Paul_Schreb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3349"/>
            <a:ext cx="1234397" cy="172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81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50495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Delirul tot mai amplu a lui </a:t>
            </a:r>
            <a:r>
              <a:rPr lang="ro-RO" sz="1600" dirty="0" err="1">
                <a:solidFill>
                  <a:schemeClr val="bg2"/>
                </a:solidFill>
                <a:latin typeface="Times New Roman" panose="02020603050405020304" pitchFamily="18" charset="0"/>
                <a:cs typeface="Times New Roman" panose="02020603050405020304" pitchFamily="18" charset="0"/>
              </a:rPr>
              <a:t>Schreiber</a:t>
            </a:r>
            <a:r>
              <a:rPr lang="ro-RO" sz="1600" dirty="0">
                <a:solidFill>
                  <a:schemeClr val="bg2"/>
                </a:solidFill>
                <a:latin typeface="Times New Roman" panose="02020603050405020304" pitchFamily="18" charset="0"/>
                <a:cs typeface="Times New Roman" panose="02020603050405020304" pitchFamily="18" charset="0"/>
              </a:rPr>
              <a:t> va include cosmosul, Divinitatea superioară şi inferioară, </a:t>
            </a:r>
            <a:r>
              <a:rPr lang="ro-RO" sz="1600" dirty="0" err="1">
                <a:solidFill>
                  <a:schemeClr val="bg2"/>
                </a:solidFill>
                <a:latin typeface="Times New Roman" panose="02020603050405020304" pitchFamily="18" charset="0"/>
                <a:cs typeface="Times New Roman" panose="02020603050405020304" pitchFamily="18" charset="0"/>
              </a:rPr>
              <a:t>avantcamera</a:t>
            </a:r>
            <a:r>
              <a:rPr lang="ro-RO" sz="1600" dirty="0">
                <a:solidFill>
                  <a:schemeClr val="bg2"/>
                </a:solidFill>
                <a:latin typeface="Times New Roman" panose="02020603050405020304" pitchFamily="18" charset="0"/>
                <a:cs typeface="Times New Roman" panose="02020603050405020304" pitchFamily="18" charset="0"/>
              </a:rPr>
              <a:t> cerului – unde vor sta “suflete-nervi preafericite înainte de intrarea în rai... Prin razele divine şi prin miracole, Dumnezeu - care acţionează asupra </a:t>
            </a:r>
            <a:r>
              <a:rPr lang="ro-RO" sz="1600" dirty="0" smtClean="0">
                <a:solidFill>
                  <a:schemeClr val="bg2"/>
                </a:solidFill>
                <a:latin typeface="Times New Roman" panose="02020603050405020304" pitchFamily="18" charset="0"/>
                <a:cs typeface="Times New Roman" panose="02020603050405020304" pitchFamily="18" charset="0"/>
              </a:rPr>
              <a:t>nervilor</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err="1" smtClean="0">
                <a:solidFill>
                  <a:schemeClr val="bg2"/>
                </a:solidFill>
                <a:latin typeface="Times New Roman" panose="02020603050405020304" pitchFamily="18" charset="0"/>
                <a:cs typeface="Times New Roman" panose="02020603050405020304" pitchFamily="18" charset="0"/>
              </a:rPr>
              <a:t>oamenilor</a:t>
            </a:r>
            <a:r>
              <a:rPr lang="ro-RO" sz="1600" dirty="0" err="1">
                <a:solidFill>
                  <a:schemeClr val="bg2"/>
                </a:solidFill>
                <a:latin typeface="Times New Roman" panose="02020603050405020304" pitchFamily="18" charset="0"/>
                <a:cs typeface="Times New Roman" panose="02020603050405020304" pitchFamily="18" charset="0"/>
              </a:rPr>
              <a:t>...-</a:t>
            </a:r>
            <a:r>
              <a:rPr lang="ro-RO" sz="1600" dirty="0">
                <a:solidFill>
                  <a:schemeClr val="bg2"/>
                </a:solidFill>
                <a:latin typeface="Times New Roman" panose="02020603050405020304" pitchFamily="18" charset="0"/>
                <a:cs typeface="Times New Roman" panose="02020603050405020304" pitchFamily="18" charset="0"/>
              </a:rPr>
              <a:t> l-a ales pe el, ca să-l transforme printr-un miracol în femeie, şi fecundând-l.... să repopuleze lumea, după ce  omenirea va dispărea.</a:t>
            </a:r>
          </a:p>
        </p:txBody>
      </p:sp>
    </p:spTree>
    <p:extLst>
      <p:ext uri="{BB962C8B-B14F-4D97-AF65-F5344CB8AC3E}">
        <p14:creationId xmlns:p14="http://schemas.microsoft.com/office/powerpoint/2010/main" val="350600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5"/>
          <p:cNvSpPr txBox="1">
            <a:spLocks noGrp="1"/>
          </p:cNvSpPr>
          <p:nvPr>
            <p:ph type="body" idx="1"/>
          </p:nvPr>
        </p:nvSpPr>
        <p:spPr>
          <a:xfrm>
            <a:off x="1981200" y="1352550"/>
            <a:ext cx="5791200" cy="762000"/>
          </a:xfrm>
          <a:prstGeom prst="rect">
            <a:avLst/>
          </a:prstGeom>
        </p:spPr>
        <p:txBody>
          <a:bodyPr spcFirstLastPara="1" wrap="square" lIns="0" tIns="0" rIns="0" bIns="0" anchor="t" anchorCtr="0">
            <a:noAutofit/>
          </a:bodyPr>
          <a:lstStyle/>
          <a:p>
            <a:pPr marL="0" indent="0" algn="just">
              <a:lnSpc>
                <a:spcPct val="150000"/>
              </a:lnSpc>
              <a:buNone/>
            </a:pPr>
            <a:r>
              <a:rPr lang="fr-FR" sz="1600" dirty="0">
                <a:solidFill>
                  <a:schemeClr val="tx2">
                    <a:lumMod val="10000"/>
                  </a:schemeClr>
                </a:solidFill>
                <a:latin typeface="Times New Roman" pitchFamily="18" charset="0"/>
                <a:cs typeface="Times New Roman" pitchFamily="18" charset="0"/>
              </a:rPr>
              <a:t>	</a:t>
            </a:r>
            <a:r>
              <a:rPr lang="ro-RO" sz="1600" dirty="0">
                <a:solidFill>
                  <a:schemeClr val="bg2"/>
                </a:solidFill>
                <a:latin typeface="Times New Roman" panose="02020603050405020304" pitchFamily="18" charset="0"/>
                <a:cs typeface="Times New Roman" panose="02020603050405020304" pitchFamily="18" charset="0"/>
              </a:rPr>
              <a:t>Expunerea propune 3 scurte POVEȘTI</a:t>
            </a:r>
            <a:r>
              <a:rPr lang="en-US" sz="1600" dirty="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a:p>
            <a:pPr marL="0" lv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A/ Povestea PSIHOZEI, ce dezvăluie un aspect nuclear a psihismului uman</a:t>
            </a:r>
          </a:p>
          <a:p>
            <a:pPr marL="0" lv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B/ Povestea lui DON QUIJOTE și a altor deliranți celebri</a:t>
            </a:r>
          </a:p>
          <a:p>
            <a:pPr marL="0" lv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C/ Povestea  SIMȚULUI COMUN, a cărui destrămare e edificatoare pentru deficitul psihozei</a:t>
            </a:r>
          </a:p>
          <a:p>
            <a:pPr marL="0" indent="0" algn="just">
              <a:lnSpc>
                <a:spcPct val="150000"/>
              </a:lnSpc>
              <a:buNone/>
            </a:pPr>
            <a:endParaRPr lang="ro-RO" dirty="0"/>
          </a:p>
          <a:p>
            <a:pPr marL="0" indent="0" algn="just">
              <a:spcBef>
                <a:spcPts val="0"/>
              </a:spcBef>
              <a:buNone/>
            </a:pPr>
            <a:endParaRPr dirty="0">
              <a:solidFill>
                <a:schemeClr val="tx2">
                  <a:lumMod val="10000"/>
                </a:schemeClr>
              </a:solidFill>
            </a:endParaRPr>
          </a:p>
        </p:txBody>
      </p:sp>
      <p:sp>
        <p:nvSpPr>
          <p:cNvPr id="150" name="Google Shape;150;p2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Pe parcursul celei de a doua internări </a:t>
            </a:r>
            <a:r>
              <a:rPr lang="ro-RO" sz="1600" dirty="0" err="1">
                <a:solidFill>
                  <a:schemeClr val="bg2"/>
                </a:solidFill>
                <a:latin typeface="Times New Roman" panose="02020603050405020304" pitchFamily="18" charset="0"/>
                <a:cs typeface="Times New Roman" panose="02020603050405020304" pitchFamily="18" charset="0"/>
              </a:rPr>
              <a:t>Schreiber</a:t>
            </a:r>
            <a:r>
              <a:rPr lang="ro-RO" sz="1600" dirty="0">
                <a:solidFill>
                  <a:schemeClr val="bg2"/>
                </a:solidFill>
                <a:latin typeface="Times New Roman" panose="02020603050405020304" pitchFamily="18" charset="0"/>
                <a:cs typeface="Times New Roman" panose="02020603050405020304" pitchFamily="18" charset="0"/>
              </a:rPr>
              <a:t> a scris o carte destul de coerentă privitor la concepţia sa despre lume şi Dumnezeu, gândirea logică şi limbajul nefiindu-i deteriorat..</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Cartea </a:t>
            </a:r>
            <a:r>
              <a:rPr lang="ro-RO" sz="1600" dirty="0">
                <a:solidFill>
                  <a:schemeClr val="bg2"/>
                </a:solidFill>
                <a:latin typeface="Times New Roman" panose="02020603050405020304" pitchFamily="18" charset="0"/>
                <a:cs typeface="Times New Roman" panose="02020603050405020304" pitchFamily="18" charset="0"/>
              </a:rPr>
              <a:t>sa a fost interpretată de Freud, </a:t>
            </a:r>
            <a:r>
              <a:rPr lang="ro-RO" sz="1600" dirty="0" err="1">
                <a:solidFill>
                  <a:schemeClr val="bg2"/>
                </a:solidFill>
                <a:latin typeface="Times New Roman" panose="02020603050405020304" pitchFamily="18" charset="0"/>
                <a:cs typeface="Times New Roman" panose="02020603050405020304" pitchFamily="18" charset="0"/>
              </a:rPr>
              <a:t>Lacan</a:t>
            </a:r>
            <a:r>
              <a:rPr lang="ro-RO" sz="1600" dirty="0">
                <a:solidFill>
                  <a:schemeClr val="bg2"/>
                </a:solidFill>
                <a:latin typeface="Times New Roman" panose="02020603050405020304" pitchFamily="18" charset="0"/>
                <a:cs typeface="Times New Roman" panose="02020603050405020304" pitchFamily="18" charset="0"/>
              </a:rPr>
              <a:t> şi de mulţi alţi psihopatologi.</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Suntem </a:t>
            </a:r>
            <a:r>
              <a:rPr lang="ro-RO" sz="1600" dirty="0">
                <a:solidFill>
                  <a:schemeClr val="bg2"/>
                </a:solidFill>
                <a:latin typeface="Times New Roman" panose="02020603050405020304" pitchFamily="18" charset="0"/>
                <a:cs typeface="Times New Roman" panose="02020603050405020304" pitchFamily="18" charset="0"/>
              </a:rPr>
              <a:t>acum în fața unei psihoze delirate în care subiectul devine un personaj dintr-un scenariu fictiv </a:t>
            </a:r>
            <a:r>
              <a:rPr lang="ro-RO" sz="1600" dirty="0" err="1">
                <a:solidFill>
                  <a:schemeClr val="bg2"/>
                </a:solidFill>
                <a:latin typeface="Times New Roman" panose="02020603050405020304" pitchFamily="18" charset="0"/>
                <a:cs typeface="Times New Roman" panose="02020603050405020304" pitchFamily="18" charset="0"/>
              </a:rPr>
              <a:t>fantastic...în</a:t>
            </a:r>
            <a:r>
              <a:rPr lang="ro-RO" sz="1600" dirty="0">
                <a:solidFill>
                  <a:schemeClr val="bg2"/>
                </a:solidFill>
                <a:latin typeface="Times New Roman" panose="02020603050405020304" pitchFamily="18" charset="0"/>
                <a:cs typeface="Times New Roman" panose="02020603050405020304" pitchFamily="18" charset="0"/>
              </a:rPr>
              <a:t> care el crede cu o convingere extraordinară... dar care nu se mai corelează cu o preocupare  excesivă față lecturi care să-i ofere un model de personaj...</a:t>
            </a:r>
          </a:p>
        </p:txBody>
      </p:sp>
    </p:spTree>
    <p:extLst>
      <p:ext uri="{BB962C8B-B14F-4D97-AF65-F5344CB8AC3E}">
        <p14:creationId xmlns:p14="http://schemas.microsoft.com/office/powerpoint/2010/main" val="113925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Noua poziție identitară în lume a lui </a:t>
            </a:r>
            <a:r>
              <a:rPr lang="ro-RO" sz="1600" dirty="0" err="1">
                <a:solidFill>
                  <a:schemeClr val="bg2"/>
                </a:solidFill>
                <a:latin typeface="Times New Roman" panose="02020603050405020304" pitchFamily="18" charset="0"/>
                <a:cs typeface="Times New Roman" panose="02020603050405020304" pitchFamily="18" charset="0"/>
              </a:rPr>
              <a:t>Schreiber</a:t>
            </a:r>
            <a:r>
              <a:rPr lang="ro-RO" sz="1600" dirty="0">
                <a:solidFill>
                  <a:schemeClr val="bg2"/>
                </a:solidFill>
                <a:latin typeface="Times New Roman" panose="02020603050405020304" pitchFamily="18" charset="0"/>
                <a:cs typeface="Times New Roman" panose="02020603050405020304" pitchFamily="18" charset="0"/>
              </a:rPr>
              <a:t> se instalează și evoluează ca un fel de revelație – ca la marii mistici -, plecând de la mici detalii cotidiene (un vis de </a:t>
            </a:r>
            <a:r>
              <a:rPr lang="ro-RO" sz="1600" dirty="0" err="1">
                <a:solidFill>
                  <a:schemeClr val="bg2"/>
                </a:solidFill>
                <a:latin typeface="Times New Roman" panose="02020603050405020304" pitchFamily="18" charset="0"/>
                <a:cs typeface="Times New Roman" panose="02020603050405020304" pitchFamily="18" charset="0"/>
              </a:rPr>
              <a:t>poluție...cunoașterea</a:t>
            </a:r>
            <a:r>
              <a:rPr lang="ro-RO" sz="1600" dirty="0">
                <a:solidFill>
                  <a:schemeClr val="bg2"/>
                </a:solidFill>
                <a:latin typeface="Times New Roman" panose="02020603050405020304" pitchFamily="18" charset="0"/>
                <a:cs typeface="Times New Roman" panose="02020603050405020304" pitchFamily="18" charset="0"/>
              </a:rPr>
              <a:t> unui „doctor de nervi„ ..practica curentă a hipnozei)...</a:t>
            </a:r>
          </a:p>
          <a:p>
            <a:pPr algn="just"/>
            <a:r>
              <a:rPr lang="ro-RO" sz="1600" dirty="0">
                <a:solidFill>
                  <a:schemeClr val="bg2"/>
                </a:solidFill>
                <a:latin typeface="Times New Roman" panose="02020603050405020304" pitchFamily="18" charset="0"/>
                <a:cs typeface="Times New Roman" panose="02020603050405020304" pitchFamily="18" charset="0"/>
              </a:rPr>
              <a:t>.... dar organizându-se în jurul unui sentiment major de centralitate...</a:t>
            </a:r>
          </a:p>
          <a:p>
            <a:pPr algn="just"/>
            <a:r>
              <a:rPr lang="ro-RO" sz="1600" dirty="0">
                <a:solidFill>
                  <a:schemeClr val="bg2"/>
                </a:solidFill>
                <a:latin typeface="Times New Roman" panose="02020603050405020304" pitchFamily="18" charset="0"/>
                <a:cs typeface="Times New Roman" panose="02020603050405020304" pitchFamily="18" charset="0"/>
              </a:rPr>
              <a:t> ... cu fenomene de transparență </a:t>
            </a:r>
            <a:r>
              <a:rPr lang="ro-RO" sz="1600" dirty="0" err="1">
                <a:solidFill>
                  <a:schemeClr val="bg2"/>
                </a:solidFill>
                <a:latin typeface="Times New Roman" panose="02020603050405020304" pitchFamily="18" charset="0"/>
                <a:cs typeface="Times New Roman" panose="02020603050405020304" pitchFamily="18" charset="0"/>
              </a:rPr>
              <a:t>influență......cu</a:t>
            </a:r>
            <a:r>
              <a:rPr lang="ro-RO" sz="1600" dirty="0">
                <a:solidFill>
                  <a:schemeClr val="bg2"/>
                </a:solidFill>
                <a:latin typeface="Times New Roman" panose="02020603050405020304" pitchFamily="18" charset="0"/>
                <a:cs typeface="Times New Roman" panose="02020603050405020304" pitchFamily="18" charset="0"/>
              </a:rPr>
              <a:t> invocarea </a:t>
            </a:r>
            <a:r>
              <a:rPr lang="ro-RO" sz="1600" dirty="0" err="1">
                <a:solidFill>
                  <a:schemeClr val="bg2"/>
                </a:solidFill>
                <a:latin typeface="Times New Roman" panose="02020603050405020304" pitchFamily="18" charset="0"/>
                <a:cs typeface="Times New Roman" panose="02020603050405020304" pitchFamily="18" charset="0"/>
              </a:rPr>
              <a:t>atotuputerniciei</a:t>
            </a:r>
            <a:r>
              <a:rPr lang="ro-RO" sz="1600" dirty="0">
                <a:solidFill>
                  <a:schemeClr val="bg2"/>
                </a:solidFill>
                <a:latin typeface="Times New Roman" panose="02020603050405020304" pitchFamily="18" charset="0"/>
                <a:cs typeface="Times New Roman" panose="02020603050405020304" pitchFamily="18" charset="0"/>
              </a:rPr>
              <a:t> ființei </a:t>
            </a:r>
            <a:r>
              <a:rPr lang="ro-RO" sz="1600" dirty="0" err="1">
                <a:solidFill>
                  <a:schemeClr val="bg2"/>
                </a:solidFill>
                <a:latin typeface="Times New Roman" panose="02020603050405020304" pitchFamily="18" charset="0"/>
                <a:cs typeface="Times New Roman" panose="02020603050405020304" pitchFamily="18" charset="0"/>
              </a:rPr>
              <a:t>supreme.......cu</a:t>
            </a:r>
            <a:r>
              <a:rPr lang="ro-RO" sz="1600" dirty="0">
                <a:solidFill>
                  <a:schemeClr val="bg2"/>
                </a:solidFill>
                <a:latin typeface="Times New Roman" panose="02020603050405020304" pitchFamily="18" charset="0"/>
                <a:cs typeface="Times New Roman" panose="02020603050405020304" pitchFamily="18" charset="0"/>
              </a:rPr>
              <a:t> reprezentarea  unor scenarii de creație și distrugere a omenirii.. ....în care se simte implicat, prin relația sa specială cu </a:t>
            </a:r>
            <a:r>
              <a:rPr lang="ro-RO" sz="1600" dirty="0" err="1">
                <a:solidFill>
                  <a:schemeClr val="bg2"/>
                </a:solidFill>
                <a:latin typeface="Times New Roman" panose="02020603050405020304" pitchFamily="18" charset="0"/>
                <a:cs typeface="Times New Roman" panose="02020603050405020304" pitchFamily="18" charset="0"/>
              </a:rPr>
              <a:t>Dumnezeu....și</a:t>
            </a:r>
            <a:r>
              <a:rPr lang="ro-RO" sz="1600" dirty="0">
                <a:solidFill>
                  <a:schemeClr val="bg2"/>
                </a:solidFill>
                <a:latin typeface="Times New Roman" panose="02020603050405020304" pitchFamily="18" charset="0"/>
                <a:cs typeface="Times New Roman" panose="02020603050405020304" pitchFamily="18" charset="0"/>
              </a:rPr>
              <a:t> de transformare a </a:t>
            </a:r>
            <a:r>
              <a:rPr lang="ro-RO" sz="1600" dirty="0" smtClean="0">
                <a:solidFill>
                  <a:schemeClr val="bg2"/>
                </a:solidFill>
                <a:latin typeface="Times New Roman" panose="02020603050405020304" pitchFamily="18" charset="0"/>
                <a:cs typeface="Times New Roman" panose="02020603050405020304" pitchFamily="18" charset="0"/>
              </a:rPr>
              <a:t>sexului</a:t>
            </a:r>
            <a:r>
              <a:rPr lang="en-US" sz="1600" dirty="0" smtClean="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627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761999" y="1581150"/>
            <a:ext cx="7315201" cy="309326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BREIVIK </a:t>
            </a:r>
            <a:r>
              <a:rPr lang="ro-RO" sz="1600" dirty="0">
                <a:solidFill>
                  <a:schemeClr val="bg2"/>
                </a:solidFill>
                <a:latin typeface="Times New Roman" panose="02020603050405020304" pitchFamily="18" charset="0"/>
                <a:cs typeface="Times New Roman" panose="02020603050405020304" pitchFamily="18" charset="0"/>
              </a:rPr>
              <a:t>ANDERS BEHRING</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err="1" smtClean="0">
                <a:solidFill>
                  <a:schemeClr val="bg2"/>
                </a:solidFill>
                <a:latin typeface="Times New Roman" panose="02020603050405020304" pitchFamily="18" charset="0"/>
                <a:cs typeface="Times New Roman" panose="02020603050405020304" pitchFamily="18" charset="0"/>
              </a:rPr>
              <a:t>Breivik</a:t>
            </a:r>
            <a:r>
              <a:rPr lang="ro-RO" sz="1600" dirty="0">
                <a:solidFill>
                  <a:schemeClr val="bg2"/>
                </a:solidFill>
                <a:latin typeface="Times New Roman" panose="02020603050405020304" pitchFamily="18" charset="0"/>
                <a:cs typeface="Times New Roman" panose="02020603050405020304" pitchFamily="18" charset="0"/>
              </a:rPr>
              <a:t>, un tânăr din Norvegia, a ajuns în atenția poliției, psihiatriei și opiniei publice după ce în 2011 a organizat și executat o amplă acțiune criminală la Oslo, în cursul căreia a ucis zeci de tineri liberali. În cadrul examinării psihiatrice a relatat că:</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Este </a:t>
            </a:r>
            <a:r>
              <a:rPr lang="ro-RO" sz="1600" dirty="0">
                <a:solidFill>
                  <a:schemeClr val="bg2"/>
                </a:solidFill>
                <a:latin typeface="Times New Roman" panose="02020603050405020304" pitchFamily="18" charset="0"/>
                <a:cs typeface="Times New Roman" panose="02020603050405020304" pitchFamily="18" charset="0"/>
              </a:rPr>
              <a:t>convins că este liderul Organizaţiei Regilor Templieri.. iar prin această calitate.... urma să fie pionerul  unui  război civil European. ....urma să fie noul regent al Norvegiei... fiind abilitat să decidă cine poate să trăiască şi să moară în ţara sa;.... era convins că are responsabilitatea să deporteze câteva sute de mii de musulmani în Africa.... şi considera că exista o impuritate rasială în Norvegia, astfel încât lucra la un plan pentru a îmbunătăţi fondul genetic etnic al țării sale</a:t>
            </a:r>
            <a:r>
              <a:rPr lang="ro-RO" sz="1600" dirty="0" smtClean="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p:txBody>
      </p:sp>
      <p:pic>
        <p:nvPicPr>
          <p:cNvPr id="6" name="Picture 2" descr="C:\Users\Jeni\Desktop\BREIVIK.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19" y="57150"/>
            <a:ext cx="1850881"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95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43</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Nu s-au constatat halucinaţii sau dezorganizare a </a:t>
            </a:r>
            <a:r>
              <a:rPr lang="ro-RO" sz="1600" dirty="0" err="1">
                <a:solidFill>
                  <a:schemeClr val="bg2"/>
                </a:solidFill>
                <a:latin typeface="Times New Roman" panose="02020603050405020304" pitchFamily="18" charset="0"/>
                <a:cs typeface="Times New Roman" panose="02020603050405020304" pitchFamily="18" charset="0"/>
              </a:rPr>
              <a:t>gândirii..totuși</a:t>
            </a:r>
            <a:r>
              <a:rPr lang="ro-RO" sz="1600" dirty="0">
                <a:solidFill>
                  <a:schemeClr val="bg2"/>
                </a:solidFill>
                <a:latin typeface="Times New Roman" panose="02020603050405020304" pitchFamily="18" charset="0"/>
                <a:cs typeface="Times New Roman" panose="02020603050405020304" pitchFamily="18" charset="0"/>
              </a:rPr>
              <a:t>, inițial s-a pus diagnosticul de schizofrenie </a:t>
            </a:r>
            <a:r>
              <a:rPr lang="ro-RO" sz="1600" dirty="0" err="1">
                <a:solidFill>
                  <a:schemeClr val="bg2"/>
                </a:solidFill>
                <a:latin typeface="Times New Roman" panose="02020603050405020304" pitchFamily="18" charset="0"/>
                <a:cs typeface="Times New Roman" panose="02020603050405020304" pitchFamily="18" charset="0"/>
              </a:rPr>
              <a:t>paranoidă...schimbat</a:t>
            </a:r>
            <a:r>
              <a:rPr lang="ro-RO" sz="1600" dirty="0">
                <a:solidFill>
                  <a:schemeClr val="bg2"/>
                </a:solidFill>
                <a:latin typeface="Times New Roman" panose="02020603050405020304" pitchFamily="18" charset="0"/>
                <a:cs typeface="Times New Roman" panose="02020603050405020304" pitchFamily="18" charset="0"/>
              </a:rPr>
              <a:t> ( deși subiectul nu se considera bolnav mental); s-a schimbat, - după proteste publice - în cel de „</a:t>
            </a:r>
            <a:r>
              <a:rPr lang="ro-RO" sz="1600" dirty="0" err="1">
                <a:solidFill>
                  <a:schemeClr val="bg2"/>
                </a:solidFill>
                <a:latin typeface="Times New Roman" panose="02020603050405020304" pitchFamily="18" charset="0"/>
                <a:cs typeface="Times New Roman" panose="02020603050405020304" pitchFamily="18" charset="0"/>
              </a:rPr>
              <a:t>pseudologia</a:t>
            </a:r>
            <a:r>
              <a:rPr lang="ro-RO" sz="1600" dirty="0">
                <a:solidFill>
                  <a:schemeClr val="bg2"/>
                </a:solidFill>
                <a:latin typeface="Times New Roman" panose="02020603050405020304" pitchFamily="18" charset="0"/>
                <a:cs typeface="Times New Roman" panose="02020603050405020304" pitchFamily="18" charset="0"/>
              </a:rPr>
              <a:t> fantastică și personalitate narcisică„ (nu de psihoză delirantă </a:t>
            </a:r>
            <a:r>
              <a:rPr lang="ro-RO" sz="1600" dirty="0" err="1">
                <a:solidFill>
                  <a:schemeClr val="bg2"/>
                </a:solidFill>
                <a:latin typeface="Times New Roman" panose="02020603050405020304" pitchFamily="18" charset="0"/>
                <a:cs typeface="Times New Roman" panose="02020603050405020304" pitchFamily="18" charset="0"/>
              </a:rPr>
              <a:t>persitentă</a:t>
            </a:r>
            <a:r>
              <a:rPr lang="ro-RO" sz="1600" dirty="0">
                <a:solidFill>
                  <a:schemeClr val="bg2"/>
                </a:solidFill>
                <a:latin typeface="Times New Roman" panose="02020603050405020304" pitchFamily="18" charset="0"/>
                <a:cs typeface="Times New Roman" panose="02020603050405020304" pitchFamily="18" charset="0"/>
              </a:rPr>
              <a:t>?!)</a:t>
            </a:r>
          </a:p>
          <a:p>
            <a:r>
              <a:rPr lang="ro-RO" sz="1600" dirty="0"/>
              <a:t> </a:t>
            </a:r>
          </a:p>
        </p:txBody>
      </p:sp>
    </p:spTree>
    <p:extLst>
      <p:ext uri="{BB962C8B-B14F-4D97-AF65-F5344CB8AC3E}">
        <p14:creationId xmlns:p14="http://schemas.microsoft.com/office/powerpoint/2010/main" val="841391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44</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479401"/>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În  cazul </a:t>
            </a:r>
            <a:r>
              <a:rPr lang="ro-RO" sz="1600" dirty="0" err="1">
                <a:solidFill>
                  <a:schemeClr val="bg2"/>
                </a:solidFill>
                <a:latin typeface="Times New Roman" panose="02020603050405020304" pitchFamily="18" charset="0"/>
                <a:cs typeface="Times New Roman" panose="02020603050405020304" pitchFamily="18" charset="0"/>
              </a:rPr>
              <a:t>Breivik</a:t>
            </a:r>
            <a:r>
              <a:rPr lang="ro-RO" sz="1600" dirty="0">
                <a:solidFill>
                  <a:schemeClr val="bg2"/>
                </a:solidFill>
                <a:latin typeface="Times New Roman" panose="02020603050405020304" pitchFamily="18" charset="0"/>
                <a:cs typeface="Times New Roman" panose="02020603050405020304" pitchFamily="18" charset="0"/>
              </a:rPr>
              <a:t> se impune fascinația sa față de un rolul de personaj socio-politic fantastic - ce urmează să fie regent al țării sale.. și să purifice genetic populația acesteia, marcată de </a:t>
            </a:r>
            <a:r>
              <a:rPr lang="ro-RO" sz="1600" dirty="0" err="1">
                <a:solidFill>
                  <a:schemeClr val="bg2"/>
                </a:solidFill>
                <a:latin typeface="Times New Roman" panose="02020603050405020304" pitchFamily="18" charset="0"/>
                <a:cs typeface="Times New Roman" panose="02020603050405020304" pitchFamily="18" charset="0"/>
              </a:rPr>
              <a:t>migranți</a:t>
            </a:r>
            <a:r>
              <a:rPr lang="ro-RO" sz="1600" dirty="0">
                <a:solidFill>
                  <a:schemeClr val="bg2"/>
                </a:solidFill>
                <a:latin typeface="Times New Roman" panose="02020603050405020304" pitchFamily="18" charset="0"/>
                <a:cs typeface="Times New Roman" panose="02020603050405020304" pitchFamily="18" charset="0"/>
              </a:rPr>
              <a:t> - , fapt ce-l conduce spre  acțiunile sale practice criminale ciudate.</a:t>
            </a:r>
          </a:p>
          <a:p>
            <a:pPr algn="just"/>
            <a:r>
              <a:rPr lang="ro-RO" sz="1600" dirty="0">
                <a:solidFill>
                  <a:schemeClr val="bg2"/>
                </a:solidFill>
                <a:latin typeface="Times New Roman" panose="02020603050405020304" pitchFamily="18" charset="0"/>
                <a:cs typeface="Times New Roman" panose="02020603050405020304" pitchFamily="18" charset="0"/>
              </a:rPr>
              <a:t>        Nu se înregistrează </a:t>
            </a:r>
            <a:r>
              <a:rPr lang="ro-RO" sz="1600" dirty="0" err="1">
                <a:solidFill>
                  <a:schemeClr val="bg2"/>
                </a:solidFill>
                <a:latin typeface="Times New Roman" panose="02020603050405020304" pitchFamily="18" charset="0"/>
                <a:cs typeface="Times New Roman" panose="02020603050405020304" pitchFamily="18" charset="0"/>
              </a:rPr>
              <a:t>tb</a:t>
            </a:r>
            <a:r>
              <a:rPr lang="ro-RO" sz="1600" dirty="0">
                <a:solidFill>
                  <a:schemeClr val="bg2"/>
                </a:solidFill>
                <a:latin typeface="Times New Roman" panose="02020603050405020304" pitchFamily="18" charset="0"/>
                <a:cs typeface="Times New Roman" panose="02020603050405020304" pitchFamily="18" charset="0"/>
              </a:rPr>
              <a:t> perceptive, dispoziționale sau o evidentă dezorganizare a limbajului </a:t>
            </a:r>
            <a:r>
              <a:rPr lang="ro-RO" sz="1600" dirty="0" err="1">
                <a:solidFill>
                  <a:schemeClr val="bg2"/>
                </a:solidFill>
                <a:latin typeface="Times New Roman" panose="02020603050405020304" pitchFamily="18" charset="0"/>
                <a:cs typeface="Times New Roman" panose="02020603050405020304" pitchFamily="18" charset="0"/>
              </a:rPr>
              <a:t>vorbit...iar</a:t>
            </a:r>
            <a:r>
              <a:rPr lang="ro-RO" sz="1600" dirty="0">
                <a:solidFill>
                  <a:schemeClr val="bg2"/>
                </a:solidFill>
                <a:latin typeface="Times New Roman" panose="02020603050405020304" pitchFamily="18" charset="0"/>
                <a:cs typeface="Times New Roman" panose="02020603050405020304" pitchFamily="18" charset="0"/>
              </a:rPr>
              <a:t> subiectul e lucid   și se consideră normal </a:t>
            </a:r>
          </a:p>
        </p:txBody>
      </p:sp>
    </p:spTree>
    <p:extLst>
      <p:ext uri="{BB962C8B-B14F-4D97-AF65-F5344CB8AC3E}">
        <p14:creationId xmlns:p14="http://schemas.microsoft.com/office/powerpoint/2010/main" val="268678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45</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479401"/>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b="1" dirty="0">
                <a:solidFill>
                  <a:schemeClr val="bg2"/>
                </a:solidFill>
                <a:latin typeface="Times New Roman" panose="02020603050405020304" pitchFamily="18" charset="0"/>
                <a:cs typeface="Times New Roman" panose="02020603050405020304" pitchFamily="18" charset="0"/>
              </a:rPr>
              <a:t>SCURTĂ SINTEZĂ</a:t>
            </a:r>
          </a:p>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Convingerea </a:t>
            </a:r>
            <a:r>
              <a:rPr lang="ro-RO" sz="1600" dirty="0">
                <a:solidFill>
                  <a:schemeClr val="bg2"/>
                </a:solidFill>
                <a:latin typeface="Times New Roman" panose="02020603050405020304" pitchFamily="18" charset="0"/>
                <a:cs typeface="Times New Roman" panose="02020603050405020304" pitchFamily="18" charset="0"/>
              </a:rPr>
              <a:t>delirantă - care e una deficitar disfuncțională, </a:t>
            </a:r>
            <a:r>
              <a:rPr lang="ro-RO" sz="1600" dirty="0" err="1">
                <a:solidFill>
                  <a:schemeClr val="bg2"/>
                </a:solidFill>
                <a:latin typeface="Times New Roman" panose="02020603050405020304" pitchFamily="18" charset="0"/>
                <a:cs typeface="Times New Roman" panose="02020603050405020304" pitchFamily="18" charset="0"/>
              </a:rPr>
              <a:t>decontextualizând</a:t>
            </a:r>
            <a:r>
              <a:rPr lang="ro-RO" sz="1600" dirty="0">
                <a:solidFill>
                  <a:schemeClr val="bg2"/>
                </a:solidFill>
                <a:latin typeface="Times New Roman" panose="02020603050405020304" pitchFamily="18" charset="0"/>
                <a:cs typeface="Times New Roman" panose="02020603050405020304" pitchFamily="18" charset="0"/>
              </a:rPr>
              <a:t> social subiectul - se organizează în jurul unui </a:t>
            </a:r>
            <a:r>
              <a:rPr lang="ro-RO" sz="1600" u="sng" dirty="0">
                <a:solidFill>
                  <a:schemeClr val="bg2"/>
                </a:solidFill>
                <a:latin typeface="Times New Roman" panose="02020603050405020304" pitchFamily="18" charset="0"/>
                <a:cs typeface="Times New Roman" panose="02020603050405020304" pitchFamily="18" charset="0"/>
              </a:rPr>
              <a:t>răspuns </a:t>
            </a:r>
            <a:r>
              <a:rPr lang="ro-RO" sz="1600" u="sng" dirty="0" err="1">
                <a:solidFill>
                  <a:schemeClr val="bg2"/>
                </a:solidFill>
                <a:latin typeface="Times New Roman" panose="02020603050405020304" pitchFamily="18" charset="0"/>
                <a:cs typeface="Times New Roman" panose="02020603050405020304" pitchFamily="18" charset="0"/>
              </a:rPr>
              <a:t>aberant..față</a:t>
            </a:r>
            <a:r>
              <a:rPr lang="ro-RO" sz="1600" u="sng" dirty="0">
                <a:solidFill>
                  <a:schemeClr val="bg2"/>
                </a:solidFill>
                <a:latin typeface="Times New Roman" panose="02020603050405020304" pitchFamily="18" charset="0"/>
                <a:cs typeface="Times New Roman" panose="02020603050405020304" pitchFamily="18" charset="0"/>
              </a:rPr>
              <a:t> de la unele</a:t>
            </a:r>
            <a:r>
              <a:rPr lang="ro-RO"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întrebări</a:t>
            </a:r>
            <a:r>
              <a:rPr lang="ro-RO" sz="1600" dirty="0">
                <a:solidFill>
                  <a:schemeClr val="bg2"/>
                </a:solidFill>
                <a:latin typeface="Times New Roman" panose="02020603050405020304" pitchFamily="18" charset="0"/>
                <a:cs typeface="Times New Roman" panose="02020603050405020304" pitchFamily="18" charset="0"/>
              </a:rPr>
              <a:t>, pe care acesta şi le pune constant şi firesc, </a:t>
            </a:r>
            <a:r>
              <a:rPr lang="ro-RO" sz="1600" u="sng" dirty="0">
                <a:solidFill>
                  <a:schemeClr val="bg2"/>
                </a:solidFill>
                <a:latin typeface="Times New Roman" panose="02020603050405020304" pitchFamily="18" charset="0"/>
                <a:cs typeface="Times New Roman" panose="02020603050405020304" pitchFamily="18" charset="0"/>
              </a:rPr>
              <a:t>privitor la condiția sa identitară</a:t>
            </a:r>
            <a:r>
              <a:rPr lang="ro-RO" sz="1600" dirty="0">
                <a:solidFill>
                  <a:schemeClr val="bg2"/>
                </a:solidFill>
                <a:latin typeface="Times New Roman" panose="02020603050405020304" pitchFamily="18" charset="0"/>
                <a:cs typeface="Times New Roman" panose="02020603050405020304" pitchFamily="18" charset="0"/>
              </a:rPr>
              <a:t>:</a:t>
            </a:r>
          </a:p>
          <a:p>
            <a:pPr algn="just"/>
            <a:r>
              <a:rPr lang="ro-RO" sz="1600" dirty="0">
                <a:solidFill>
                  <a:schemeClr val="bg2"/>
                </a:solidFill>
                <a:latin typeface="Times New Roman" panose="02020603050405020304" pitchFamily="18" charset="0"/>
                <a:cs typeface="Times New Roman" panose="02020603050405020304" pitchFamily="18" charset="0"/>
              </a:rPr>
              <a:t>      -  </a:t>
            </a:r>
            <a:r>
              <a:rPr lang="ro-RO" sz="1600" b="1" dirty="0">
                <a:solidFill>
                  <a:schemeClr val="bg2"/>
                </a:solidFill>
                <a:latin typeface="Times New Roman" panose="02020603050405020304" pitchFamily="18" charset="0"/>
                <a:cs typeface="Times New Roman" panose="02020603050405020304" pitchFamily="18" charset="0"/>
              </a:rPr>
              <a:t>Cine sunt ?</a:t>
            </a:r>
            <a:r>
              <a:rPr lang="ro-RO" sz="1600" dirty="0">
                <a:solidFill>
                  <a:schemeClr val="bg2"/>
                </a:solidFill>
                <a:latin typeface="Times New Roman" panose="02020603050405020304" pitchFamily="18" charset="0"/>
                <a:cs typeface="Times New Roman" panose="02020603050405020304" pitchFamily="18" charset="0"/>
              </a:rPr>
              <a:t>...(ca descendență, contur social</a:t>
            </a:r>
            <a:r>
              <a:rPr lang="ro-RO" sz="1600" b="1" dirty="0">
                <a:solidFill>
                  <a:schemeClr val="bg2"/>
                </a:solidFill>
                <a:latin typeface="Times New Roman" panose="02020603050405020304" pitchFamily="18" charset="0"/>
                <a:cs typeface="Times New Roman" panose="02020603050405020304" pitchFamily="18" charset="0"/>
              </a:rPr>
              <a:t>)....Cum sunt</a:t>
            </a:r>
            <a:r>
              <a:rPr lang="ro-RO" sz="1600" dirty="0">
                <a:solidFill>
                  <a:schemeClr val="bg2"/>
                </a:solidFill>
                <a:latin typeface="Times New Roman" panose="02020603050405020304" pitchFamily="18" charset="0"/>
                <a:cs typeface="Times New Roman" panose="02020603050405020304" pitchFamily="18" charset="0"/>
              </a:rPr>
              <a:t>?.( ce capacități am ?)</a:t>
            </a:r>
            <a:r>
              <a:rPr lang="ro-RO" sz="1600" b="1" dirty="0">
                <a:solidFill>
                  <a:schemeClr val="bg2"/>
                </a:solidFill>
                <a:latin typeface="Times New Roman" panose="02020603050405020304" pitchFamily="18" charset="0"/>
                <a:cs typeface="Times New Roman" panose="02020603050405020304" pitchFamily="18" charset="0"/>
              </a:rPr>
              <a:t>.....Ce  valoare am</a:t>
            </a:r>
            <a:r>
              <a:rPr lang="ro-RO" sz="1600" b="1" dirty="0" smtClean="0">
                <a:solidFill>
                  <a:schemeClr val="bg2"/>
                </a:solidFill>
                <a:latin typeface="Times New Roman" panose="02020603050405020304" pitchFamily="18" charset="0"/>
                <a:cs typeface="Times New Roman" panose="02020603050405020304" pitchFamily="18" charset="0"/>
              </a:rPr>
              <a:t>?.</a:t>
            </a:r>
            <a:r>
              <a:rPr lang="ro-RO" sz="1600" dirty="0" smtClean="0">
                <a:solidFill>
                  <a:schemeClr val="bg2"/>
                </a:solidFill>
                <a:latin typeface="Times New Roman" panose="02020603050405020304" pitchFamily="18" charset="0"/>
                <a:cs typeface="Times New Roman" panose="02020603050405020304" pitchFamily="18" charset="0"/>
              </a:rPr>
              <a:t>.(</a:t>
            </a:r>
            <a:r>
              <a:rPr lang="ro-RO" sz="1600" dirty="0" err="1" smtClean="0">
                <a:solidFill>
                  <a:schemeClr val="bg2"/>
                </a:solidFill>
                <a:latin typeface="Times New Roman" panose="02020603050405020304" pitchFamily="18" charset="0"/>
                <a:cs typeface="Times New Roman" panose="02020603050405020304" pitchFamily="18" charset="0"/>
              </a:rPr>
              <a:t>excepțională</a:t>
            </a:r>
            <a:r>
              <a:rPr lang="ro-RO" sz="1600" dirty="0" err="1">
                <a:solidFill>
                  <a:schemeClr val="bg2"/>
                </a:solidFill>
                <a:latin typeface="Times New Roman" panose="02020603050405020304" pitchFamily="18" charset="0"/>
                <a:cs typeface="Times New Roman" panose="02020603050405020304" pitchFamily="18" charset="0"/>
              </a:rPr>
              <a:t>...nulă</a:t>
            </a:r>
            <a:r>
              <a:rPr lang="ro-RO" sz="1600" dirty="0">
                <a:solidFill>
                  <a:schemeClr val="bg2"/>
                </a:solidFill>
                <a:latin typeface="Times New Roman" panose="02020603050405020304" pitchFamily="18" charset="0"/>
                <a:cs typeface="Times New Roman" panose="02020603050405020304" pitchFamily="18" charset="0"/>
              </a:rPr>
              <a:t>..) ..</a:t>
            </a:r>
            <a:r>
              <a:rPr lang="ro-RO" sz="1600" b="1" dirty="0">
                <a:solidFill>
                  <a:schemeClr val="bg2"/>
                </a:solidFill>
                <a:latin typeface="Times New Roman" panose="02020603050405020304" pitchFamily="18" charset="0"/>
                <a:cs typeface="Times New Roman" panose="02020603050405020304" pitchFamily="18" charset="0"/>
              </a:rPr>
              <a:t>În ce condiție relațională am ajuns?</a:t>
            </a:r>
            <a:r>
              <a:rPr lang="ro-RO" sz="1600" dirty="0">
                <a:solidFill>
                  <a:schemeClr val="bg2"/>
                </a:solidFill>
                <a:latin typeface="Times New Roman" panose="02020603050405020304" pitchFamily="18" charset="0"/>
                <a:cs typeface="Times New Roman" panose="02020603050405020304" pitchFamily="18" charset="0"/>
              </a:rPr>
              <a:t> (sunt iubit..înșelat..respins...disprețuit..urmărit...supraveghiat...controlat.) - </a:t>
            </a:r>
            <a:r>
              <a:rPr lang="ro-RO" sz="1600" b="1" dirty="0">
                <a:solidFill>
                  <a:schemeClr val="bg2"/>
                </a:solidFill>
                <a:latin typeface="Times New Roman" panose="02020603050405020304" pitchFamily="18" charset="0"/>
                <a:cs typeface="Times New Roman" panose="02020603050405020304" pitchFamily="18" charset="0"/>
              </a:rPr>
              <a:t>Cu cine sunt relaționat </a:t>
            </a:r>
            <a:r>
              <a:rPr lang="ro-RO" sz="1600" dirty="0">
                <a:solidFill>
                  <a:schemeClr val="bg2"/>
                </a:solidFill>
                <a:latin typeface="Times New Roman" panose="02020603050405020304" pitchFamily="18" charset="0"/>
                <a:cs typeface="Times New Roman" panose="02020603050405020304" pitchFamily="18" charset="0"/>
              </a:rPr>
              <a:t>? (..cu personaje socio-culturale şi politice.. </a:t>
            </a:r>
            <a:r>
              <a:rPr lang="ro-RO" sz="1600" dirty="0" err="1">
                <a:solidFill>
                  <a:schemeClr val="bg2"/>
                </a:solidFill>
                <a:latin typeface="Times New Roman" panose="02020603050405020304" pitchFamily="18" charset="0"/>
                <a:cs typeface="Times New Roman" panose="02020603050405020304" pitchFamily="18" charset="0"/>
              </a:rPr>
              <a:t>istorice...cu</a:t>
            </a:r>
            <a:r>
              <a:rPr lang="ro-RO" sz="1600" dirty="0">
                <a:solidFill>
                  <a:schemeClr val="bg2"/>
                </a:solidFill>
                <a:latin typeface="Times New Roman" panose="02020603050405020304" pitchFamily="18" charset="0"/>
                <a:cs typeface="Times New Roman" panose="02020603050405020304" pitchFamily="18" charset="0"/>
              </a:rPr>
              <a:t> instituţii - Mafie, SRI, </a:t>
            </a:r>
            <a:r>
              <a:rPr lang="ro-RO" sz="1600" dirty="0" err="1">
                <a:solidFill>
                  <a:schemeClr val="bg2"/>
                </a:solidFill>
                <a:latin typeface="Times New Roman" panose="02020603050405020304" pitchFamily="18" charset="0"/>
                <a:cs typeface="Times New Roman" panose="02020603050405020304" pitchFamily="18" charset="0"/>
              </a:rPr>
              <a:t>ONU-...cu</a:t>
            </a:r>
            <a:r>
              <a:rPr lang="ro-RO" sz="1600" dirty="0">
                <a:solidFill>
                  <a:schemeClr val="bg2"/>
                </a:solidFill>
                <a:latin typeface="Times New Roman" panose="02020603050405020304" pitchFamily="18" charset="0"/>
                <a:cs typeface="Times New Roman" panose="02020603050405020304" pitchFamily="18" charset="0"/>
              </a:rPr>
              <a:t> instanţe şi entităţi </a:t>
            </a:r>
            <a:r>
              <a:rPr lang="ro-RO" sz="1600" dirty="0" err="1">
                <a:solidFill>
                  <a:schemeClr val="bg2"/>
                </a:solidFill>
                <a:latin typeface="Times New Roman" panose="02020603050405020304" pitchFamily="18" charset="0"/>
                <a:cs typeface="Times New Roman" panose="02020603050405020304" pitchFamily="18" charset="0"/>
              </a:rPr>
              <a:t>supranaturale...divine</a:t>
            </a:r>
            <a:r>
              <a:rPr lang="ro-RO" sz="1600" dirty="0">
                <a:solidFill>
                  <a:schemeClr val="bg2"/>
                </a:solidFill>
                <a:latin typeface="Times New Roman" panose="02020603050405020304" pitchFamily="18" charset="0"/>
                <a:cs typeface="Times New Roman" panose="02020603050405020304" pitchFamily="18" charset="0"/>
              </a:rPr>
              <a:t>, Dumnezeu   extratereştrii  etc.)</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Delirantul, transformat în personaj, se simte plasat într-un scenariu dintr-o lume cu caracteristici de ficţiune</a:t>
            </a:r>
            <a:r>
              <a:rPr lang="ro-RO" sz="1600" dirty="0">
                <a:solidFill>
                  <a:schemeClr val="bg2"/>
                </a:solidFill>
                <a:latin typeface="Times New Roman" panose="02020603050405020304" pitchFamily="18" charset="0"/>
                <a:cs typeface="Times New Roman" panose="02020603050405020304" pitchFamily="18" charset="0"/>
              </a:rPr>
              <a:t> (ca în mituri, basme, poveşti)...relaţionările și existența sa derulându-se  după regulile din astfel de naraţiuni.</a:t>
            </a:r>
          </a:p>
          <a:p>
            <a:r>
              <a:rPr lang="ro-RO" sz="1600" dirty="0">
                <a:solidFill>
                  <a:schemeClr val="bg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2787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479401"/>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Preschimbarea identitară a </a:t>
            </a:r>
            <a:r>
              <a:rPr lang="ro-RO" sz="1600" u="sng" dirty="0" err="1">
                <a:solidFill>
                  <a:schemeClr val="bg2"/>
                </a:solidFill>
                <a:latin typeface="Times New Roman" panose="02020603050405020304" pitchFamily="18" charset="0"/>
                <a:cs typeface="Times New Roman" panose="02020603050405020304" pitchFamily="18" charset="0"/>
              </a:rPr>
              <a:t>subiectului...într-una</a:t>
            </a:r>
            <a:r>
              <a:rPr lang="ro-RO" sz="1600" u="sng" dirty="0">
                <a:solidFill>
                  <a:schemeClr val="bg2"/>
                </a:solidFill>
                <a:latin typeface="Times New Roman" panose="02020603050405020304" pitchFamily="18" charset="0"/>
                <a:cs typeface="Times New Roman" panose="02020603050405020304" pitchFamily="18" charset="0"/>
              </a:rPr>
              <a:t> personaj dintr-un scenariu fictiv</a:t>
            </a:r>
            <a:r>
              <a:rPr lang="ro-RO" sz="1600" dirty="0">
                <a:solidFill>
                  <a:schemeClr val="bg2"/>
                </a:solidFill>
                <a:latin typeface="Times New Roman" panose="02020603050405020304" pitchFamily="18" charset="0"/>
                <a:cs typeface="Times New Roman" panose="02020603050405020304" pitchFamily="18" charset="0"/>
              </a:rPr>
              <a:t>, se instalează, în principiu, printr-un proces de  depersonalizare/</a:t>
            </a:r>
            <a:r>
              <a:rPr lang="ro-RO" sz="1600" dirty="0" err="1">
                <a:solidFill>
                  <a:schemeClr val="bg2"/>
                </a:solidFill>
                <a:latin typeface="Times New Roman" panose="02020603050405020304" pitchFamily="18" charset="0"/>
                <a:cs typeface="Times New Roman" panose="02020603050405020304" pitchFamily="18" charset="0"/>
              </a:rPr>
              <a:t>transpersonalizare</a:t>
            </a:r>
            <a:r>
              <a:rPr lang="ro-RO" sz="1600" dirty="0">
                <a:solidFill>
                  <a:schemeClr val="bg2"/>
                </a:solidFill>
                <a:latin typeface="Times New Roman" panose="02020603050405020304" pitchFamily="18" charset="0"/>
                <a:cs typeface="Times New Roman" panose="02020603050405020304" pitchFamily="18" charset="0"/>
              </a:rPr>
              <a:t>, pe care Jaspers l-a denumit “delir primar”.</a:t>
            </a:r>
          </a:p>
          <a:p>
            <a:pPr algn="just"/>
            <a:r>
              <a:rPr lang="ro-RO" sz="1600" dirty="0">
                <a:solidFill>
                  <a:schemeClr val="bg2"/>
                </a:solidFill>
                <a:latin typeface="Times New Roman" panose="02020603050405020304" pitchFamily="18" charset="0"/>
                <a:cs typeface="Times New Roman" panose="02020603050405020304" pitchFamily="18" charset="0"/>
              </a:rPr>
              <a:t>         Comentarea psihopatologiei delirului e ocazie de a aborda mai cu grijă </a:t>
            </a:r>
            <a:r>
              <a:rPr lang="ro-RO" sz="1600" b="1" dirty="0">
                <a:solidFill>
                  <a:schemeClr val="bg2"/>
                </a:solidFill>
                <a:latin typeface="Times New Roman" panose="02020603050405020304" pitchFamily="18" charset="0"/>
                <a:cs typeface="Times New Roman" panose="02020603050405020304" pitchFamily="18" charset="0"/>
              </a:rPr>
              <a:t>dimensiunea identitară a psihismului personal</a:t>
            </a:r>
            <a:r>
              <a:rPr lang="ro-RO" sz="1600" dirty="0">
                <a:solidFill>
                  <a:schemeClr val="bg2"/>
                </a:solidFill>
                <a:latin typeface="Times New Roman" panose="02020603050405020304" pitchFamily="18" charset="0"/>
                <a:cs typeface="Times New Roman" panose="02020603050405020304" pitchFamily="18" charset="0"/>
              </a:rPr>
              <a:t>, pe care subiectul o resimte cu o evidentă specială, ca fiind : </a:t>
            </a:r>
          </a:p>
        </p:txBody>
      </p:sp>
    </p:spTree>
    <p:extLst>
      <p:ext uri="{BB962C8B-B14F-4D97-AF65-F5344CB8AC3E}">
        <p14:creationId xmlns:p14="http://schemas.microsoft.com/office/powerpoint/2010/main" val="195632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479401"/>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O realitate ce  are o  </a:t>
            </a:r>
            <a:r>
              <a:rPr lang="ro-RO" sz="1600" u="sng" dirty="0">
                <a:solidFill>
                  <a:schemeClr val="bg2"/>
                </a:solidFill>
                <a:latin typeface="Times New Roman" panose="02020603050405020304" pitchFamily="18" charset="0"/>
                <a:cs typeface="Times New Roman" panose="02020603050405020304" pitchFamily="18" charset="0"/>
              </a:rPr>
              <a:t>permanență diacronă</a:t>
            </a:r>
            <a:r>
              <a:rPr lang="ro-RO" sz="1600" dirty="0">
                <a:solidFill>
                  <a:schemeClr val="bg2"/>
                </a:solidFill>
                <a:latin typeface="Times New Roman" panose="02020603050405020304" pitchFamily="18" charset="0"/>
                <a:cs typeface="Times New Roman" panose="02020603050405020304" pitchFamily="18" charset="0"/>
              </a:rPr>
              <a:t> pe care o resimte „ca a sa„ (</a:t>
            </a:r>
            <a:r>
              <a:rPr lang="ro-RO" sz="1600" i="1" dirty="0" err="1">
                <a:solidFill>
                  <a:schemeClr val="bg2"/>
                </a:solidFill>
                <a:latin typeface="Times New Roman" panose="02020603050405020304" pitchFamily="18" charset="0"/>
                <a:cs typeface="Times New Roman" panose="02020603050405020304" pitchFamily="18" charset="0"/>
              </a:rPr>
              <a:t>ownership</a:t>
            </a:r>
            <a:r>
              <a:rPr lang="ro-RO" sz="1600" dirty="0">
                <a:solidFill>
                  <a:schemeClr val="bg2"/>
                </a:solidFill>
                <a:latin typeface="Times New Roman" panose="02020603050405020304" pitchFamily="18" charset="0"/>
                <a:cs typeface="Times New Roman" panose="02020603050405020304" pitchFamily="18" charset="0"/>
              </a:rPr>
              <a:t>), cu care se identifică, </a:t>
            </a:r>
            <a:r>
              <a:rPr lang="ro-RO" sz="1600" u="sng" dirty="0">
                <a:solidFill>
                  <a:schemeClr val="bg2"/>
                </a:solidFill>
                <a:latin typeface="Times New Roman" panose="02020603050405020304" pitchFamily="18" charset="0"/>
                <a:cs typeface="Times New Roman" panose="02020603050405020304" pitchFamily="18" charset="0"/>
              </a:rPr>
              <a:t>în spatele situațiilor actuale schimbătoare</a:t>
            </a:r>
            <a:r>
              <a:rPr lang="ro-RO" sz="1600" dirty="0">
                <a:solidFill>
                  <a:schemeClr val="bg2"/>
                </a:solidFill>
                <a:latin typeface="Times New Roman" panose="02020603050405020304" pitchFamily="18" charset="0"/>
                <a:cs typeface="Times New Roman" panose="02020603050405020304" pitchFamily="18" charset="0"/>
              </a:rPr>
              <a:t>, a proiectelor și preocupărilor pe care le urmărește....</a:t>
            </a:r>
          </a:p>
          <a:p>
            <a:pPr algn="just"/>
            <a:r>
              <a:rPr lang="ro-RO" sz="1600" dirty="0">
                <a:solidFill>
                  <a:schemeClr val="bg2"/>
                </a:solidFill>
                <a:latin typeface="Times New Roman" panose="02020603050405020304" pitchFamily="18" charset="0"/>
                <a:cs typeface="Times New Roman" panose="02020603050405020304" pitchFamily="18" charset="0"/>
              </a:rPr>
              <a:t>...    ...identitate pe care o resimte ca pe </a:t>
            </a:r>
            <a:r>
              <a:rPr lang="ro-RO" sz="1600" u="sng" dirty="0">
                <a:solidFill>
                  <a:schemeClr val="bg2"/>
                </a:solidFill>
                <a:latin typeface="Times New Roman" panose="02020603050405020304" pitchFamily="18" charset="0"/>
                <a:cs typeface="Times New Roman" panose="02020603050405020304" pitchFamily="18" charset="0"/>
              </a:rPr>
              <a:t>o realitate coerentă</a:t>
            </a:r>
            <a:r>
              <a:rPr lang="ro-RO"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delimitată</a:t>
            </a:r>
            <a:r>
              <a:rPr lang="ro-RO" sz="1600" dirty="0">
                <a:solidFill>
                  <a:schemeClr val="bg2"/>
                </a:solidFill>
                <a:latin typeface="Times New Roman" panose="02020603050405020304" pitchFamily="18" charset="0"/>
                <a:cs typeface="Times New Roman" panose="02020603050405020304" pitchFamily="18" charset="0"/>
              </a:rPr>
              <a:t> de alții, situații și lume,</a:t>
            </a:r>
          </a:p>
          <a:p>
            <a:pPr algn="just"/>
            <a:r>
              <a:rPr lang="ro-RO" sz="1600" dirty="0">
                <a:solidFill>
                  <a:schemeClr val="bg2"/>
                </a:solidFill>
                <a:latin typeface="Times New Roman" panose="02020603050405020304" pitchFamily="18" charset="0"/>
                <a:cs typeface="Times New Roman" panose="02020603050405020304" pitchFamily="18" charset="0"/>
              </a:rPr>
              <a:t>         ...  </a:t>
            </a:r>
            <a:r>
              <a:rPr lang="ro-RO" sz="1600" u="sng" dirty="0">
                <a:solidFill>
                  <a:schemeClr val="bg2"/>
                </a:solidFill>
                <a:latin typeface="Times New Roman" panose="02020603050405020304" pitchFamily="18" charset="0"/>
                <a:cs typeface="Times New Roman" panose="02020603050405020304" pitchFamily="18" charset="0"/>
              </a:rPr>
              <a:t>centrată printr-o intenționalitate reflexivă conștientă</a:t>
            </a:r>
            <a:r>
              <a:rPr lang="ro-RO" sz="1600" dirty="0">
                <a:solidFill>
                  <a:schemeClr val="bg2"/>
                </a:solidFill>
                <a:latin typeface="Times New Roman" panose="02020603050405020304" pitchFamily="18" charset="0"/>
                <a:cs typeface="Times New Roman" panose="02020603050405020304" pitchFamily="18" charset="0"/>
              </a:rPr>
              <a:t>,</a:t>
            </a:r>
          </a:p>
          <a:p>
            <a:pPr algn="just"/>
            <a:r>
              <a:rPr lang="ro-RO" sz="1600" dirty="0">
                <a:solidFill>
                  <a:schemeClr val="bg2"/>
                </a:solidFill>
                <a:latin typeface="Times New Roman" panose="02020603050405020304" pitchFamily="18" charset="0"/>
                <a:cs typeface="Times New Roman" panose="02020603050405020304" pitchFamily="18" charset="0"/>
              </a:rPr>
              <a:t>              .... printr-o </a:t>
            </a:r>
            <a:r>
              <a:rPr lang="ro-RO" sz="1600" i="1" dirty="0">
                <a:solidFill>
                  <a:schemeClr val="bg2"/>
                </a:solidFill>
                <a:latin typeface="Times New Roman" panose="02020603050405020304" pitchFamily="18" charset="0"/>
                <a:cs typeface="Times New Roman" panose="02020603050405020304" pitchFamily="18" charset="0"/>
              </a:rPr>
              <a:t>agenție</a:t>
            </a:r>
            <a:r>
              <a:rPr lang="ro-RO" sz="1600" dirty="0">
                <a:solidFill>
                  <a:schemeClr val="bg2"/>
                </a:solidFill>
                <a:latin typeface="Times New Roman" panose="02020603050405020304" pitchFamily="18" charset="0"/>
                <a:cs typeface="Times New Roman" panose="02020603050405020304" pitchFamily="18" charset="0"/>
              </a:rPr>
              <a:t> a cărei responsabilitate intimă îi aparține</a:t>
            </a:r>
          </a:p>
          <a:p>
            <a:pPr algn="just"/>
            <a:r>
              <a:rPr lang="ro-RO" sz="1600" dirty="0">
                <a:solidFill>
                  <a:schemeClr val="bg2"/>
                </a:solidFill>
                <a:latin typeface="Times New Roman" panose="02020603050405020304" pitchFamily="18" charset="0"/>
                <a:cs typeface="Times New Roman" panose="02020603050405020304" pitchFamily="18" charset="0"/>
              </a:rPr>
              <a:t>     Psihoza perturbă, din diverse incidențe această organizare structurală a condiției identitare (biografico caracteriale, înrădăcinată în corporalitatea </a:t>
            </a:r>
            <a:r>
              <a:rPr lang="ro-RO" sz="1600" dirty="0" err="1" smtClean="0">
                <a:solidFill>
                  <a:schemeClr val="bg2"/>
                </a:solidFill>
                <a:latin typeface="Times New Roman" panose="02020603050405020304" pitchFamily="18" charset="0"/>
                <a:cs typeface="Times New Roman" panose="02020603050405020304" pitchFamily="18" charset="0"/>
              </a:rPr>
              <a:t>psiho</a:t>
            </a:r>
            <a:r>
              <a:rPr lang="en-US" sz="1600" dirty="0">
                <a:solidFill>
                  <a:schemeClr val="bg2"/>
                </a:solidFill>
                <a:latin typeface="Times New Roman" panose="02020603050405020304" pitchFamily="18" charset="0"/>
                <a:cs typeface="Times New Roman" panose="02020603050405020304" pitchFamily="18" charset="0"/>
              </a:rPr>
              <a:t>-</a:t>
            </a:r>
            <a:r>
              <a:rPr lang="ro-RO" sz="1600" dirty="0" smtClean="0">
                <a:solidFill>
                  <a:schemeClr val="bg2"/>
                </a:solidFill>
                <a:latin typeface="Times New Roman" panose="02020603050405020304" pitchFamily="18" charset="0"/>
                <a:cs typeface="Times New Roman" panose="02020603050405020304" pitchFamily="18" charset="0"/>
              </a:rPr>
              <a:t>biologică </a:t>
            </a:r>
            <a:r>
              <a:rPr lang="ro-RO" sz="1600" dirty="0">
                <a:solidFill>
                  <a:schemeClr val="bg2"/>
                </a:solidFill>
                <a:latin typeface="Times New Roman" panose="02020603050405020304" pitchFamily="18" charset="0"/>
                <a:cs typeface="Times New Roman" panose="02020603050405020304" pitchFamily="18" charset="0"/>
              </a:rPr>
              <a:t>şi circumscrisă socio-cultural)</a:t>
            </a:r>
          </a:p>
        </p:txBody>
      </p:sp>
    </p:spTree>
    <p:extLst>
      <p:ext uri="{BB962C8B-B14F-4D97-AF65-F5344CB8AC3E}">
        <p14:creationId xmlns:p14="http://schemas.microsoft.com/office/powerpoint/2010/main" val="3584305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479401"/>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b="1" dirty="0" smtClean="0">
                <a:solidFill>
                  <a:schemeClr val="bg2"/>
                </a:solidFill>
                <a:latin typeface="Times New Roman" panose="02020603050405020304" pitchFamily="18" charset="0"/>
                <a:cs typeface="Times New Roman" panose="02020603050405020304" pitchFamily="18" charset="0"/>
              </a:rPr>
              <a:t>C</a:t>
            </a:r>
            <a:r>
              <a:rPr lang="en-US" sz="1600" dirty="0">
                <a:solidFill>
                  <a:schemeClr val="bg2"/>
                </a:solidFill>
                <a:latin typeface="Times New Roman" panose="02020603050405020304" pitchFamily="18" charset="0"/>
                <a:cs typeface="Times New Roman" panose="02020603050405020304" pitchFamily="18" charset="0"/>
              </a:rPr>
              <a:t> </a:t>
            </a:r>
            <a:r>
              <a:rPr lang="ro-RO" sz="1600" b="1" dirty="0" smtClean="0">
                <a:solidFill>
                  <a:schemeClr val="bg2"/>
                </a:solidFill>
                <a:latin typeface="Times New Roman" panose="02020603050405020304" pitchFamily="18" charset="0"/>
                <a:cs typeface="Times New Roman" panose="02020603050405020304" pitchFamily="18" charset="0"/>
              </a:rPr>
              <a:t>POVESTEA </a:t>
            </a:r>
            <a:r>
              <a:rPr lang="ro-RO" sz="1600" b="1" dirty="0">
                <a:solidFill>
                  <a:schemeClr val="bg2"/>
                </a:solidFill>
                <a:latin typeface="Times New Roman" panose="02020603050405020304" pitchFamily="18" charset="0"/>
                <a:cs typeface="Times New Roman" panose="02020603050405020304" pitchFamily="18" charset="0"/>
              </a:rPr>
              <a:t>SIMȚULUI COMUN</a:t>
            </a:r>
            <a:endParaRPr lang="ro-RO" sz="1600" dirty="0">
              <a:solidFill>
                <a:schemeClr val="bg2"/>
              </a:solidFill>
              <a:latin typeface="Times New Roman" panose="02020603050405020304" pitchFamily="18" charset="0"/>
              <a:cs typeface="Times New Roman" panose="02020603050405020304" pitchFamily="18" charset="0"/>
            </a:endParaRPr>
          </a:p>
          <a:p>
            <a:r>
              <a:rPr lang="ro-RO" sz="1600" dirty="0">
                <a:solidFill>
                  <a:schemeClr val="bg2"/>
                </a:solidFill>
                <a:latin typeface="Times New Roman" panose="02020603050405020304" pitchFamily="18" charset="0"/>
                <a:cs typeface="Times New Roman" panose="02020603050405020304" pitchFamily="18" charset="0"/>
              </a:rPr>
              <a:t> </a:t>
            </a:r>
          </a:p>
          <a:p>
            <a:pPr algn="just"/>
            <a:r>
              <a:rPr lang="en-US" sz="1600" dirty="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Sistemul </a:t>
            </a:r>
            <a:r>
              <a:rPr lang="ro-RO" sz="1600" dirty="0">
                <a:solidFill>
                  <a:schemeClr val="bg2"/>
                </a:solidFill>
                <a:latin typeface="Times New Roman" panose="02020603050405020304" pitchFamily="18" charset="0"/>
                <a:cs typeface="Times New Roman" panose="02020603050405020304" pitchFamily="18" charset="0"/>
              </a:rPr>
              <a:t>DSM-III-5, cu tot efortul depus pentru o expunere clară, univocă și științifică, nu poate evita complet trimiteri la limbajul natural și la expresiile vieții cotidiene, acceptate unanim dar mai greu definibile</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Așa </a:t>
            </a:r>
            <a:r>
              <a:rPr lang="ro-RO" sz="1600" dirty="0">
                <a:solidFill>
                  <a:schemeClr val="bg2"/>
                </a:solidFill>
                <a:latin typeface="Times New Roman" panose="02020603050405020304" pitchFamily="18" charset="0"/>
                <a:cs typeface="Times New Roman" panose="02020603050405020304" pitchFamily="18" charset="0"/>
              </a:rPr>
              <a:t>e de ex. caracterizarea psihozelor printr-o insuficientă </a:t>
            </a:r>
            <a:r>
              <a:rPr lang="ro-RO" sz="1600" i="1" dirty="0">
                <a:solidFill>
                  <a:schemeClr val="bg2"/>
                </a:solidFill>
                <a:latin typeface="Times New Roman" panose="02020603050405020304" pitchFamily="18" charset="0"/>
                <a:cs typeface="Times New Roman" panose="02020603050405020304" pitchFamily="18" charset="0"/>
              </a:rPr>
              <a:t>testare  a realității</a:t>
            </a:r>
            <a:r>
              <a:rPr lang="ro-RO" sz="1600" dirty="0">
                <a:solidFill>
                  <a:schemeClr val="bg2"/>
                </a:solidFill>
                <a:latin typeface="Times New Roman" panose="02020603050405020304" pitchFamily="18" charset="0"/>
                <a:cs typeface="Times New Roman" panose="02020603050405020304" pitchFamily="18" charset="0"/>
              </a:rPr>
              <a:t>. Faptul se referă, desigur, la dificultăți și tulburări în perceperea și înțelegerea situațiilor din </a:t>
            </a:r>
            <a:r>
              <a:rPr lang="ro-RO" sz="1600" i="1" dirty="0">
                <a:solidFill>
                  <a:schemeClr val="bg2"/>
                </a:solidFill>
                <a:latin typeface="Times New Roman" panose="02020603050405020304" pitchFamily="18" charset="0"/>
                <a:cs typeface="Times New Roman" panose="02020603050405020304" pitchFamily="18" charset="0"/>
              </a:rPr>
              <a:t>viața cotidiană</a:t>
            </a:r>
            <a:r>
              <a:rPr lang="ro-RO" sz="1600" dirty="0">
                <a:solidFill>
                  <a:schemeClr val="bg2"/>
                </a:solidFill>
                <a:latin typeface="Times New Roman" panose="02020603050405020304" pitchFamily="18" charset="0"/>
                <a:cs typeface="Times New Roman" panose="02020603050405020304" pitchFamily="18" charset="0"/>
              </a:rPr>
              <a:t>, astfel încât raportarea la acestea să se facă adecvat, în conformitate cu </a:t>
            </a:r>
            <a:r>
              <a:rPr lang="ro-RO" sz="1600" i="1" dirty="0">
                <a:solidFill>
                  <a:schemeClr val="bg2"/>
                </a:solidFill>
                <a:latin typeface="Times New Roman" panose="02020603050405020304" pitchFamily="18" charset="0"/>
                <a:cs typeface="Times New Roman" panose="02020603050405020304" pitchFamily="18" charset="0"/>
              </a:rPr>
              <a:t>simțul comun.</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Dar </a:t>
            </a:r>
            <a:r>
              <a:rPr lang="ro-RO" sz="1600" dirty="0">
                <a:solidFill>
                  <a:schemeClr val="bg2"/>
                </a:solidFill>
                <a:latin typeface="Times New Roman" panose="02020603050405020304" pitchFamily="18" charset="0"/>
                <a:cs typeface="Times New Roman" panose="02020603050405020304" pitchFamily="18" charset="0"/>
              </a:rPr>
              <a:t>expresii cum sunt cele de  </a:t>
            </a:r>
            <a:r>
              <a:rPr lang="ro-RO" sz="1600" i="1" dirty="0">
                <a:solidFill>
                  <a:schemeClr val="bg2"/>
                </a:solidFill>
                <a:latin typeface="Times New Roman" panose="02020603050405020304" pitchFamily="18" charset="0"/>
                <a:cs typeface="Times New Roman" panose="02020603050405020304" pitchFamily="18" charset="0"/>
              </a:rPr>
              <a:t>realitate</a:t>
            </a:r>
            <a:r>
              <a:rPr lang="ro-RO" sz="1600" dirty="0">
                <a:solidFill>
                  <a:schemeClr val="bg2"/>
                </a:solidFill>
                <a:latin typeface="Times New Roman" panose="02020603050405020304" pitchFamily="18" charset="0"/>
                <a:cs typeface="Times New Roman" panose="02020603050405020304" pitchFamily="18" charset="0"/>
              </a:rPr>
              <a:t>, </a:t>
            </a:r>
            <a:r>
              <a:rPr lang="ro-RO" sz="1600" i="1" dirty="0">
                <a:solidFill>
                  <a:schemeClr val="bg2"/>
                </a:solidFill>
                <a:latin typeface="Times New Roman" panose="02020603050405020304" pitchFamily="18" charset="0"/>
                <a:cs typeface="Times New Roman" panose="02020603050405020304" pitchFamily="18" charset="0"/>
              </a:rPr>
              <a:t>viață cotidiană, situație actuală </a:t>
            </a:r>
            <a:r>
              <a:rPr lang="ro-RO" sz="1600" dirty="0">
                <a:solidFill>
                  <a:schemeClr val="bg2"/>
                </a:solidFill>
                <a:latin typeface="Times New Roman" panose="02020603050405020304" pitchFamily="18" charset="0"/>
                <a:cs typeface="Times New Roman" panose="02020603050405020304" pitchFamily="18" charset="0"/>
              </a:rPr>
              <a:t>sau</a:t>
            </a:r>
            <a:r>
              <a:rPr lang="ro-RO" sz="1600" i="1" dirty="0">
                <a:solidFill>
                  <a:schemeClr val="bg2"/>
                </a:solidFill>
                <a:latin typeface="Times New Roman" panose="02020603050405020304" pitchFamily="18" charset="0"/>
                <a:cs typeface="Times New Roman" panose="02020603050405020304" pitchFamily="18" charset="0"/>
              </a:rPr>
              <a:t> simț comun,</a:t>
            </a:r>
            <a:r>
              <a:rPr lang="ro-RO" sz="1600" dirty="0">
                <a:solidFill>
                  <a:schemeClr val="bg2"/>
                </a:solidFill>
                <a:latin typeface="Times New Roman" panose="02020603050405020304" pitchFamily="18" charset="0"/>
                <a:cs typeface="Times New Roman" panose="02020603050405020304" pitchFamily="18" charset="0"/>
              </a:rPr>
              <a:t> deși sunt pe înțelesul tuturor, se supun greu unor definiții riguroase.</a:t>
            </a:r>
          </a:p>
        </p:txBody>
      </p:sp>
    </p:spTree>
    <p:extLst>
      <p:ext uri="{BB962C8B-B14F-4D97-AF65-F5344CB8AC3E}">
        <p14:creationId xmlns:p14="http://schemas.microsoft.com/office/powerpoint/2010/main" val="3400978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Pentru </a:t>
            </a:r>
            <a:r>
              <a:rPr lang="ro-RO" sz="1600" dirty="0">
                <a:solidFill>
                  <a:schemeClr val="bg2"/>
                </a:solidFill>
                <a:latin typeface="Times New Roman" panose="02020603050405020304" pitchFamily="18" charset="0"/>
                <a:cs typeface="Times New Roman" panose="02020603050405020304" pitchFamily="18" charset="0"/>
              </a:rPr>
              <a:t>psihopatologie e necesar un scurt comentariu aspra </a:t>
            </a:r>
            <a:r>
              <a:rPr lang="ro-RO" sz="1600" b="1" dirty="0">
                <a:solidFill>
                  <a:schemeClr val="bg2"/>
                </a:solidFill>
                <a:latin typeface="Times New Roman" panose="02020603050405020304" pitchFamily="18" charset="0"/>
                <a:cs typeface="Times New Roman" panose="02020603050405020304" pitchFamily="18" charset="0"/>
              </a:rPr>
              <a:t>lumii vieții cotidiene</a:t>
            </a:r>
            <a:r>
              <a:rPr lang="ro-RO" sz="1600" dirty="0">
                <a:solidFill>
                  <a:schemeClr val="bg2"/>
                </a:solidFill>
                <a:latin typeface="Times New Roman" panose="02020603050405020304" pitchFamily="18" charset="0"/>
                <a:cs typeface="Times New Roman" panose="02020603050405020304" pitchFamily="18" charset="0"/>
              </a:rPr>
              <a:t> (care, de altfel, a făcut efectiv obiectul unor abordări speculative, începând cu Husserl – cel care  a și introdus conceptul de </a:t>
            </a:r>
            <a:r>
              <a:rPr lang="ro-RO" sz="1600" i="1" dirty="0" err="1">
                <a:solidFill>
                  <a:schemeClr val="bg2"/>
                </a:solidFill>
                <a:latin typeface="Times New Roman" panose="02020603050405020304" pitchFamily="18" charset="0"/>
                <a:cs typeface="Times New Roman" panose="02020603050405020304" pitchFamily="18" charset="0"/>
              </a:rPr>
              <a:t>Lebenswelt</a:t>
            </a:r>
            <a:r>
              <a:rPr lang="ro-RO" sz="1600" i="1" dirty="0">
                <a:solidFill>
                  <a:schemeClr val="bg2"/>
                </a:solidFill>
                <a:latin typeface="Times New Roman" panose="02020603050405020304" pitchFamily="18" charset="0"/>
                <a:cs typeface="Times New Roman" panose="02020603050405020304" pitchFamily="18" charset="0"/>
              </a:rPr>
              <a:t>)</a:t>
            </a:r>
            <a:r>
              <a:rPr lang="ro-RO" sz="1600" dirty="0">
                <a:solidFill>
                  <a:schemeClr val="bg2"/>
                </a:solidFill>
                <a:latin typeface="Times New Roman" panose="02020603050405020304" pitchFamily="18" charset="0"/>
                <a:cs typeface="Times New Roman" panose="02020603050405020304" pitchFamily="18" charset="0"/>
              </a:rPr>
              <a:t>.</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Practic</a:t>
            </a:r>
            <a:r>
              <a:rPr lang="ro-RO" sz="1600" dirty="0">
                <a:solidFill>
                  <a:schemeClr val="bg2"/>
                </a:solidFill>
                <a:latin typeface="Times New Roman" panose="02020603050405020304" pitchFamily="18" charset="0"/>
                <a:cs typeface="Times New Roman" panose="02020603050405020304" pitchFamily="18" charset="0"/>
              </a:rPr>
              <a:t>, toți înțelegem la ce se referă această viața de zi cu zi a oamenilor, ce trăiesc și participă Împreună la evenimente actuale, într-o comunitate istorică dată, susținută de: ; - un limbaj comunitar; - un set de  norme și valori; - o istorie și o cunoaștere comunitară,.. fiind organizată prin practici instituționalizate la care indivizii participă,.. împreună cu alții (practici educative.. de muncă... medicale.. de cercetare </a:t>
            </a:r>
            <a:r>
              <a:rPr lang="ro-RO" sz="1600" dirty="0" err="1">
                <a:solidFill>
                  <a:schemeClr val="bg2"/>
                </a:solidFill>
                <a:latin typeface="Times New Roman" panose="02020603050405020304" pitchFamily="18" charset="0"/>
                <a:cs typeface="Times New Roman" panose="02020603050405020304" pitchFamily="18" charset="0"/>
              </a:rPr>
              <a:t>științifică....sacrale</a:t>
            </a:r>
            <a:r>
              <a:rPr lang="ro-RO" sz="1600" dirty="0">
                <a:solidFill>
                  <a:schemeClr val="bg2"/>
                </a:solidFill>
                <a:latin typeface="Times New Roman" panose="02020603050405020304" pitchFamily="18" charset="0"/>
                <a:cs typeface="Times New Roman" panose="02020603050405020304" pitchFamily="18" charset="0"/>
              </a:rPr>
              <a:t> etc.),....</a:t>
            </a:r>
          </a:p>
          <a:p>
            <a:pPr algn="just"/>
            <a:r>
              <a:rPr lang="ro-RO" sz="1600" dirty="0">
                <a:solidFill>
                  <a:schemeClr val="bg2"/>
                </a:solidFill>
                <a:latin typeface="Times New Roman" panose="02020603050405020304" pitchFamily="18" charset="0"/>
                <a:cs typeface="Times New Roman" panose="02020603050405020304" pitchFamily="18" charset="0"/>
              </a:rPr>
              <a:t>         ... Practici care-i implică și într-un câmp teoretic corelativ.. cu o deschidere spre transcendență ( un exemplu pregnant  fiind religia).</a:t>
            </a:r>
          </a:p>
          <a:p>
            <a:pPr algn="just"/>
            <a:r>
              <a:rPr lang="ro-RO" sz="1600" dirty="0">
                <a:solidFill>
                  <a:schemeClr val="bg2"/>
                </a:solidFill>
                <a:latin typeface="Times New Roman" panose="02020603050405020304" pitchFamily="18" charset="0"/>
                <a:cs typeface="Times New Roman" panose="02020603050405020304" pitchFamily="18" charset="0"/>
              </a:rPr>
              <a:t>     ( Ceva mai complex e faptul de a comenta această ambianță ca  „o lume„ circumscrisă prin „orizonturi„ ...sugestii pot rezulta prin trimiteri la lumea în care se înscriu peripețiile eroilor unor romane).</a:t>
            </a:r>
          </a:p>
          <a:p>
            <a:pPr algn="just"/>
            <a:r>
              <a:rPr lang="ro-RO" sz="1600" dirty="0" smtClean="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11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581150"/>
            <a:ext cx="6429525" cy="2667000"/>
          </a:xfrm>
        </p:spPr>
        <p:txBody>
          <a:bodyPr/>
          <a:lstStyle/>
          <a:p>
            <a:pPr marL="274320" lvl="1" indent="0" algn="ctr">
              <a:buNone/>
            </a:pPr>
            <a:r>
              <a:rPr lang="ro-RO" sz="1600" b="1" dirty="0">
                <a:solidFill>
                  <a:schemeClr val="bg2"/>
                </a:solidFill>
                <a:latin typeface="Times New Roman" panose="02020603050405020304" pitchFamily="18" charset="0"/>
                <a:cs typeface="Times New Roman" panose="02020603050405020304" pitchFamily="18" charset="0"/>
              </a:rPr>
              <a:t>A         POVESTEA PSIHOZEI</a:t>
            </a:r>
            <a:endParaRPr lang="ro-RO"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a:t>
            </a:r>
          </a:p>
          <a:p>
            <a:pPr marL="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Nașterea psihopatologiei descriptive în sec XIX - prin observarea îndelungată și atentă a nebunilor claustrați în azile,   s-a realizat în jurul </a:t>
            </a:r>
            <a:r>
              <a:rPr lang="ro-RO" sz="1600" b="1" dirty="0">
                <a:solidFill>
                  <a:schemeClr val="bg2"/>
                </a:solidFill>
                <a:latin typeface="Times New Roman" panose="02020603050405020304" pitchFamily="18" charset="0"/>
                <a:cs typeface="Times New Roman" panose="02020603050405020304" pitchFamily="18" charset="0"/>
              </a:rPr>
              <a:t>PSIHOZEI</a:t>
            </a:r>
            <a:r>
              <a:rPr lang="ro-RO" sz="1600" dirty="0">
                <a:solidFill>
                  <a:schemeClr val="bg2"/>
                </a:solidFill>
                <a:latin typeface="Times New Roman" panose="02020603050405020304" pitchFamily="18" charset="0"/>
                <a:cs typeface="Times New Roman" panose="02020603050405020304" pitchFamily="18" charset="0"/>
              </a:rPr>
              <a:t> (termen introdus în 1845 de </a:t>
            </a:r>
            <a:r>
              <a:rPr lang="ro-RO" sz="1600" dirty="0" err="1" smtClean="0">
                <a:solidFill>
                  <a:schemeClr val="bg2"/>
                </a:solidFill>
                <a:latin typeface="Times New Roman" panose="02020603050405020304" pitchFamily="18" charset="0"/>
                <a:cs typeface="Times New Roman" panose="02020603050405020304" pitchFamily="18" charset="0"/>
              </a:rPr>
              <a:t>Feuchtersleben</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care trimite generic la „nebunie„ </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madness</a:t>
            </a:r>
            <a:r>
              <a:rPr lang="ro-RO" sz="1600" i="1" dirty="0">
                <a:solidFill>
                  <a:schemeClr val="bg2"/>
                </a:solidFill>
                <a:latin typeface="Times New Roman" panose="02020603050405020304" pitchFamily="18" charset="0"/>
                <a:cs typeface="Times New Roman" panose="02020603050405020304" pitchFamily="18" charset="0"/>
              </a:rPr>
              <a:t> - (</a:t>
            </a:r>
            <a:r>
              <a:rPr lang="ro-RO" sz="1600" i="1" dirty="0" err="1">
                <a:solidFill>
                  <a:schemeClr val="bg2"/>
                </a:solidFill>
                <a:latin typeface="Times New Roman" panose="02020603050405020304" pitchFamily="18" charset="0"/>
                <a:cs typeface="Times New Roman" panose="02020603050405020304" pitchFamily="18" charset="0"/>
              </a:rPr>
              <a:t>insanity</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vesania</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lunacy</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inensein</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wahnsein</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pazzio</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locura</a:t>
            </a:r>
            <a:r>
              <a:rPr lang="ro-RO" sz="1600" i="1" dirty="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a:p>
            <a:pPr marL="76200" indent="0" algn="just">
              <a:lnSpc>
                <a:spcPct val="150000"/>
              </a:lnSpc>
              <a:buNone/>
            </a:pPr>
            <a:r>
              <a:rPr lang="ro-RO" sz="1600" dirty="0">
                <a:solidFill>
                  <a:schemeClr val="bg2"/>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50</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6" name="Imagine 5"/>
          <p:cNvPicPr/>
          <p:nvPr/>
        </p:nvPicPr>
        <p:blipFill>
          <a:blip r:embed="rId2" cstate="print">
            <a:extLst>
              <a:ext uri="{28A0092B-C50C-407E-A947-70E740481C1C}">
                <a14:useLocalDpi xmlns:a14="http://schemas.microsoft.com/office/drawing/2010/main" val="0"/>
              </a:ext>
            </a:extLst>
          </a:blip>
          <a:stretch>
            <a:fillRect/>
          </a:stretch>
        </p:blipFill>
        <p:spPr>
          <a:xfrm>
            <a:off x="2971800" y="742950"/>
            <a:ext cx="3762487" cy="4038600"/>
          </a:xfrm>
          <a:prstGeom prst="rect">
            <a:avLst/>
          </a:prstGeom>
        </p:spPr>
      </p:pic>
    </p:spTree>
    <p:extLst>
      <p:ext uri="{BB962C8B-B14F-4D97-AF65-F5344CB8AC3E}">
        <p14:creationId xmlns:p14="http://schemas.microsoft.com/office/powerpoint/2010/main" val="1142099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51</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Contextul vieții cotidiene a fiecărui om, deși e complex, e totuși analizabil. </a:t>
            </a:r>
          </a:p>
          <a:p>
            <a:pPr algn="just"/>
            <a:r>
              <a:rPr lang="ro-RO" sz="1600" dirty="0">
                <a:solidFill>
                  <a:schemeClr val="bg2"/>
                </a:solidFill>
                <a:latin typeface="Times New Roman" panose="02020603050405020304" pitchFamily="18" charset="0"/>
                <a:cs typeface="Times New Roman" panose="02020603050405020304" pitchFamily="18" charset="0"/>
              </a:rPr>
              <a:t>     Privind din perspectiva persoanei individuale, aceasta participă la evenimente ce au loc în comunitate și se integrează într-un </a:t>
            </a:r>
            <a:r>
              <a:rPr lang="ro-RO" sz="1600" b="1" dirty="0">
                <a:solidFill>
                  <a:schemeClr val="bg2"/>
                </a:solidFill>
                <a:latin typeface="Times New Roman" panose="02020603050405020304" pitchFamily="18" charset="0"/>
                <a:cs typeface="Times New Roman" panose="02020603050405020304" pitchFamily="18" charset="0"/>
              </a:rPr>
              <a:t>prezent situațional al cotidianității</a:t>
            </a:r>
            <a:r>
              <a:rPr lang="ro-RO" sz="1600" dirty="0">
                <a:solidFill>
                  <a:schemeClr val="bg2"/>
                </a:solidFill>
                <a:latin typeface="Times New Roman" panose="02020603050405020304" pitchFamily="18" charset="0"/>
                <a:cs typeface="Times New Roman" panose="02020603050405020304" pitchFamily="18" charset="0"/>
              </a:rPr>
              <a:t>, într-un anumit moment al vieții sale (dintre naștere și moarte).... </a:t>
            </a:r>
          </a:p>
          <a:p>
            <a:pPr algn="just"/>
            <a:r>
              <a:rPr lang="ro-RO" sz="1600" dirty="0">
                <a:solidFill>
                  <a:schemeClr val="bg2"/>
                </a:solidFill>
                <a:latin typeface="Times New Roman" panose="02020603050405020304" pitchFamily="18" charset="0"/>
                <a:cs typeface="Times New Roman" panose="02020603050405020304" pitchFamily="18" charset="0"/>
              </a:rPr>
              <a:t>       ....persoană ce are o anumită configurație biopsihică, de sex, vârstă, educație,.. dotări și abilități senzoriale, intelectuale, pragmatice, de relaționare,... o anumită biografie, tipologie caracterială, relaționări interpersonale (intime și publice), o anumită experiența de viață, care a putut integra vulnerabilizări sau competențe de </a:t>
            </a:r>
            <a:r>
              <a:rPr lang="ro-RO" sz="1600" dirty="0" err="1">
                <a:solidFill>
                  <a:schemeClr val="bg2"/>
                </a:solidFill>
                <a:latin typeface="Times New Roman" panose="02020603050405020304" pitchFamily="18" charset="0"/>
                <a:cs typeface="Times New Roman" panose="02020603050405020304" pitchFamily="18" charset="0"/>
              </a:rPr>
              <a:t>nonvulnerabilitate</a:t>
            </a:r>
            <a:r>
              <a:rPr lang="ro-RO" sz="1600" dirty="0">
                <a:solidFill>
                  <a:schemeClr val="bg2"/>
                </a:solidFill>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val="1374836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52</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Apoi, orice om prezent într-o comunitate are o poziție socială, un statut și rol social, e integrat în rețele sociale proxime,.. cunoscut și caracterizat de alții, etichetat, comentat ca o persoană anume, ca „personaj sau erou al unor narațiuni publice„.... După cum el se și </a:t>
            </a:r>
            <a:r>
              <a:rPr lang="ro-RO" sz="1600" dirty="0" err="1">
                <a:solidFill>
                  <a:schemeClr val="bg2"/>
                </a:solidFill>
                <a:latin typeface="Times New Roman" panose="02020603050405020304" pitchFamily="18" charset="0"/>
                <a:cs typeface="Times New Roman" panose="02020603050405020304" pitchFamily="18" charset="0"/>
              </a:rPr>
              <a:t>autoreprezintă</a:t>
            </a:r>
            <a:r>
              <a:rPr lang="ro-RO" sz="1600" dirty="0">
                <a:solidFill>
                  <a:schemeClr val="bg2"/>
                </a:solidFill>
                <a:latin typeface="Times New Roman" panose="02020603050405020304" pitchFamily="18" charset="0"/>
                <a:cs typeface="Times New Roman" panose="02020603050405020304" pitchFamily="18" charset="0"/>
              </a:rPr>
              <a:t> pe sine în plan intim, în varii scenarii,... cu anumite autoevaluări și idealuri de sine.</a:t>
            </a:r>
          </a:p>
          <a:p>
            <a:pPr algn="just"/>
            <a:r>
              <a:rPr lang="ro-RO" sz="1600" dirty="0">
                <a:solidFill>
                  <a:schemeClr val="bg2"/>
                </a:solidFill>
                <a:latin typeface="Times New Roman" panose="02020603050405020304" pitchFamily="18" charset="0"/>
                <a:cs typeface="Times New Roman" panose="02020603050405020304" pitchFamily="18" charset="0"/>
              </a:rPr>
              <a:t>        În </a:t>
            </a:r>
            <a:r>
              <a:rPr lang="ro-RO" sz="1600" u="sng" dirty="0">
                <a:solidFill>
                  <a:schemeClr val="bg2"/>
                </a:solidFill>
                <a:latin typeface="Times New Roman" panose="02020603050405020304" pitchFamily="18" charset="0"/>
                <a:cs typeface="Times New Roman" panose="02020603050405020304" pitchFamily="18" charset="0"/>
              </a:rPr>
              <a:t>raportarea  sa la viața cotidiană, persoana se află într-un moment determinat al cursului vieții personale</a:t>
            </a:r>
            <a:r>
              <a:rPr lang="ro-RO" sz="1600" dirty="0">
                <a:solidFill>
                  <a:schemeClr val="bg2"/>
                </a:solidFill>
                <a:latin typeface="Times New Roman" panose="02020603050405020304" pitchFamily="18" charset="0"/>
                <a:cs typeface="Times New Roman" panose="02020603050405020304" pitchFamily="18" charset="0"/>
              </a:rPr>
              <a:t>, având o anumită biografie, anumite angajări în proiecte și preocupări....</a:t>
            </a:r>
          </a:p>
          <a:p>
            <a:pPr algn="just"/>
            <a:r>
              <a:rPr lang="ro-RO" sz="1600" dirty="0">
                <a:solidFill>
                  <a:schemeClr val="bg2"/>
                </a:solidFill>
                <a:latin typeface="Times New Roman" panose="02020603050405020304" pitchFamily="18" charset="0"/>
                <a:cs typeface="Times New Roman" panose="02020603050405020304" pitchFamily="18" charset="0"/>
              </a:rPr>
              <a:t>      Toate aceste aspecte  stau în fundalul </a:t>
            </a:r>
            <a:r>
              <a:rPr lang="ro-RO" sz="1600" u="sng" dirty="0">
                <a:solidFill>
                  <a:schemeClr val="bg2"/>
                </a:solidFill>
                <a:latin typeface="Times New Roman" panose="02020603050405020304" pitchFamily="18" charset="0"/>
                <a:cs typeface="Times New Roman" panose="02020603050405020304" pitchFamily="18" charset="0"/>
              </a:rPr>
              <a:t>raportării actuale</a:t>
            </a:r>
            <a:r>
              <a:rPr lang="ro-RO" sz="1600" dirty="0">
                <a:solidFill>
                  <a:schemeClr val="bg2"/>
                </a:solidFill>
                <a:latin typeface="Times New Roman" panose="02020603050405020304" pitchFamily="18" charset="0"/>
                <a:cs typeface="Times New Roman" panose="02020603050405020304" pitchFamily="18" charset="0"/>
              </a:rPr>
              <a:t> a subiectului la problematica vieții sale cotidiene, în care el se angajează în situații, pe care le rezolvă în conformitate cu </a:t>
            </a:r>
            <a:r>
              <a:rPr lang="ro-RO" sz="1600" i="1" dirty="0">
                <a:solidFill>
                  <a:schemeClr val="bg2"/>
                </a:solidFill>
                <a:latin typeface="Times New Roman" panose="02020603050405020304" pitchFamily="18" charset="0"/>
                <a:cs typeface="Times New Roman" panose="02020603050405020304" pitchFamily="18" charset="0"/>
              </a:rPr>
              <a:t>simțul comun</a:t>
            </a:r>
            <a:r>
              <a:rPr lang="ro-RO" sz="1600" dirty="0">
                <a:solidFill>
                  <a:schemeClr val="bg2"/>
                </a:solidFill>
                <a:latin typeface="Times New Roman" panose="02020603050405020304" pitchFamily="18" charset="0"/>
                <a:cs typeface="Times New Roman" panose="02020603050405020304" pitchFamily="18" charset="0"/>
              </a:rPr>
              <a:t>....</a:t>
            </a:r>
          </a:p>
          <a:p>
            <a:pPr algn="just"/>
            <a:r>
              <a:rPr lang="ro-RO" sz="1600" dirty="0">
                <a:solidFill>
                  <a:schemeClr val="bg2"/>
                </a:solidFill>
                <a:latin typeface="Times New Roman" panose="02020603050405020304" pitchFamily="18" charset="0"/>
                <a:cs typeface="Times New Roman" panose="02020603050405020304" pitchFamily="18" charset="0"/>
              </a:rPr>
              <a:t>      ...putând fi intr-o stare mai mult sau mai puțin </a:t>
            </a:r>
            <a:r>
              <a:rPr lang="ro-RO" sz="1600" dirty="0" err="1">
                <a:solidFill>
                  <a:schemeClr val="bg2"/>
                </a:solidFill>
                <a:latin typeface="Times New Roman" panose="02020603050405020304" pitchFamily="18" charset="0"/>
                <a:cs typeface="Times New Roman" panose="02020603050405020304" pitchFamily="18" charset="0"/>
              </a:rPr>
              <a:t>vigilă</a:t>
            </a:r>
            <a:r>
              <a:rPr lang="ro-RO" sz="1600" dirty="0">
                <a:solidFill>
                  <a:schemeClr val="bg2"/>
                </a:solidFill>
                <a:latin typeface="Times New Roman" panose="02020603050405020304" pitchFamily="18" charset="0"/>
                <a:cs typeface="Times New Roman" panose="02020603050405020304" pitchFamily="18" charset="0"/>
              </a:rPr>
              <a:t>, marcat eventual de boli organice sau de stări toxice, de evenimente recente de viață.. </a:t>
            </a:r>
          </a:p>
          <a:p>
            <a:pPr algn="just"/>
            <a:r>
              <a:rPr lang="ro-RO" sz="1600" dirty="0">
                <a:solidFill>
                  <a:schemeClr val="bg2"/>
                </a:solidFill>
                <a:latin typeface="Times New Roman" panose="02020603050405020304" pitchFamily="18" charset="0"/>
                <a:cs typeface="Times New Roman" panose="02020603050405020304" pitchFamily="18" charset="0"/>
              </a:rPr>
              <a:t>       ..sau de episoade psihopatologice...</a:t>
            </a:r>
          </a:p>
        </p:txBody>
      </p:sp>
    </p:spTree>
    <p:extLst>
      <p:ext uri="{BB962C8B-B14F-4D97-AF65-F5344CB8AC3E}">
        <p14:creationId xmlns:p14="http://schemas.microsoft.com/office/powerpoint/2010/main" val="539251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6" name="Imagine 5"/>
          <p:cNvPicPr/>
          <p:nvPr/>
        </p:nvPicPr>
        <p:blipFill>
          <a:blip r:embed="rId2" cstate="print">
            <a:extLst>
              <a:ext uri="{28A0092B-C50C-407E-A947-70E740481C1C}">
                <a14:useLocalDpi xmlns:a14="http://schemas.microsoft.com/office/drawing/2010/main" val="0"/>
              </a:ext>
            </a:extLst>
          </a:blip>
          <a:stretch>
            <a:fillRect/>
          </a:stretch>
        </p:blipFill>
        <p:spPr>
          <a:xfrm>
            <a:off x="2819400" y="590550"/>
            <a:ext cx="3855720" cy="4114800"/>
          </a:xfrm>
          <a:prstGeom prst="rect">
            <a:avLst/>
          </a:prstGeom>
        </p:spPr>
      </p:pic>
    </p:spTree>
    <p:extLst>
      <p:ext uri="{BB962C8B-B14F-4D97-AF65-F5344CB8AC3E}">
        <p14:creationId xmlns:p14="http://schemas.microsoft.com/office/powerpoint/2010/main" val="2567469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54</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Expresia de </a:t>
            </a:r>
            <a:r>
              <a:rPr lang="ro-RO" sz="1600" b="1" dirty="0">
                <a:solidFill>
                  <a:schemeClr val="bg2"/>
                </a:solidFill>
                <a:latin typeface="Times New Roman" panose="02020603050405020304" pitchFamily="18" charset="0"/>
                <a:cs typeface="Times New Roman" panose="02020603050405020304" pitchFamily="18" charset="0"/>
              </a:rPr>
              <a:t>simțul comun</a:t>
            </a:r>
            <a:r>
              <a:rPr lang="ro-RO" sz="1600" dirty="0">
                <a:solidFill>
                  <a:schemeClr val="bg2"/>
                </a:solidFill>
                <a:latin typeface="Times New Roman" panose="02020603050405020304" pitchFamily="18" charset="0"/>
                <a:cs typeface="Times New Roman" panose="02020603050405020304" pitchFamily="18" charset="0"/>
              </a:rPr>
              <a:t> e  una populară și destul de răspândită, ea semnificând capacitatea </a:t>
            </a:r>
            <a:r>
              <a:rPr lang="ro-RO" sz="1600" dirty="0" err="1">
                <a:solidFill>
                  <a:schemeClr val="bg2"/>
                </a:solidFill>
                <a:latin typeface="Times New Roman" panose="02020603050405020304" pitchFamily="18" charset="0"/>
                <a:cs typeface="Times New Roman" panose="02020603050405020304" pitchFamily="18" charset="0"/>
              </a:rPr>
              <a:t>prereflexiv</a:t>
            </a:r>
            <a:r>
              <a:rPr lang="ro-RO" sz="1600" dirty="0">
                <a:solidFill>
                  <a:schemeClr val="bg2"/>
                </a:solidFill>
                <a:latin typeface="Times New Roman" panose="02020603050405020304" pitchFamily="18" charset="0"/>
                <a:cs typeface="Times New Roman" panose="02020603050405020304" pitchFamily="18" charset="0"/>
              </a:rPr>
              <a:t> intuitivă a subiectului de  a înțelege situațiile omenești și de a reacționa adecvat ( cu măsură și </a:t>
            </a:r>
            <a:r>
              <a:rPr lang="ro-RO" sz="1600" i="1" dirty="0">
                <a:solidFill>
                  <a:schemeClr val="bg2"/>
                </a:solidFill>
                <a:latin typeface="Times New Roman" panose="02020603050405020304" pitchFamily="18" charset="0"/>
                <a:cs typeface="Times New Roman" panose="02020603050405020304" pitchFamily="18" charset="0"/>
              </a:rPr>
              <a:t>bun simț).</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     Simțul comun a fost comentat de medicii și filosofii Greciei antice (Aristotel) ca „al 6-lea simț„ ce integrează informațiile obținute din lumea exterioară de către cele 5 simțuri de bază, transportându-le prin artere (nervi) – în conjuncție cu imaginarul – spre centrul de prelucrare </a:t>
            </a:r>
            <a:r>
              <a:rPr lang="ro-RO" sz="1600" i="1" dirty="0" err="1">
                <a:solidFill>
                  <a:schemeClr val="bg2"/>
                </a:solidFill>
                <a:latin typeface="Times New Roman" panose="02020603050405020304" pitchFamily="18" charset="0"/>
                <a:cs typeface="Times New Roman" panose="02020603050405020304" pitchFamily="18" charset="0"/>
              </a:rPr>
              <a:t>hegemonikon</a:t>
            </a:r>
            <a:r>
              <a:rPr lang="ro-RO" sz="1600" dirty="0">
                <a:solidFill>
                  <a:schemeClr val="bg2"/>
                </a:solidFill>
                <a:latin typeface="Times New Roman" panose="02020603050405020304" pitchFamily="18" charset="0"/>
                <a:cs typeface="Times New Roman" panose="02020603050405020304" pitchFamily="18" charset="0"/>
              </a:rPr>
              <a:t> ( inimă, creier). </a:t>
            </a:r>
          </a:p>
        </p:txBody>
      </p:sp>
    </p:spTree>
    <p:extLst>
      <p:ext uri="{BB962C8B-B14F-4D97-AF65-F5344CB8AC3E}">
        <p14:creationId xmlns:p14="http://schemas.microsoft.com/office/powerpoint/2010/main" val="3230085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55</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Stoicismul a implicat simțul comun în înțelegerea dintre oameni, în corelație cu noțiunile comune – </a:t>
            </a:r>
            <a:r>
              <a:rPr lang="ro-RO" sz="1600" i="1" dirty="0" err="1">
                <a:solidFill>
                  <a:schemeClr val="bg2"/>
                </a:solidFill>
                <a:latin typeface="Times New Roman" panose="02020603050405020304" pitchFamily="18" charset="0"/>
                <a:cs typeface="Times New Roman" panose="02020603050405020304" pitchFamily="18" charset="0"/>
              </a:rPr>
              <a:t>koinos</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ennoia</a:t>
            </a:r>
            <a:r>
              <a:rPr lang="ro-RO" sz="1600" dirty="0">
                <a:solidFill>
                  <a:schemeClr val="bg2"/>
                </a:solidFill>
                <a:latin typeface="Times New Roman" panose="02020603050405020304" pitchFamily="18" charset="0"/>
                <a:cs typeface="Times New Roman" panose="02020603050405020304" pitchFamily="18" charset="0"/>
              </a:rPr>
              <a:t>... iar după Renaștere, </a:t>
            </a:r>
            <a:r>
              <a:rPr lang="ro-RO" sz="1600" dirty="0" err="1">
                <a:solidFill>
                  <a:schemeClr val="bg2"/>
                </a:solidFill>
                <a:latin typeface="Times New Roman" panose="02020603050405020304" pitchFamily="18" charset="0"/>
                <a:cs typeface="Times New Roman" panose="02020603050405020304" pitchFamily="18" charset="0"/>
              </a:rPr>
              <a:t>Giampattisto</a:t>
            </a:r>
            <a:r>
              <a:rPr lang="ro-RO" sz="1600" dirty="0">
                <a:solidFill>
                  <a:schemeClr val="bg2"/>
                </a:solidFill>
                <a:latin typeface="Times New Roman" panose="02020603050405020304" pitchFamily="18" charset="0"/>
                <a:cs typeface="Times New Roman" panose="02020603050405020304" pitchFamily="18" charset="0"/>
              </a:rPr>
              <a:t> Vico a dezvoltat tematica  simțului comun în direcția acordării cu și integrării în viața practică comunitară a omului civilizat, care integrează normele  și moralitatea printr-o educație </a:t>
            </a:r>
            <a:r>
              <a:rPr lang="ro-RO" sz="1600" dirty="0" err="1">
                <a:solidFill>
                  <a:schemeClr val="bg2"/>
                </a:solidFill>
                <a:latin typeface="Times New Roman" panose="02020603050405020304" pitchFamily="18" charset="0"/>
                <a:cs typeface="Times New Roman" panose="02020603050405020304" pitchFamily="18" charset="0"/>
              </a:rPr>
              <a:t>retorică...După</a:t>
            </a:r>
            <a:r>
              <a:rPr lang="ro-RO" sz="1600" dirty="0">
                <a:solidFill>
                  <a:schemeClr val="bg2"/>
                </a:solidFill>
                <a:latin typeface="Times New Roman" panose="02020603050405020304" pitchFamily="18" charset="0"/>
                <a:cs typeface="Times New Roman" panose="02020603050405020304" pitchFamily="18" charset="0"/>
              </a:rPr>
              <a:t> care... „școala scoțiană„ a susținut și invocat această noțiune, pentru a argumenta evidențele ( axiomele, truismele) pe care oamenii le acceptă firesc – ca de la sine înțelese - pentru cercetări empirice și speculații teoretice (e.g. </a:t>
            </a:r>
            <a:r>
              <a:rPr lang="ro-RO" sz="1600" i="1" dirty="0">
                <a:solidFill>
                  <a:schemeClr val="bg2"/>
                </a:solidFill>
                <a:latin typeface="Times New Roman" panose="02020603050405020304" pitchFamily="18" charset="0"/>
                <a:cs typeface="Times New Roman" panose="02020603050405020304" pitchFamily="18" charset="0"/>
              </a:rPr>
              <a:t>eu m-am născut la o anumită dată istorică, într-o anumită </a:t>
            </a:r>
            <a:r>
              <a:rPr lang="ro-RO" sz="1600" i="1" dirty="0" err="1">
                <a:solidFill>
                  <a:schemeClr val="bg2"/>
                </a:solidFill>
                <a:latin typeface="Times New Roman" panose="02020603050405020304" pitchFamily="18" charset="0"/>
                <a:cs typeface="Times New Roman" panose="02020603050405020304" pitchFamily="18" charset="0"/>
              </a:rPr>
              <a:t>socio-cultură...iar</a:t>
            </a:r>
            <a:r>
              <a:rPr lang="ro-RO" sz="1600" i="1" dirty="0">
                <a:solidFill>
                  <a:schemeClr val="bg2"/>
                </a:solidFill>
                <a:latin typeface="Times New Roman" panose="02020603050405020304" pitchFamily="18" charset="0"/>
                <a:cs typeface="Times New Roman" panose="02020603050405020304" pitchFamily="18" charset="0"/>
              </a:rPr>
              <a:t> în prezent, dacă-mi </a:t>
            </a:r>
            <a:r>
              <a:rPr lang="ro-RO" sz="1600" i="1" dirty="0" err="1">
                <a:solidFill>
                  <a:schemeClr val="bg2"/>
                </a:solidFill>
                <a:latin typeface="Times New Roman" panose="02020603050405020304" pitchFamily="18" charset="0"/>
                <a:cs typeface="Times New Roman" panose="02020603050405020304" pitchFamily="18" charset="0"/>
              </a:rPr>
              <a:t>privsc</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mâinile..știu</a:t>
            </a:r>
            <a:r>
              <a:rPr lang="ro-RO" sz="1600" i="1" dirty="0">
                <a:solidFill>
                  <a:schemeClr val="bg2"/>
                </a:solidFill>
                <a:latin typeface="Times New Roman" panose="02020603050405020304" pitchFamily="18" charset="0"/>
                <a:cs typeface="Times New Roman" panose="02020603050405020304" pitchFamily="18" charset="0"/>
              </a:rPr>
              <a:t> că sunt ale </a:t>
            </a:r>
            <a:r>
              <a:rPr lang="ro-RO" sz="1600" i="1" dirty="0" err="1">
                <a:solidFill>
                  <a:schemeClr val="bg2"/>
                </a:solidFill>
                <a:latin typeface="Times New Roman" panose="02020603050405020304" pitchFamily="18" charset="0"/>
                <a:cs typeface="Times New Roman" panose="02020603050405020304" pitchFamily="18" charset="0"/>
              </a:rPr>
              <a:t>mele</a:t>
            </a:r>
            <a:r>
              <a:rPr lang="ro-RO" sz="1600" dirty="0" err="1">
                <a:solidFill>
                  <a:schemeClr val="bg2"/>
                </a:solidFill>
                <a:latin typeface="Times New Roman" panose="02020603050405020304" pitchFamily="18" charset="0"/>
                <a:cs typeface="Times New Roman" panose="02020603050405020304" pitchFamily="18" charset="0"/>
              </a:rPr>
              <a:t>...etc</a:t>
            </a:r>
            <a:r>
              <a:rPr lang="ro-RO" sz="1600" dirty="0">
                <a:solidFill>
                  <a:schemeClr val="bg2"/>
                </a:solidFill>
                <a:latin typeface="Times New Roman" panose="02020603050405020304" pitchFamily="18" charset="0"/>
                <a:cs typeface="Times New Roman" panose="02020603050405020304" pitchFamily="18" charset="0"/>
              </a:rPr>
              <a:t>.)</a:t>
            </a:r>
          </a:p>
          <a:p>
            <a:r>
              <a:rPr lang="ro-RO" sz="1600" dirty="0"/>
              <a:t/>
            </a:r>
            <a:br>
              <a:rPr lang="ro-RO" sz="1600" dirty="0"/>
            </a:br>
            <a:r>
              <a:rPr lang="ro-RO" sz="1600" dirty="0"/>
              <a:t> </a:t>
            </a:r>
            <a:endParaRPr lang="ro-RO" sz="1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553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56</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6" name="Imagine 5"/>
          <p:cNvPicPr/>
          <p:nvPr/>
        </p:nvPicPr>
        <p:blipFill>
          <a:blip r:embed="rId2" cstate="print">
            <a:extLst>
              <a:ext uri="{28A0092B-C50C-407E-A947-70E740481C1C}">
                <a14:useLocalDpi xmlns:a14="http://schemas.microsoft.com/office/drawing/2010/main" val="0"/>
              </a:ext>
            </a:extLst>
          </a:blip>
          <a:stretch>
            <a:fillRect/>
          </a:stretch>
        </p:blipFill>
        <p:spPr>
          <a:xfrm>
            <a:off x="2971800" y="361950"/>
            <a:ext cx="3642360" cy="4449763"/>
          </a:xfrm>
          <a:prstGeom prst="rect">
            <a:avLst/>
          </a:prstGeom>
        </p:spPr>
      </p:pic>
    </p:spTree>
    <p:extLst>
      <p:ext uri="{BB962C8B-B14F-4D97-AF65-F5344CB8AC3E}">
        <p14:creationId xmlns:p14="http://schemas.microsoft.com/office/powerpoint/2010/main" val="1257857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57</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Înțeles ca intuiție și sinteză </a:t>
            </a:r>
            <a:r>
              <a:rPr lang="ro-RO" sz="1600" dirty="0" err="1">
                <a:solidFill>
                  <a:schemeClr val="bg2"/>
                </a:solidFill>
                <a:latin typeface="Times New Roman" panose="02020603050405020304" pitchFamily="18" charset="0"/>
                <a:cs typeface="Times New Roman" panose="02020603050405020304" pitchFamily="18" charset="0"/>
              </a:rPr>
              <a:t>prereflexivă</a:t>
            </a:r>
            <a:r>
              <a:rPr lang="ro-RO" sz="1600" dirty="0">
                <a:solidFill>
                  <a:schemeClr val="bg2"/>
                </a:solidFill>
                <a:latin typeface="Times New Roman" panose="02020603050405020304" pitchFamily="18" charset="0"/>
                <a:cs typeface="Times New Roman" panose="02020603050405020304" pitchFamily="18" charset="0"/>
              </a:rPr>
              <a:t> a subiectului implicat în situațiile </a:t>
            </a:r>
            <a:r>
              <a:rPr lang="ro-RO" sz="1600" dirty="0" err="1">
                <a:solidFill>
                  <a:schemeClr val="bg2"/>
                </a:solidFill>
                <a:latin typeface="Times New Roman" panose="02020603050405020304" pitchFamily="18" charset="0"/>
                <a:cs typeface="Times New Roman" panose="02020603050405020304" pitchFamily="18" charset="0"/>
              </a:rPr>
              <a:t>viații</a:t>
            </a:r>
            <a:r>
              <a:rPr lang="ro-RO" sz="1600" dirty="0">
                <a:solidFill>
                  <a:schemeClr val="bg2"/>
                </a:solidFill>
                <a:latin typeface="Times New Roman" panose="02020603050405020304" pitchFamily="18" charset="0"/>
                <a:cs typeface="Times New Roman" panose="02020603050405020304" pitchFamily="18" charset="0"/>
              </a:rPr>
              <a:t> cotidiane, simțul comun operează în aria unei </a:t>
            </a:r>
            <a:r>
              <a:rPr lang="ro-RO" sz="1600" u="sng" dirty="0">
                <a:solidFill>
                  <a:schemeClr val="bg2"/>
                </a:solidFill>
                <a:latin typeface="Times New Roman" panose="02020603050405020304" pitchFamily="18" charset="0"/>
                <a:cs typeface="Times New Roman" panose="02020603050405020304" pitchFamily="18" charset="0"/>
              </a:rPr>
              <a:t>familiarităț</a:t>
            </a:r>
            <a:r>
              <a:rPr lang="ro-RO" sz="1600" dirty="0">
                <a:solidFill>
                  <a:schemeClr val="bg2"/>
                </a:solidFill>
                <a:latin typeface="Times New Roman" panose="02020603050405020304" pitchFamily="18" charset="0"/>
                <a:cs typeface="Times New Roman" panose="02020603050405020304" pitchFamily="18" charset="0"/>
              </a:rPr>
              <a:t>i cu o lume de care el e atașat; și cu care el e acordat.. în raport cu care </a:t>
            </a:r>
            <a:r>
              <a:rPr lang="ro-RO" sz="1600" dirty="0" err="1">
                <a:solidFill>
                  <a:schemeClr val="bg2"/>
                </a:solidFill>
                <a:latin typeface="Times New Roman" panose="02020603050405020304" pitchFamily="18" charset="0"/>
                <a:cs typeface="Times New Roman" panose="02020603050405020304" pitchFamily="18" charset="0"/>
              </a:rPr>
              <a:t>rezonează..la</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care</a:t>
            </a:r>
            <a:r>
              <a:rPr lang="ro-RO" sz="1600" dirty="0">
                <a:solidFill>
                  <a:schemeClr val="bg2"/>
                </a:solidFill>
                <a:latin typeface="Times New Roman" panose="02020603050405020304" pitchFamily="18" charset="0"/>
                <a:cs typeface="Times New Roman" panose="02020603050405020304" pitchFamily="18" charset="0"/>
              </a:rPr>
              <a:t> reacționează..  pe care o evaluează pornind de la perceperea cadrului situațional evenimențial, implicând variatele sale simțuri... </a:t>
            </a:r>
          </a:p>
          <a:p>
            <a:pPr algn="just"/>
            <a:r>
              <a:rPr lang="ro-RO" sz="1600" dirty="0">
                <a:solidFill>
                  <a:schemeClr val="bg2"/>
                </a:solidFill>
                <a:latin typeface="Times New Roman" panose="02020603050405020304" pitchFamily="18" charset="0"/>
                <a:cs typeface="Times New Roman" panose="02020603050405020304" pitchFamily="18" charset="0"/>
              </a:rPr>
              <a:t>      Inițial, subiectul tatonează situația,</a:t>
            </a:r>
            <a:r>
              <a:rPr lang="ro-RO" sz="1600" i="1" dirty="0">
                <a:solidFill>
                  <a:schemeClr val="bg2"/>
                </a:solidFill>
                <a:latin typeface="Times New Roman" panose="02020603050405020304" pitchFamily="18" charset="0"/>
                <a:cs typeface="Times New Roman" panose="02020603050405020304" pitchFamily="18" charset="0"/>
              </a:rPr>
              <a:t> o </a:t>
            </a:r>
            <a:r>
              <a:rPr lang="ro-RO" sz="1600" i="1" dirty="0" err="1">
                <a:solidFill>
                  <a:schemeClr val="bg2"/>
                </a:solidFill>
                <a:latin typeface="Times New Roman" panose="02020603050405020304" pitchFamily="18" charset="0"/>
                <a:cs typeface="Times New Roman" panose="02020603050405020304" pitchFamily="18" charset="0"/>
              </a:rPr>
              <a:t>adulmecă</a:t>
            </a:r>
            <a:r>
              <a:rPr lang="ro-RO" sz="1600" dirty="0" err="1">
                <a:solidFill>
                  <a:schemeClr val="bg2"/>
                </a:solidFill>
                <a:latin typeface="Times New Roman" panose="02020603050405020304" pitchFamily="18" charset="0"/>
                <a:cs typeface="Times New Roman" panose="02020603050405020304" pitchFamily="18" charset="0"/>
              </a:rPr>
              <a:t>...și</a:t>
            </a:r>
            <a:r>
              <a:rPr lang="ro-RO" sz="1600" dirty="0">
                <a:solidFill>
                  <a:schemeClr val="bg2"/>
                </a:solidFill>
                <a:latin typeface="Times New Roman" panose="02020603050405020304" pitchFamily="18" charset="0"/>
                <a:cs typeface="Times New Roman" panose="02020603050405020304" pitchFamily="18" charset="0"/>
              </a:rPr>
              <a:t>, </a:t>
            </a:r>
            <a:r>
              <a:rPr lang="ro-RO" sz="1600" i="1" dirty="0">
                <a:solidFill>
                  <a:schemeClr val="bg2"/>
                </a:solidFill>
                <a:latin typeface="Times New Roman" panose="02020603050405020304" pitchFamily="18" charset="0"/>
                <a:cs typeface="Times New Roman" panose="02020603050405020304" pitchFamily="18" charset="0"/>
              </a:rPr>
              <a:t>dacă are fler</a:t>
            </a:r>
            <a:r>
              <a:rPr lang="ro-RO" sz="1600" dirty="0">
                <a:solidFill>
                  <a:schemeClr val="bg2"/>
                </a:solidFill>
                <a:latin typeface="Times New Roman" panose="02020603050405020304" pitchFamily="18" charset="0"/>
                <a:cs typeface="Times New Roman" panose="02020603050405020304" pitchFamily="18" charset="0"/>
              </a:rPr>
              <a:t> (implicând metaforic simțul mirosului)..își dă seama, cu aproximație, despre ce e vorba.. o </a:t>
            </a:r>
            <a:r>
              <a:rPr lang="ro-RO" sz="1600" i="1" dirty="0">
                <a:solidFill>
                  <a:schemeClr val="bg2"/>
                </a:solidFill>
                <a:latin typeface="Times New Roman" panose="02020603050405020304" pitchFamily="18" charset="0"/>
                <a:cs typeface="Times New Roman" panose="02020603050405020304" pitchFamily="18" charset="0"/>
              </a:rPr>
              <a:t>testează</a:t>
            </a:r>
            <a:r>
              <a:rPr lang="ro-RO" sz="1600" dirty="0">
                <a:solidFill>
                  <a:schemeClr val="bg2"/>
                </a:solidFill>
                <a:latin typeface="Times New Roman" panose="02020603050405020304" pitchFamily="18" charset="0"/>
                <a:cs typeface="Times New Roman" panose="02020603050405020304" pitchFamily="18" charset="0"/>
              </a:rPr>
              <a:t> și o evaluează ( implicând simbolic simțului gustului)..</a:t>
            </a:r>
          </a:p>
        </p:txBody>
      </p:sp>
    </p:spTree>
    <p:extLst>
      <p:ext uri="{BB962C8B-B14F-4D97-AF65-F5344CB8AC3E}">
        <p14:creationId xmlns:p14="http://schemas.microsoft.com/office/powerpoint/2010/main" val="3327222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58</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...el pune în joc apoi un „ </a:t>
            </a:r>
            <a:r>
              <a:rPr lang="ro-RO" sz="1600" i="1" dirty="0">
                <a:solidFill>
                  <a:schemeClr val="bg2"/>
                </a:solidFill>
                <a:latin typeface="Times New Roman" panose="02020603050405020304" pitchFamily="18" charset="0"/>
                <a:cs typeface="Times New Roman" panose="02020603050405020304" pitchFamily="18" charset="0"/>
              </a:rPr>
              <a:t>simț al situației și al măsurii</a:t>
            </a:r>
            <a:r>
              <a:rPr lang="ro-RO" sz="1600" dirty="0">
                <a:solidFill>
                  <a:schemeClr val="bg2"/>
                </a:solidFill>
                <a:latin typeface="Times New Roman" panose="02020603050405020304" pitchFamily="18" charset="0"/>
                <a:cs typeface="Times New Roman" panose="02020603050405020304" pitchFamily="18" charset="0"/>
              </a:rPr>
              <a:t>„ în raport cu proiectele de acțiune și relațiile sale practice cu alții (cu care se află în contact)  - exprimat prin metafore ce țin de simțul tactil.. </a:t>
            </a:r>
            <a:r>
              <a:rPr lang="ro-RO" sz="1600" i="1" dirty="0">
                <a:solidFill>
                  <a:schemeClr val="bg2"/>
                </a:solidFill>
                <a:latin typeface="Times New Roman" panose="02020603050405020304" pitchFamily="18" charset="0"/>
                <a:cs typeface="Times New Roman" panose="02020603050405020304" pitchFamily="18" charset="0"/>
              </a:rPr>
              <a:t>având nevoie de tact</a:t>
            </a:r>
            <a:r>
              <a:rPr lang="ro-RO" sz="1600" dirty="0">
                <a:solidFill>
                  <a:schemeClr val="bg2"/>
                </a:solidFill>
                <a:latin typeface="Times New Roman" panose="02020603050405020304" pitchFamily="18" charset="0"/>
                <a:cs typeface="Times New Roman" panose="02020603050405020304" pitchFamily="18" charset="0"/>
              </a:rPr>
              <a:t>..    de </a:t>
            </a:r>
            <a:r>
              <a:rPr lang="ro-RO" sz="1600" i="1" dirty="0">
                <a:solidFill>
                  <a:schemeClr val="bg2"/>
                </a:solidFill>
                <a:latin typeface="Times New Roman" panose="02020603050405020304" pitchFamily="18" charset="0"/>
                <a:cs typeface="Times New Roman" panose="02020603050405020304" pitchFamily="18" charset="0"/>
              </a:rPr>
              <a:t>a se acorda cu situația și cu </a:t>
            </a:r>
            <a:r>
              <a:rPr lang="ro-RO" sz="1600" i="1" dirty="0" err="1">
                <a:solidFill>
                  <a:schemeClr val="bg2"/>
                </a:solidFill>
                <a:latin typeface="Times New Roman" panose="02020603050405020304" pitchFamily="18" charset="0"/>
                <a:cs typeface="Times New Roman" panose="02020603050405020304" pitchFamily="18" charset="0"/>
              </a:rPr>
              <a:t>alții...a</a:t>
            </a:r>
            <a:r>
              <a:rPr lang="ro-RO" sz="1600" i="1" dirty="0">
                <a:solidFill>
                  <a:schemeClr val="bg2"/>
                </a:solidFill>
                <a:latin typeface="Times New Roman" panose="02020603050405020304" pitchFamily="18" charset="0"/>
                <a:cs typeface="Times New Roman" panose="02020603050405020304" pitchFamily="18" charset="0"/>
              </a:rPr>
              <a:t> rezona împreună cu aceștia</a:t>
            </a:r>
            <a:r>
              <a:rPr lang="ro-RO" sz="1600" dirty="0">
                <a:solidFill>
                  <a:schemeClr val="bg2"/>
                </a:solidFill>
                <a:latin typeface="Times New Roman" panose="02020603050405020304" pitchFamily="18" charset="0"/>
                <a:cs typeface="Times New Roman" panose="02020603050405020304" pitchFamily="18" charset="0"/>
              </a:rPr>
              <a:t> ... și, a „</a:t>
            </a:r>
            <a:r>
              <a:rPr lang="ro-RO" sz="1600" i="1" dirty="0">
                <a:solidFill>
                  <a:schemeClr val="bg2"/>
                </a:solidFill>
                <a:latin typeface="Times New Roman" panose="02020603050405020304" pitchFamily="18" charset="0"/>
                <a:cs typeface="Times New Roman" panose="02020603050405020304" pitchFamily="18" charset="0"/>
              </a:rPr>
              <a:t>nu merge prea departe„</a:t>
            </a:r>
            <a:r>
              <a:rPr lang="ro-RO" sz="1600" dirty="0">
                <a:solidFill>
                  <a:schemeClr val="bg2"/>
                </a:solidFill>
                <a:latin typeface="Times New Roman" panose="02020603050405020304" pitchFamily="18" charset="0"/>
                <a:cs typeface="Times New Roman" panose="02020603050405020304" pitchFamily="18" charset="0"/>
              </a:rPr>
              <a:t> (a se opri la timp)....comportându-se adecvat „ </a:t>
            </a:r>
            <a:r>
              <a:rPr lang="ro-RO" sz="1600" i="1" dirty="0">
                <a:solidFill>
                  <a:schemeClr val="bg2"/>
                </a:solidFill>
                <a:latin typeface="Times New Roman" panose="02020603050405020304" pitchFamily="18" charset="0"/>
                <a:cs typeface="Times New Roman" panose="02020603050405020304" pitchFamily="18" charset="0"/>
              </a:rPr>
              <a:t>cu bun simț</a:t>
            </a:r>
            <a:r>
              <a:rPr lang="ro-RO" sz="1600" dirty="0">
                <a:solidFill>
                  <a:schemeClr val="bg2"/>
                </a:solidFill>
                <a:latin typeface="Times New Roman" panose="02020603050405020304" pitchFamily="18" charset="0"/>
                <a:cs typeface="Times New Roman" panose="02020603050405020304" pitchFamily="18" charset="0"/>
              </a:rPr>
              <a:t>„ .Dacă nu se comportă astfel el apare ca „nemăsurat„..excesiv„..„aberant„..(producând un </a:t>
            </a:r>
            <a:r>
              <a:rPr lang="ro-RO" sz="1600" i="1" dirty="0">
                <a:solidFill>
                  <a:schemeClr val="bg2"/>
                </a:solidFill>
                <a:latin typeface="Times New Roman" panose="02020603050405020304" pitchFamily="18" charset="0"/>
                <a:cs typeface="Times New Roman" panose="02020603050405020304" pitchFamily="18" charset="0"/>
              </a:rPr>
              <a:t>hybris</a:t>
            </a:r>
            <a:r>
              <a:rPr lang="ro-RO" sz="1600" dirty="0">
                <a:solidFill>
                  <a:schemeClr val="bg2"/>
                </a:solidFill>
                <a:latin typeface="Times New Roman" panose="02020603050405020304" pitchFamily="18" charset="0"/>
                <a:cs typeface="Times New Roman" panose="02020603050405020304" pitchFamily="18" charset="0"/>
              </a:rPr>
              <a:t>.(.în exprimare grecească) </a:t>
            </a:r>
          </a:p>
          <a:p>
            <a:pPr algn="just"/>
            <a:r>
              <a:rPr lang="ro-RO" sz="1600" dirty="0">
                <a:solidFill>
                  <a:schemeClr val="bg2"/>
                </a:solidFill>
                <a:latin typeface="Times New Roman" panose="02020603050405020304" pitchFamily="18" charset="0"/>
                <a:cs typeface="Times New Roman" panose="02020603050405020304" pitchFamily="18" charset="0"/>
              </a:rPr>
              <a:t>        În plus subiectul poate avea în vedere și echilibrul, armonia lucrurilor bine configurate, </a:t>
            </a:r>
            <a:r>
              <a:rPr lang="ro-RO" sz="1600" dirty="0" smtClean="0">
                <a:solidFill>
                  <a:schemeClr val="bg2"/>
                </a:solidFill>
                <a:latin typeface="Times New Roman" panose="02020603050405020304" pitchFamily="18" charset="0"/>
                <a:cs typeface="Times New Roman" panose="02020603050405020304" pitchFamily="18" charset="0"/>
              </a:rPr>
              <a:t>f</a:t>
            </a:r>
            <a:r>
              <a:rPr lang="en-US" sz="1600" dirty="0">
                <a:solidFill>
                  <a:schemeClr val="bg2"/>
                </a:solidFill>
                <a:latin typeface="Times New Roman" panose="02020603050405020304" pitchFamily="18" charset="0"/>
                <a:cs typeface="Times New Roman" panose="02020603050405020304" pitchFamily="18" charset="0"/>
              </a:rPr>
              <a:t>a</a:t>
            </a:r>
            <a:r>
              <a:rPr lang="ro-RO" sz="1600" dirty="0" err="1" smtClean="0">
                <a:solidFill>
                  <a:schemeClr val="bg2"/>
                </a:solidFill>
                <a:latin typeface="Times New Roman" panose="02020603050405020304" pitchFamily="18" charset="0"/>
                <a:cs typeface="Times New Roman" panose="02020603050405020304" pitchFamily="18" charset="0"/>
              </a:rPr>
              <a:t>pt</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ce-l exprimă printr-o  </a:t>
            </a:r>
            <a:r>
              <a:rPr lang="ro-RO" sz="1600" i="1" dirty="0">
                <a:solidFill>
                  <a:schemeClr val="bg2"/>
                </a:solidFill>
                <a:latin typeface="Times New Roman" panose="02020603050405020304" pitchFamily="18" charset="0"/>
                <a:cs typeface="Times New Roman" panose="02020603050405020304" pitchFamily="18" charset="0"/>
              </a:rPr>
              <a:t>judecată de gust</a:t>
            </a:r>
            <a:r>
              <a:rPr lang="ro-RO" sz="1600" dirty="0">
                <a:solidFill>
                  <a:schemeClr val="bg2"/>
                </a:solidFill>
                <a:latin typeface="Times New Roman" panose="02020603050405020304" pitchFamily="18" charset="0"/>
                <a:cs typeface="Times New Roman" panose="02020603050405020304" pitchFamily="18" charset="0"/>
              </a:rPr>
              <a:t> estetic.</a:t>
            </a:r>
          </a:p>
        </p:txBody>
      </p:sp>
    </p:spTree>
    <p:extLst>
      <p:ext uri="{BB962C8B-B14F-4D97-AF65-F5344CB8AC3E}">
        <p14:creationId xmlns:p14="http://schemas.microsoft.com/office/powerpoint/2010/main" val="1677392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59</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Simțul comun rezultă deci din familiaritate și habituare ( locuirea, existența prelungită într-o anumită ambianță, în raport cu alții și anumite situații).. fapt ce sedimentează unele cunoștințe si moduri de reacție reflexe, permițând reacții spontane, firești și </a:t>
            </a:r>
            <a:r>
              <a:rPr lang="ro-RO" sz="1600" dirty="0" err="1">
                <a:solidFill>
                  <a:schemeClr val="bg2"/>
                </a:solidFill>
                <a:latin typeface="Times New Roman" panose="02020603050405020304" pitchFamily="18" charset="0"/>
                <a:cs typeface="Times New Roman" panose="02020603050405020304" pitchFamily="18" charset="0"/>
              </a:rPr>
              <a:t>adaptative</a:t>
            </a:r>
            <a:r>
              <a:rPr lang="ro-RO" sz="1600" dirty="0">
                <a:solidFill>
                  <a:schemeClr val="bg2"/>
                </a:solidFill>
                <a:latin typeface="Times New Roman" panose="02020603050405020304" pitchFamily="18" charset="0"/>
                <a:cs typeface="Times New Roman" panose="02020603050405020304" pitchFamily="18" charset="0"/>
              </a:rPr>
              <a:t> comunitar, integrative.</a:t>
            </a:r>
          </a:p>
          <a:p>
            <a:pPr algn="just"/>
            <a:r>
              <a:rPr lang="ro-RO" sz="1600" dirty="0">
                <a:solidFill>
                  <a:schemeClr val="bg2"/>
                </a:solidFill>
                <a:latin typeface="Times New Roman" panose="02020603050405020304" pitchFamily="18" charset="0"/>
                <a:cs typeface="Times New Roman" panose="02020603050405020304" pitchFamily="18" charset="0"/>
              </a:rPr>
              <a:t>   Deficitul în domeniul simțului comun induce un sentiment de </a:t>
            </a:r>
            <a:r>
              <a:rPr lang="ro-RO" sz="1600" dirty="0" err="1">
                <a:solidFill>
                  <a:schemeClr val="bg2"/>
                </a:solidFill>
                <a:latin typeface="Times New Roman" panose="02020603050405020304" pitchFamily="18" charset="0"/>
                <a:cs typeface="Times New Roman" panose="02020603050405020304" pitchFamily="18" charset="0"/>
              </a:rPr>
              <a:t>nefamiliaritate</a:t>
            </a:r>
            <a:r>
              <a:rPr lang="ro-RO" sz="1600" dirty="0">
                <a:solidFill>
                  <a:schemeClr val="bg2"/>
                </a:solidFill>
                <a:latin typeface="Times New Roman" panose="02020603050405020304" pitchFamily="18" charset="0"/>
                <a:cs typeface="Times New Roman" panose="02020603050405020304" pitchFamily="18" charset="0"/>
              </a:rPr>
              <a:t>.. de stranietate </a:t>
            </a:r>
            <a:r>
              <a:rPr lang="ro-RO" sz="1600" dirty="0" smtClean="0">
                <a:solidFill>
                  <a:schemeClr val="bg2"/>
                </a:solidFill>
                <a:latin typeface="Times New Roman" panose="02020603050405020304" pitchFamily="18" charset="0"/>
                <a:cs typeface="Times New Roman" panose="02020603050405020304" pitchFamily="18" charset="0"/>
              </a:rPr>
              <a:t>(nefiresc</a:t>
            </a:r>
            <a:r>
              <a:rPr lang="ro-RO" sz="1600" dirty="0">
                <a:solidFill>
                  <a:schemeClr val="bg2"/>
                </a:solidFill>
                <a:latin typeface="Times New Roman" panose="02020603050405020304" pitchFamily="18" charset="0"/>
                <a:cs typeface="Times New Roman" panose="02020603050405020304" pitchFamily="18" charset="0"/>
              </a:rPr>
              <a:t>, neobișnuit, ciudat, neașteptat... de surpriză derutantă).. ......rezultând:</a:t>
            </a:r>
          </a:p>
          <a:p>
            <a:pPr algn="just"/>
            <a:r>
              <a:rPr lang="ro-RO" sz="1600" dirty="0">
                <a:solidFill>
                  <a:schemeClr val="bg2"/>
                </a:solidFill>
                <a:latin typeface="Times New Roman" panose="02020603050405020304" pitchFamily="18" charset="0"/>
                <a:cs typeface="Times New Roman" panose="02020603050405020304" pitchFamily="18" charset="0"/>
              </a:rPr>
              <a:t>....un comportament </a:t>
            </a:r>
            <a:r>
              <a:rPr lang="ro-RO" sz="1600" dirty="0" err="1">
                <a:solidFill>
                  <a:schemeClr val="bg2"/>
                </a:solidFill>
                <a:latin typeface="Times New Roman" panose="02020603050405020304" pitchFamily="18" charset="0"/>
                <a:cs typeface="Times New Roman" panose="02020603050405020304" pitchFamily="18" charset="0"/>
              </a:rPr>
              <a:t>neadecvat....strident</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neconform..bizar...care</a:t>
            </a:r>
            <a:r>
              <a:rPr lang="ro-RO" sz="1600" dirty="0">
                <a:solidFill>
                  <a:schemeClr val="bg2"/>
                </a:solidFill>
                <a:latin typeface="Times New Roman" panose="02020603050405020304" pitchFamily="18" charset="0"/>
                <a:cs typeface="Times New Roman" panose="02020603050405020304" pitchFamily="18" charset="0"/>
              </a:rPr>
              <a:t> induce o reacție din partea celorlalți, de surpriză..  curiozitate.. desolidarizare ...</a:t>
            </a:r>
            <a:r>
              <a:rPr lang="ro-RO" sz="1600" dirty="0" err="1">
                <a:solidFill>
                  <a:schemeClr val="bg2"/>
                </a:solidFill>
                <a:latin typeface="Times New Roman" panose="02020603050405020304" pitchFamily="18" charset="0"/>
                <a:cs typeface="Times New Roman" panose="02020603050405020304" pitchFamily="18" charset="0"/>
              </a:rPr>
              <a:t>decontextualizare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socio</a:t>
            </a:r>
            <a:r>
              <a:rPr lang="ro-RO" sz="1600" dirty="0">
                <a:solidFill>
                  <a:schemeClr val="bg2"/>
                </a:solidFill>
                <a:latin typeface="Times New Roman" panose="02020603050405020304" pitchFamily="18" charset="0"/>
                <a:cs typeface="Times New Roman" panose="02020603050405020304" pitchFamily="18" charset="0"/>
              </a:rPr>
              <a:t> culturală.</a:t>
            </a:r>
          </a:p>
        </p:txBody>
      </p:sp>
    </p:spTree>
    <p:extLst>
      <p:ext uri="{BB962C8B-B14F-4D97-AF65-F5344CB8AC3E}">
        <p14:creationId xmlns:p14="http://schemas.microsoft.com/office/powerpoint/2010/main" val="210786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29474"/>
            <a:ext cx="7126415" cy="3475876"/>
          </a:xfrm>
        </p:spPr>
        <p:txBody>
          <a:bodyPr/>
          <a:lstStyle/>
          <a:p>
            <a:pPr marL="0" indent="0"/>
            <a:r>
              <a:rPr lang="en-US" sz="1600" b="0" dirty="0" smtClean="0">
                <a:solidFill>
                  <a:schemeClr val="bg2"/>
                </a:solidFill>
                <a:latin typeface="Times New Roman" panose="02020603050405020304" pitchFamily="18" charset="0"/>
                <a:cs typeface="Times New Roman" panose="02020603050405020304" pitchFamily="18" charset="0"/>
              </a:rPr>
              <a:t/>
            </a:r>
            <a:br>
              <a:rPr lang="en-US" sz="1600" b="0" dirty="0" smtClean="0">
                <a:solidFill>
                  <a:schemeClr val="bg2"/>
                </a:solidFill>
                <a:latin typeface="Times New Roman" panose="02020603050405020304" pitchFamily="18" charset="0"/>
                <a:cs typeface="Times New Roman" panose="02020603050405020304" pitchFamily="18" charset="0"/>
              </a:rPr>
            </a:br>
            <a:r>
              <a:rPr lang="en-US" sz="1600" b="0" dirty="0">
                <a:solidFill>
                  <a:schemeClr val="bg2"/>
                </a:solidFill>
                <a:latin typeface="Times New Roman" panose="02020603050405020304" pitchFamily="18" charset="0"/>
                <a:cs typeface="Times New Roman" panose="02020603050405020304" pitchFamily="18" charset="0"/>
              </a:rPr>
              <a:t/>
            </a:r>
            <a:br>
              <a:rPr lang="en-US" sz="1600" b="0" dirty="0">
                <a:solidFill>
                  <a:schemeClr val="bg2"/>
                </a:solidFill>
                <a:latin typeface="Times New Roman" panose="02020603050405020304" pitchFamily="18" charset="0"/>
                <a:cs typeface="Times New Roman" panose="02020603050405020304" pitchFamily="18" charset="0"/>
              </a:rPr>
            </a:br>
            <a:r>
              <a:rPr lang="en-US" sz="1600" b="0" dirty="0" smtClean="0">
                <a:solidFill>
                  <a:schemeClr val="bg2"/>
                </a:solidFill>
                <a:latin typeface="Times New Roman" panose="02020603050405020304" pitchFamily="18" charset="0"/>
                <a:cs typeface="Times New Roman" panose="02020603050405020304" pitchFamily="18" charset="0"/>
              </a:rPr>
              <a:t/>
            </a:r>
            <a:br>
              <a:rPr lang="en-US" sz="1600" b="0" dirty="0" smtClean="0">
                <a:solidFill>
                  <a:schemeClr val="bg2"/>
                </a:solidFill>
                <a:latin typeface="Times New Roman" panose="02020603050405020304" pitchFamily="18" charset="0"/>
                <a:cs typeface="Times New Roman" panose="02020603050405020304" pitchFamily="18" charset="0"/>
              </a:rPr>
            </a:br>
            <a:r>
              <a:rPr lang="en-US" sz="1600" b="0" dirty="0">
                <a:solidFill>
                  <a:schemeClr val="bg2"/>
                </a:solidFill>
                <a:latin typeface="Times New Roman" panose="02020603050405020304" pitchFamily="18" charset="0"/>
                <a:cs typeface="Times New Roman" panose="02020603050405020304" pitchFamily="18" charset="0"/>
              </a:rPr>
              <a:t/>
            </a:r>
            <a:br>
              <a:rPr lang="en-US" sz="1600" b="0" dirty="0">
                <a:solidFill>
                  <a:schemeClr val="bg2"/>
                </a:solidFill>
                <a:latin typeface="Times New Roman" panose="02020603050405020304" pitchFamily="18" charset="0"/>
                <a:cs typeface="Times New Roman" panose="02020603050405020304" pitchFamily="18" charset="0"/>
              </a:rPr>
            </a:br>
            <a:r>
              <a:rPr lang="en-US" sz="1600" b="0" dirty="0" smtClean="0">
                <a:solidFill>
                  <a:schemeClr val="bg2"/>
                </a:solidFill>
                <a:latin typeface="Times New Roman" panose="02020603050405020304" pitchFamily="18" charset="0"/>
                <a:cs typeface="Times New Roman" panose="02020603050405020304" pitchFamily="18" charset="0"/>
              </a:rPr>
              <a:t/>
            </a:r>
            <a:br>
              <a:rPr lang="en-US" sz="1600" b="0" dirty="0" smtClean="0">
                <a:solidFill>
                  <a:schemeClr val="bg2"/>
                </a:solidFill>
                <a:latin typeface="Times New Roman" panose="02020603050405020304" pitchFamily="18" charset="0"/>
                <a:cs typeface="Times New Roman" panose="02020603050405020304" pitchFamily="18" charset="0"/>
              </a:rPr>
            </a:br>
            <a:r>
              <a:rPr lang="en-US" sz="1600" b="0" dirty="0">
                <a:solidFill>
                  <a:schemeClr val="bg2"/>
                </a:solidFill>
                <a:latin typeface="Times New Roman" panose="02020603050405020304" pitchFamily="18" charset="0"/>
                <a:cs typeface="Times New Roman" panose="02020603050405020304" pitchFamily="18" charset="0"/>
              </a:rPr>
              <a:t/>
            </a:r>
            <a:br>
              <a:rPr lang="en-US" sz="1600" b="0" dirty="0">
                <a:solidFill>
                  <a:schemeClr val="bg2"/>
                </a:solidFill>
                <a:latin typeface="Times New Roman" panose="02020603050405020304" pitchFamily="18" charset="0"/>
                <a:cs typeface="Times New Roman" panose="02020603050405020304" pitchFamily="18" charset="0"/>
              </a:rPr>
            </a:br>
            <a:r>
              <a:rPr lang="en-US" sz="1600" b="0" dirty="0" smtClean="0">
                <a:solidFill>
                  <a:schemeClr val="bg2"/>
                </a:solidFill>
                <a:latin typeface="Times New Roman" panose="02020603050405020304" pitchFamily="18" charset="0"/>
                <a:cs typeface="Times New Roman" panose="02020603050405020304" pitchFamily="18" charset="0"/>
              </a:rPr>
              <a:t>	</a:t>
            </a:r>
            <a:r>
              <a:rPr lang="ro-RO" sz="1600" b="0" dirty="0" smtClean="0">
                <a:solidFill>
                  <a:schemeClr val="bg2"/>
                </a:solidFill>
                <a:latin typeface="Times New Roman" panose="02020603050405020304" pitchFamily="18" charset="0"/>
                <a:cs typeface="Times New Roman" panose="02020603050405020304" pitchFamily="18" charset="0"/>
              </a:rPr>
              <a:t>Virtuțile </a:t>
            </a:r>
            <a:r>
              <a:rPr lang="ro-RO" sz="1600" b="0" dirty="0">
                <a:solidFill>
                  <a:schemeClr val="bg2"/>
                </a:solidFill>
                <a:latin typeface="Times New Roman" panose="02020603050405020304" pitchFamily="18" charset="0"/>
                <a:cs typeface="Times New Roman" panose="02020603050405020304" pitchFamily="18" charset="0"/>
              </a:rPr>
              <a:t>conceptului de </a:t>
            </a:r>
            <a:r>
              <a:rPr lang="ro-RO" sz="1600" b="0" i="1" dirty="0">
                <a:solidFill>
                  <a:schemeClr val="bg2"/>
                </a:solidFill>
                <a:latin typeface="Times New Roman" panose="02020603050405020304" pitchFamily="18" charset="0"/>
                <a:cs typeface="Times New Roman" panose="02020603050405020304" pitchFamily="18" charset="0"/>
              </a:rPr>
              <a:t>psihoză</a:t>
            </a:r>
            <a:r>
              <a:rPr lang="ro-RO" sz="1600" b="0" dirty="0" smtClean="0">
                <a:solidFill>
                  <a:schemeClr val="bg2"/>
                </a:solidFill>
                <a:latin typeface="Times New Roman" panose="02020603050405020304" pitchFamily="18" charset="0"/>
                <a:cs typeface="Times New Roman" panose="02020603050405020304" pitchFamily="18" charset="0"/>
              </a:rPr>
              <a:t>:</a:t>
            </a:r>
            <a:r>
              <a:rPr lang="en-US" sz="1600" b="0" dirty="0" smtClean="0">
                <a:solidFill>
                  <a:schemeClr val="bg2"/>
                </a:solidFill>
                <a:latin typeface="Times New Roman" panose="02020603050405020304" pitchFamily="18" charset="0"/>
                <a:cs typeface="Times New Roman" panose="02020603050405020304" pitchFamily="18" charset="0"/>
              </a:rPr>
              <a:t/>
            </a:r>
            <a:br>
              <a:rPr lang="en-US" sz="1600" b="0" dirty="0" smtClean="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 trimite direct la psihism (termenul „nevroză„ introdus în sec XVIII de </a:t>
            </a:r>
            <a:r>
              <a:rPr lang="ro-RO" sz="1600" b="0" dirty="0" err="1">
                <a:solidFill>
                  <a:schemeClr val="bg2"/>
                </a:solidFill>
                <a:latin typeface="Times New Roman" panose="02020603050405020304" pitchFamily="18" charset="0"/>
                <a:cs typeface="Times New Roman" panose="02020603050405020304" pitchFamily="18" charset="0"/>
              </a:rPr>
              <a:t>Cullen</a:t>
            </a:r>
            <a:r>
              <a:rPr lang="ro-RO" sz="1600" b="0" dirty="0">
                <a:solidFill>
                  <a:schemeClr val="bg2"/>
                </a:solidFill>
                <a:latin typeface="Times New Roman" panose="02020603050405020304" pitchFamily="18" charset="0"/>
                <a:cs typeface="Times New Roman" panose="02020603050405020304" pitchFamily="18" charset="0"/>
              </a:rPr>
              <a:t> trimitea la sistemul nervos</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 ca termen nou favorizează introducerea și a altor concepte înrudite, precum : </a:t>
            </a:r>
            <a:r>
              <a:rPr lang="ro-RO" sz="1600" b="0" i="1" dirty="0">
                <a:solidFill>
                  <a:schemeClr val="bg2"/>
                </a:solidFill>
                <a:latin typeface="Times New Roman" panose="02020603050405020304" pitchFamily="18" charset="0"/>
                <a:cs typeface="Times New Roman" panose="02020603050405020304" pitchFamily="18" charset="0"/>
              </a:rPr>
              <a:t>halucinația, delirul, depersonalizarea </a:t>
            </a:r>
            <a:r>
              <a:rPr lang="ro-RO" sz="1600" b="0" dirty="0">
                <a:solidFill>
                  <a:schemeClr val="bg2"/>
                </a:solidFill>
                <a:latin typeface="Times New Roman" panose="02020603050405020304" pitchFamily="18" charset="0"/>
                <a:cs typeface="Times New Roman" panose="02020603050405020304" pitchFamily="18" charset="0"/>
              </a:rPr>
              <a:t>etc.</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.....astfel încât, sistemul </a:t>
            </a:r>
            <a:r>
              <a:rPr lang="ro-RO" sz="1600" b="0" dirty="0" err="1">
                <a:solidFill>
                  <a:schemeClr val="bg2"/>
                </a:solidFill>
                <a:latin typeface="Times New Roman" panose="02020603050405020304" pitchFamily="18" charset="0"/>
                <a:cs typeface="Times New Roman" panose="02020603050405020304" pitchFamily="18" charset="0"/>
              </a:rPr>
              <a:t>nosologic</a:t>
            </a:r>
            <a:r>
              <a:rPr lang="ro-RO" sz="1600" b="0" dirty="0">
                <a:solidFill>
                  <a:schemeClr val="bg2"/>
                </a:solidFill>
                <a:latin typeface="Times New Roman" panose="02020603050405020304" pitchFamily="18" charset="0"/>
                <a:cs typeface="Times New Roman" panose="02020603050405020304" pitchFamily="18" charset="0"/>
              </a:rPr>
              <a:t> psihiatric ce se constituie la  sfârșitul </a:t>
            </a:r>
            <a:r>
              <a:rPr lang="ro-RO" sz="1600" b="0" dirty="0" err="1">
                <a:solidFill>
                  <a:schemeClr val="bg2"/>
                </a:solidFill>
                <a:latin typeface="Times New Roman" panose="02020603050405020304" pitchFamily="18" charset="0"/>
                <a:cs typeface="Times New Roman" panose="02020603050405020304" pitchFamily="18" charset="0"/>
              </a:rPr>
              <a:t>ec</a:t>
            </a:r>
            <a:r>
              <a:rPr lang="ro-RO" sz="1600" b="0" dirty="0">
                <a:solidFill>
                  <a:schemeClr val="bg2"/>
                </a:solidFill>
                <a:latin typeface="Times New Roman" panose="02020603050405020304" pitchFamily="18" charset="0"/>
                <a:cs typeface="Times New Roman" panose="02020603050405020304" pitchFamily="18" charset="0"/>
              </a:rPr>
              <a:t> XIX de către </a:t>
            </a:r>
            <a:r>
              <a:rPr lang="ro-RO" sz="1600" b="0" dirty="0" err="1">
                <a:solidFill>
                  <a:schemeClr val="bg2"/>
                </a:solidFill>
                <a:latin typeface="Times New Roman" panose="02020603050405020304" pitchFamily="18" charset="0"/>
                <a:cs typeface="Times New Roman" panose="02020603050405020304" pitchFamily="18" charset="0"/>
              </a:rPr>
              <a:t>Kraepelin</a:t>
            </a:r>
            <a:r>
              <a:rPr lang="ro-RO" sz="1600" b="0" dirty="0">
                <a:solidFill>
                  <a:schemeClr val="bg2"/>
                </a:solidFill>
                <a:latin typeface="Times New Roman" panose="02020603050405020304" pitchFamily="18" charset="0"/>
                <a:cs typeface="Times New Roman" panose="02020603050405020304" pitchFamily="18" charset="0"/>
              </a:rPr>
              <a:t> are în centru </a:t>
            </a:r>
            <a:r>
              <a:rPr lang="ro-RO" sz="1600" b="0" u="sng" dirty="0">
                <a:solidFill>
                  <a:schemeClr val="bg2"/>
                </a:solidFill>
                <a:latin typeface="Times New Roman" panose="02020603050405020304" pitchFamily="18" charset="0"/>
                <a:cs typeface="Times New Roman" panose="02020603050405020304" pitchFamily="18" charset="0"/>
              </a:rPr>
              <a:t>3 psihoze endogene</a:t>
            </a:r>
            <a:r>
              <a:rPr lang="ro-RO" sz="1600" b="0" dirty="0">
                <a:solidFill>
                  <a:schemeClr val="bg2"/>
                </a:solidFill>
                <a:latin typeface="Times New Roman" panose="02020603050405020304" pitchFamily="18" charset="0"/>
                <a:cs typeface="Times New Roman" panose="02020603050405020304" pitchFamily="18" charset="0"/>
              </a:rPr>
              <a:t>:</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 boala maniaco </a:t>
            </a:r>
            <a:r>
              <a:rPr lang="ro-RO" sz="1600" b="0" dirty="0" err="1">
                <a:solidFill>
                  <a:schemeClr val="bg2"/>
                </a:solidFill>
                <a:latin typeface="Times New Roman" panose="02020603050405020304" pitchFamily="18" charset="0"/>
                <a:cs typeface="Times New Roman" panose="02020603050405020304" pitchFamily="18" charset="0"/>
              </a:rPr>
              <a:t>depresivă...-</a:t>
            </a:r>
            <a:r>
              <a:rPr lang="ro-RO" sz="1600" b="0" dirty="0">
                <a:solidFill>
                  <a:schemeClr val="bg2"/>
                </a:solidFill>
                <a:latin typeface="Times New Roman" panose="02020603050405020304" pitchFamily="18" charset="0"/>
                <a:cs typeface="Times New Roman" panose="02020603050405020304" pitchFamily="18" charset="0"/>
              </a:rPr>
              <a:t>,,demența precoce </a:t>
            </a:r>
            <a:r>
              <a:rPr lang="ro-RO" sz="1600" b="0" dirty="0" err="1">
                <a:solidFill>
                  <a:schemeClr val="bg2"/>
                </a:solidFill>
                <a:latin typeface="Times New Roman" panose="02020603050405020304" pitchFamily="18" charset="0"/>
                <a:cs typeface="Times New Roman" panose="02020603050405020304" pitchFamily="18" charset="0"/>
              </a:rPr>
              <a:t>paranoidă</a:t>
            </a:r>
            <a:r>
              <a:rPr lang="ro-RO" sz="1600" b="0" dirty="0">
                <a:solidFill>
                  <a:schemeClr val="bg2"/>
                </a:solidFill>
                <a:latin typeface="Times New Roman" panose="02020603050405020304" pitchFamily="18" charset="0"/>
                <a:cs typeface="Times New Roman" panose="02020603050405020304" pitchFamily="18" charset="0"/>
              </a:rPr>
              <a:t>   .. </a:t>
            </a:r>
            <a:r>
              <a:rPr lang="ro-RO" sz="1600" b="0" dirty="0" smtClean="0">
                <a:solidFill>
                  <a:schemeClr val="bg2"/>
                </a:solidFill>
                <a:latin typeface="Times New Roman" panose="02020603050405020304" pitchFamily="18" charset="0"/>
                <a:cs typeface="Times New Roman" panose="02020603050405020304" pitchFamily="18" charset="0"/>
              </a:rPr>
              <a:t>– Paranoia</a:t>
            </a:r>
            <a:r>
              <a:rPr lang="en-US" sz="1600" b="0" dirty="0" smtClean="0">
                <a:solidFill>
                  <a:schemeClr val="bg2"/>
                </a:solidFill>
                <a:latin typeface="Times New Roman" panose="02020603050405020304" pitchFamily="18" charset="0"/>
                <a:cs typeface="Times New Roman" panose="02020603050405020304" pitchFamily="18" charset="0"/>
              </a:rPr>
              <a:t> </a:t>
            </a:r>
            <a:r>
              <a:rPr lang="ro-RO" sz="1600" b="0" dirty="0" smtClean="0">
                <a:solidFill>
                  <a:schemeClr val="bg2"/>
                </a:solidFill>
                <a:latin typeface="Times New Roman" panose="02020603050405020304" pitchFamily="18" charset="0"/>
                <a:cs typeface="Times New Roman" panose="02020603050405020304" pitchFamily="18" charset="0"/>
              </a:rPr>
              <a:t>(parafrenia</a:t>
            </a:r>
            <a:r>
              <a:rPr lang="ro-RO" sz="1600" b="0" dirty="0">
                <a:solidFill>
                  <a:schemeClr val="bg2"/>
                </a:solidFill>
                <a:latin typeface="Times New Roman" panose="02020603050405020304" pitchFamily="18" charset="0"/>
                <a:cs typeface="Times New Roman" panose="02020603050405020304" pitchFamily="18" charset="0"/>
              </a:rPr>
              <a:t>)</a:t>
            </a:r>
            <a:br>
              <a:rPr lang="ro-RO" sz="1600" b="0" dirty="0">
                <a:solidFill>
                  <a:schemeClr val="bg2"/>
                </a:solidFill>
                <a:latin typeface="Times New Roman" panose="02020603050405020304" pitchFamily="18" charset="0"/>
                <a:cs typeface="Times New Roman" panose="02020603050405020304" pitchFamily="18" charset="0"/>
              </a:rPr>
            </a:br>
            <a:endParaRPr lang="en-US" sz="1600" b="0" dirty="0">
              <a:solidFill>
                <a:schemeClr val="bg2"/>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60</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Importanța pentru psihopatologie a problematicii vieții cotidiene și a simțului comun constă în aceea că, această instanță circumscrie </a:t>
            </a:r>
            <a:r>
              <a:rPr lang="ro-RO" sz="1600" u="sng" dirty="0">
                <a:solidFill>
                  <a:schemeClr val="bg2"/>
                </a:solidFill>
                <a:latin typeface="Times New Roman" panose="02020603050405020304" pitchFamily="18" charset="0"/>
                <a:cs typeface="Times New Roman" panose="02020603050405020304" pitchFamily="18" charset="0"/>
              </a:rPr>
              <a:t>cadrul sau scena pe care se derulează percepțiile și comportamentele actuale normale și integrative socio-comunitar ale persoanelor.    </a:t>
            </a:r>
            <a:r>
              <a:rPr lang="ro-RO" sz="1600" dirty="0">
                <a:solidFill>
                  <a:schemeClr val="bg2"/>
                </a:solidFill>
                <a:latin typeface="Times New Roman" panose="02020603050405020304" pitchFamily="18" charset="0"/>
                <a:cs typeface="Times New Roman" panose="02020603050405020304" pitchFamily="18" charset="0"/>
              </a:rPr>
              <a:t>Iar prima reacție față de un comportament neadecvat din aria psihopatologiei nu o are specialistul, ci membrii rețelelor sociale cu care  persoana intră în contact, în mijlocul vieții cotidiene.</a:t>
            </a:r>
          </a:p>
        </p:txBody>
      </p:sp>
    </p:spTree>
    <p:extLst>
      <p:ext uri="{BB962C8B-B14F-4D97-AF65-F5344CB8AC3E}">
        <p14:creationId xmlns:p14="http://schemas.microsoft.com/office/powerpoint/2010/main" val="3574163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61</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Scena </a:t>
            </a:r>
            <a:r>
              <a:rPr lang="ro-RO" sz="1600" dirty="0">
                <a:solidFill>
                  <a:schemeClr val="bg2"/>
                </a:solidFill>
                <a:latin typeface="Times New Roman" panose="02020603050405020304" pitchFamily="18" charset="0"/>
                <a:cs typeface="Times New Roman" panose="02020603050405020304" pitchFamily="18" charset="0"/>
              </a:rPr>
              <a:t>vieții cotidiene constituie fundal de contextualizare pentru „situațiile actuale problematice„ care solicită subiectul,... în care el se implică..</a:t>
            </a:r>
          </a:p>
          <a:p>
            <a:pPr algn="just"/>
            <a:r>
              <a:rPr lang="ro-RO" sz="1600" dirty="0">
                <a:solidFill>
                  <a:schemeClr val="bg2"/>
                </a:solidFill>
                <a:latin typeface="Times New Roman" panose="02020603050405020304" pitchFamily="18" charset="0"/>
                <a:cs typeface="Times New Roman" panose="02020603050405020304" pitchFamily="18" charset="0"/>
              </a:rPr>
              <a:t>        .. și care circumscriu – odată cu potențiala lor relatare – </a:t>
            </a:r>
            <a:r>
              <a:rPr lang="ro-RO" sz="1600" u="sng" dirty="0">
                <a:solidFill>
                  <a:schemeClr val="bg2"/>
                </a:solidFill>
                <a:latin typeface="Times New Roman" panose="02020603050405020304" pitchFamily="18" charset="0"/>
                <a:cs typeface="Times New Roman" panose="02020603050405020304" pitchFamily="18" charset="0"/>
              </a:rPr>
              <a:t>prezentul evenimențial al unei persoane.</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       Stările psihopatologice – și în mod preeminent psihozele – perturbă firescul raportării la situații – și la alții - a persoanei, care nu mai reușește să sintetizeze și să controleze banala scenă a vieții sale cotidiene, pentru reacții și acțiuni firești, integratoare în comunitate.</a:t>
            </a:r>
          </a:p>
        </p:txBody>
      </p:sp>
    </p:spTree>
    <p:extLst>
      <p:ext uri="{BB962C8B-B14F-4D97-AF65-F5344CB8AC3E}">
        <p14:creationId xmlns:p14="http://schemas.microsoft.com/office/powerpoint/2010/main" val="809384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62</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Stările psihopatologice se circumscriu</a:t>
            </a:r>
            <a:r>
              <a:rPr lang="ro-RO" sz="1600" dirty="0">
                <a:solidFill>
                  <a:schemeClr val="bg2"/>
                </a:solidFill>
                <a:latin typeface="Times New Roman" panose="02020603050405020304" pitchFamily="18" charset="0"/>
                <a:cs typeface="Times New Roman" panose="02020603050405020304" pitchFamily="18" charset="0"/>
              </a:rPr>
              <a:t> – atât pentru  cel tulburat mental cât și pentru cei din jurul său - </a:t>
            </a:r>
            <a:r>
              <a:rPr lang="ro-RO" sz="1600" u="sng" dirty="0">
                <a:solidFill>
                  <a:schemeClr val="bg2"/>
                </a:solidFill>
                <a:latin typeface="Times New Roman" panose="02020603050405020304" pitchFamily="18" charset="0"/>
                <a:cs typeface="Times New Roman" panose="02020603050405020304" pitchFamily="18" charset="0"/>
              </a:rPr>
              <a:t>prin ieșirea în afara scenei vieții cotidiene și a simțului comun. </a:t>
            </a:r>
            <a:r>
              <a:rPr lang="ro-RO" sz="1600" dirty="0">
                <a:solidFill>
                  <a:schemeClr val="bg2"/>
                </a:solidFill>
                <a:latin typeface="Times New Roman" panose="02020603050405020304" pitchFamily="18" charset="0"/>
                <a:cs typeface="Times New Roman" panose="02020603050405020304" pitchFamily="18" charset="0"/>
              </a:rPr>
              <a:t>Astfel:</a:t>
            </a:r>
          </a:p>
          <a:p>
            <a:pPr algn="just"/>
            <a:r>
              <a:rPr lang="ro-RO" sz="1600" dirty="0">
                <a:solidFill>
                  <a:schemeClr val="bg2"/>
                </a:solidFill>
                <a:latin typeface="Times New Roman" panose="02020603050405020304" pitchFamily="18" charset="0"/>
                <a:cs typeface="Times New Roman" panose="02020603050405020304" pitchFamily="18" charset="0"/>
              </a:rPr>
              <a:t>    Starea (episodul, fenomenul) </a:t>
            </a:r>
            <a:r>
              <a:rPr lang="ro-RO" sz="1600" b="1" dirty="0">
                <a:solidFill>
                  <a:schemeClr val="bg2"/>
                </a:solidFill>
                <a:latin typeface="Times New Roman" panose="02020603050405020304" pitchFamily="18" charset="0"/>
                <a:cs typeface="Times New Roman" panose="02020603050405020304" pitchFamily="18" charset="0"/>
              </a:rPr>
              <a:t>maniacal</a:t>
            </a:r>
            <a:r>
              <a:rPr lang="ro-RO" sz="1600" dirty="0">
                <a:solidFill>
                  <a:schemeClr val="bg2"/>
                </a:solidFill>
                <a:latin typeface="Times New Roman" panose="02020603050405020304" pitchFamily="18" charset="0"/>
                <a:cs typeface="Times New Roman" panose="02020603050405020304" pitchFamily="18" charset="0"/>
              </a:rPr>
              <a:t> - care </a:t>
            </a:r>
            <a:r>
              <a:rPr lang="ro-RO" sz="1600" u="sng" dirty="0">
                <a:solidFill>
                  <a:schemeClr val="bg2"/>
                </a:solidFill>
                <a:latin typeface="Times New Roman" panose="02020603050405020304" pitchFamily="18" charset="0"/>
                <a:cs typeface="Times New Roman" panose="02020603050405020304" pitchFamily="18" charset="0"/>
              </a:rPr>
              <a:t>formal</a:t>
            </a:r>
            <a:r>
              <a:rPr lang="ro-RO" sz="1600" dirty="0">
                <a:solidFill>
                  <a:schemeClr val="bg2"/>
                </a:solidFill>
                <a:latin typeface="Times New Roman" panose="02020603050405020304" pitchFamily="18" charset="0"/>
                <a:cs typeface="Times New Roman" panose="02020603050405020304" pitchFamily="18" charset="0"/>
              </a:rPr>
              <a:t> constă dintr-o dezinhibiție expansivă </a:t>
            </a:r>
            <a:r>
              <a:rPr lang="ro-RO" sz="1600" dirty="0" err="1">
                <a:solidFill>
                  <a:schemeClr val="bg2"/>
                </a:solidFill>
                <a:latin typeface="Times New Roman" panose="02020603050405020304" pitchFamily="18" charset="0"/>
                <a:cs typeface="Times New Roman" panose="02020603050405020304" pitchFamily="18" charset="0"/>
              </a:rPr>
              <a:t>tahipsihică</a:t>
            </a:r>
            <a:r>
              <a:rPr lang="ro-RO" sz="1600" dirty="0">
                <a:solidFill>
                  <a:schemeClr val="bg2"/>
                </a:solidFill>
                <a:latin typeface="Times New Roman" panose="02020603050405020304" pitchFamily="18" charset="0"/>
                <a:cs typeface="Times New Roman" panose="02020603050405020304" pitchFamily="18" charset="0"/>
              </a:rPr>
              <a:t> și </a:t>
            </a:r>
            <a:r>
              <a:rPr lang="ro-RO" sz="1600" dirty="0" err="1">
                <a:solidFill>
                  <a:schemeClr val="bg2"/>
                </a:solidFill>
                <a:latin typeface="Times New Roman" panose="02020603050405020304" pitchFamily="18" charset="0"/>
                <a:cs typeface="Times New Roman" panose="02020603050405020304" pitchFamily="18" charset="0"/>
              </a:rPr>
              <a:t>hiperergică</a:t>
            </a:r>
            <a:r>
              <a:rPr lang="ro-RO" sz="1600" dirty="0">
                <a:solidFill>
                  <a:schemeClr val="bg2"/>
                </a:solidFill>
                <a:latin typeface="Times New Roman" panose="02020603050405020304" pitchFamily="18" charset="0"/>
                <a:cs typeface="Times New Roman" panose="02020603050405020304" pitchFamily="18" charset="0"/>
              </a:rPr>
              <a:t> cu </a:t>
            </a:r>
            <a:r>
              <a:rPr lang="ro-RO" sz="1600" dirty="0" err="1">
                <a:solidFill>
                  <a:schemeClr val="bg2"/>
                </a:solidFill>
                <a:latin typeface="Times New Roman" panose="02020603050405020304" pitchFamily="18" charset="0"/>
                <a:cs typeface="Times New Roman" panose="02020603050405020304" pitchFamily="18" charset="0"/>
              </a:rPr>
              <a:t>autovalorizare</a:t>
            </a:r>
            <a:r>
              <a:rPr lang="ro-RO" sz="1600" dirty="0">
                <a:solidFill>
                  <a:schemeClr val="bg2"/>
                </a:solidFill>
                <a:latin typeface="Times New Roman" panose="02020603050405020304" pitchFamily="18" charset="0"/>
                <a:cs typeface="Times New Roman" panose="02020603050405020304" pitchFamily="18" charset="0"/>
              </a:rPr>
              <a:t> pozitivă </a:t>
            </a:r>
            <a:r>
              <a:rPr lang="ro-RO" sz="1600" dirty="0" err="1">
                <a:solidFill>
                  <a:schemeClr val="bg2"/>
                </a:solidFill>
                <a:latin typeface="Times New Roman" panose="02020603050405020304" pitchFamily="18" charset="0"/>
                <a:cs typeface="Times New Roman" panose="02020603050405020304" pitchFamily="18" charset="0"/>
              </a:rPr>
              <a:t>exagerată......se</a:t>
            </a:r>
            <a:r>
              <a:rPr lang="ro-RO" sz="1600" dirty="0">
                <a:solidFill>
                  <a:schemeClr val="bg2"/>
                </a:solidFill>
                <a:latin typeface="Times New Roman" panose="02020603050405020304" pitchFamily="18" charset="0"/>
                <a:cs typeface="Times New Roman" panose="02020603050405020304" pitchFamily="18" charset="0"/>
              </a:rPr>
              <a:t> impune printr-o </a:t>
            </a:r>
            <a:r>
              <a:rPr lang="ro-RO" sz="1600" u="sng" dirty="0">
                <a:solidFill>
                  <a:schemeClr val="bg2"/>
                </a:solidFill>
                <a:latin typeface="Times New Roman" panose="02020603050405020304" pitchFamily="18" charset="0"/>
                <a:cs typeface="Times New Roman" panose="02020603050405020304" pitchFamily="18" charset="0"/>
              </a:rPr>
              <a:t>proiecție continuă într-un viitor </a:t>
            </a:r>
            <a:r>
              <a:rPr lang="ro-RO" sz="1600" u="sng" dirty="0" err="1">
                <a:solidFill>
                  <a:schemeClr val="bg2"/>
                </a:solidFill>
                <a:latin typeface="Times New Roman" panose="02020603050405020304" pitchFamily="18" charset="0"/>
                <a:cs typeface="Times New Roman" panose="02020603050405020304" pitchFamily="18" charset="0"/>
              </a:rPr>
              <a:t>atoateposibil</a:t>
            </a:r>
            <a:r>
              <a:rPr lang="ro-RO" sz="1600" u="sng" dirty="0">
                <a:solidFill>
                  <a:schemeClr val="bg2"/>
                </a:solidFill>
                <a:latin typeface="Times New Roman" panose="02020603050405020304" pitchFamily="18" charset="0"/>
                <a:cs typeface="Times New Roman" panose="02020603050405020304" pitchFamily="18" charset="0"/>
              </a:rPr>
              <a:t>, cu sprijinire doar punctiformă pe un prezent </a:t>
            </a:r>
            <a:r>
              <a:rPr lang="ro-RO" sz="1600" u="sng" dirty="0" err="1">
                <a:solidFill>
                  <a:schemeClr val="bg2"/>
                </a:solidFill>
                <a:latin typeface="Times New Roman" panose="02020603050405020304" pitchFamily="18" charset="0"/>
                <a:cs typeface="Times New Roman" panose="02020603050405020304" pitchFamily="18" charset="0"/>
              </a:rPr>
              <a:t>hedonic</a:t>
            </a:r>
            <a:r>
              <a:rPr lang="ro-RO" sz="1600" u="sng" dirty="0">
                <a:solidFill>
                  <a:schemeClr val="bg2"/>
                </a:solidFill>
                <a:latin typeface="Times New Roman" panose="02020603050405020304" pitchFamily="18" charset="0"/>
                <a:cs typeface="Times New Roman" panose="02020603050405020304" pitchFamily="18" charset="0"/>
              </a:rPr>
              <a:t>.. și dezinteres față de trecut (</a:t>
            </a:r>
            <a:r>
              <a:rPr lang="ro-RO" sz="1600" dirty="0">
                <a:solidFill>
                  <a:schemeClr val="bg2"/>
                </a:solidFill>
                <a:latin typeface="Times New Roman" panose="02020603050405020304" pitchFamily="18" charset="0"/>
                <a:cs typeface="Times New Roman" panose="02020603050405020304" pitchFamily="18" charset="0"/>
              </a:rPr>
              <a:t>perturbând astfel viața cotidiană)</a:t>
            </a:r>
          </a:p>
          <a:p>
            <a:pPr algn="just"/>
            <a:r>
              <a:rPr lang="ro-RO" sz="1600" dirty="0">
                <a:solidFill>
                  <a:schemeClr val="bg2"/>
                </a:solidFill>
                <a:latin typeface="Times New Roman" panose="02020603050405020304" pitchFamily="18" charset="0"/>
                <a:cs typeface="Times New Roman" panose="02020603050405020304" pitchFamily="18" charset="0"/>
              </a:rPr>
              <a:t>   Starea (episodul, fenomenul anormal) </a:t>
            </a:r>
            <a:r>
              <a:rPr lang="ro-RO" sz="1600" b="1" dirty="0">
                <a:solidFill>
                  <a:schemeClr val="bg2"/>
                </a:solidFill>
                <a:latin typeface="Times New Roman" panose="02020603050405020304" pitchFamily="18" charset="0"/>
                <a:cs typeface="Times New Roman" panose="02020603050405020304" pitchFamily="18" charset="0"/>
              </a:rPr>
              <a:t>depresiv</a:t>
            </a:r>
            <a:r>
              <a:rPr lang="ro-RO" sz="1600" dirty="0">
                <a:solidFill>
                  <a:schemeClr val="bg2"/>
                </a:solidFill>
                <a:latin typeface="Times New Roman" panose="02020603050405020304" pitchFamily="18" charset="0"/>
                <a:cs typeface="Times New Roman" panose="02020603050405020304" pitchFamily="18" charset="0"/>
              </a:rPr>
              <a:t>, care </a:t>
            </a:r>
            <a:r>
              <a:rPr lang="ro-RO" sz="1600" u="sng" dirty="0">
                <a:solidFill>
                  <a:schemeClr val="bg2"/>
                </a:solidFill>
                <a:latin typeface="Times New Roman" panose="02020603050405020304" pitchFamily="18" charset="0"/>
                <a:cs typeface="Times New Roman" panose="02020603050405020304" pitchFamily="18" charset="0"/>
              </a:rPr>
              <a:t>formal</a:t>
            </a:r>
            <a:r>
              <a:rPr lang="ro-RO" sz="1600" dirty="0">
                <a:solidFill>
                  <a:schemeClr val="bg2"/>
                </a:solidFill>
                <a:latin typeface="Times New Roman" panose="02020603050405020304" pitchFamily="18" charset="0"/>
                <a:cs typeface="Times New Roman" panose="02020603050405020304" pitchFamily="18" charset="0"/>
              </a:rPr>
              <a:t> constă dintr-o inhibiție retractilă generalizată, </a:t>
            </a:r>
            <a:r>
              <a:rPr lang="ro-RO" sz="1600" dirty="0" err="1">
                <a:solidFill>
                  <a:schemeClr val="bg2"/>
                </a:solidFill>
                <a:latin typeface="Times New Roman" panose="02020603050405020304" pitchFamily="18" charset="0"/>
                <a:cs typeface="Times New Roman" panose="02020603050405020304" pitchFamily="18" charset="0"/>
              </a:rPr>
              <a:t>bradipsihică</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anergică</a:t>
            </a:r>
            <a:r>
              <a:rPr lang="ro-RO" sz="1600" dirty="0">
                <a:solidFill>
                  <a:schemeClr val="bg2"/>
                </a:solidFill>
                <a:latin typeface="Times New Roman" panose="02020603050405020304" pitchFamily="18" charset="0"/>
                <a:cs typeface="Times New Roman" panose="02020603050405020304" pitchFamily="18" charset="0"/>
              </a:rPr>
              <a:t> cu </a:t>
            </a:r>
            <a:r>
              <a:rPr lang="ro-RO" sz="1600" dirty="0" smtClean="0">
                <a:solidFill>
                  <a:schemeClr val="bg2"/>
                </a:solidFill>
                <a:latin typeface="Times New Roman" panose="02020603050405020304" pitchFamily="18" charset="0"/>
                <a:cs typeface="Times New Roman" panose="02020603050405020304" pitchFamily="18" charset="0"/>
              </a:rPr>
              <a:t>a</a:t>
            </a:r>
            <a:r>
              <a:rPr lang="en-US" sz="1600" dirty="0" smtClean="0">
                <a:solidFill>
                  <a:schemeClr val="bg2"/>
                </a:solidFill>
                <a:latin typeface="Times New Roman" panose="02020603050405020304" pitchFamily="18" charset="0"/>
                <a:cs typeface="Times New Roman" panose="02020603050405020304" pitchFamily="18" charset="0"/>
              </a:rPr>
              <a:t>u</a:t>
            </a:r>
            <a:r>
              <a:rPr lang="ro-RO" sz="1600" dirty="0" err="1" smtClean="0">
                <a:solidFill>
                  <a:schemeClr val="bg2"/>
                </a:solidFill>
                <a:latin typeface="Times New Roman" panose="02020603050405020304" pitchFamily="18" charset="0"/>
                <a:cs typeface="Times New Roman" panose="02020603050405020304" pitchFamily="18" charset="0"/>
              </a:rPr>
              <a:t>todevalorizare</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negativă, ...se </a:t>
            </a:r>
            <a:r>
              <a:rPr lang="ro-RO" sz="1600" u="sng" dirty="0">
                <a:solidFill>
                  <a:schemeClr val="bg2"/>
                </a:solidFill>
                <a:latin typeface="Times New Roman" panose="02020603050405020304" pitchFamily="18" charset="0"/>
                <a:cs typeface="Times New Roman" panose="02020603050405020304" pitchFamily="18" charset="0"/>
              </a:rPr>
              <a:t>impune printr-o ieșire (dezinteresat </a:t>
            </a:r>
            <a:r>
              <a:rPr lang="ro-RO" sz="1600" u="sng" dirty="0" err="1">
                <a:solidFill>
                  <a:schemeClr val="bg2"/>
                </a:solidFill>
                <a:latin typeface="Times New Roman" panose="02020603050405020304" pitchFamily="18" charset="0"/>
                <a:cs typeface="Times New Roman" panose="02020603050405020304" pitchFamily="18" charset="0"/>
              </a:rPr>
              <a:t>anhedonică</a:t>
            </a:r>
            <a:r>
              <a:rPr lang="ro-RO" sz="1600" u="sng" dirty="0">
                <a:solidFill>
                  <a:schemeClr val="bg2"/>
                </a:solidFill>
                <a:latin typeface="Times New Roman" panose="02020603050405020304" pitchFamily="18" charset="0"/>
                <a:cs typeface="Times New Roman" panose="02020603050405020304" pitchFamily="18" charset="0"/>
              </a:rPr>
              <a:t>) față de prezentul situațional, cu lipsă de speranță în viitor și replierea pe un trecut vinovat, spre neființă</a:t>
            </a:r>
            <a:endParaRPr lang="ro-RO" sz="1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937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63</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6" name="Imagine 5"/>
          <p:cNvPicPr/>
          <p:nvPr/>
        </p:nvPicPr>
        <p:blipFill>
          <a:blip r:embed="rId2" cstate="print">
            <a:extLst>
              <a:ext uri="{28A0092B-C50C-407E-A947-70E740481C1C}">
                <a14:useLocalDpi xmlns:a14="http://schemas.microsoft.com/office/drawing/2010/main" val="0"/>
              </a:ext>
            </a:extLst>
          </a:blip>
          <a:stretch>
            <a:fillRect/>
          </a:stretch>
        </p:blipFill>
        <p:spPr>
          <a:xfrm>
            <a:off x="2606040" y="590550"/>
            <a:ext cx="3718560" cy="4191000"/>
          </a:xfrm>
          <a:prstGeom prst="rect">
            <a:avLst/>
          </a:prstGeom>
        </p:spPr>
      </p:pic>
    </p:spTree>
    <p:extLst>
      <p:ext uri="{BB962C8B-B14F-4D97-AF65-F5344CB8AC3E}">
        <p14:creationId xmlns:p14="http://schemas.microsoft.com/office/powerpoint/2010/main" val="9794962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64</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3" name="Dreptunghi 2"/>
          <p:cNvSpPr/>
          <p:nvPr/>
        </p:nvSpPr>
        <p:spPr>
          <a:xfrm>
            <a:off x="649045" y="1470660"/>
            <a:ext cx="7848600" cy="3276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o-RO" dirty="0"/>
              <a:t> </a:t>
            </a:r>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p:txBody>
      </p:sp>
      <p:sp>
        <p:nvSpPr>
          <p:cNvPr id="5" name="Dreptunghi 4"/>
          <p:cNvSpPr/>
          <p:nvPr/>
        </p:nvSpPr>
        <p:spPr>
          <a:xfrm>
            <a:off x="636494" y="1123950"/>
            <a:ext cx="7848600" cy="36320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Psihopatologia fenomenologico-cognitivistă a studiat detaliat (prin instrumentele EASE si EAWE) distorsiunile </a:t>
            </a:r>
            <a:r>
              <a:rPr lang="ro-RO" sz="1600" dirty="0" err="1">
                <a:solidFill>
                  <a:schemeClr val="bg2"/>
                </a:solidFill>
                <a:latin typeface="Times New Roman" panose="02020603050405020304" pitchFamily="18" charset="0"/>
                <a:cs typeface="Times New Roman" panose="02020603050405020304" pitchFamily="18" charset="0"/>
              </a:rPr>
              <a:t>predominent</a:t>
            </a:r>
            <a:r>
              <a:rPr lang="ro-RO" sz="1600" dirty="0">
                <a:solidFill>
                  <a:schemeClr val="bg2"/>
                </a:solidFill>
                <a:latin typeface="Times New Roman" panose="02020603050405020304" pitchFamily="18" charset="0"/>
                <a:cs typeface="Times New Roman" panose="02020603050405020304" pitchFamily="18" charset="0"/>
              </a:rPr>
              <a:t> spațio temporale față de viața cotidiană  din schizofrenia deficitară, </a:t>
            </a:r>
            <a:r>
              <a:rPr lang="ro-RO" sz="1600" dirty="0" err="1">
                <a:solidFill>
                  <a:schemeClr val="bg2"/>
                </a:solidFill>
                <a:latin typeface="Times New Roman" panose="02020603050405020304" pitchFamily="18" charset="0"/>
                <a:cs typeface="Times New Roman" panose="02020603050405020304" pitchFamily="18" charset="0"/>
              </a:rPr>
              <a:t>depersonalizant</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anonimizantă</a:t>
            </a:r>
            <a:r>
              <a:rPr lang="ro-RO" sz="1600" dirty="0">
                <a:solidFill>
                  <a:schemeClr val="bg2"/>
                </a:solidFill>
                <a:latin typeface="Times New Roman" panose="02020603050405020304" pitchFamily="18" charset="0"/>
                <a:cs typeface="Times New Roman" panose="02020603050405020304" pitchFamily="18" charset="0"/>
              </a:rPr>
              <a:t>. Felul în care e modificat în această patologie simțul comun a persoanelor - înclinate spre ruminații și analize abstracte, filosofice - are variante specifice, particulare</a:t>
            </a:r>
          </a:p>
          <a:p>
            <a:pPr algn="just"/>
            <a:r>
              <a:rPr lang="ro-RO" sz="1600" dirty="0">
                <a:solidFill>
                  <a:schemeClr val="bg2"/>
                </a:solidFill>
                <a:latin typeface="Times New Roman" panose="02020603050405020304" pitchFamily="18" charset="0"/>
                <a:cs typeface="Times New Roman" panose="02020603050405020304" pitchFamily="18" charset="0"/>
              </a:rPr>
              <a:t>    (În acest sens, e clasică analiza lui </a:t>
            </a:r>
            <a:r>
              <a:rPr lang="ro-RO" sz="1600" dirty="0" err="1">
                <a:solidFill>
                  <a:schemeClr val="bg2"/>
                </a:solidFill>
                <a:latin typeface="Times New Roman" panose="02020603050405020304" pitchFamily="18" charset="0"/>
                <a:cs typeface="Times New Roman" panose="02020603050405020304" pitchFamily="18" charset="0"/>
              </a:rPr>
              <a:t>Blankenburg</a:t>
            </a:r>
            <a:r>
              <a:rPr lang="ro-RO" sz="1600" dirty="0">
                <a:solidFill>
                  <a:schemeClr val="bg2"/>
                </a:solidFill>
                <a:latin typeface="Times New Roman" panose="02020603050405020304" pitchFamily="18" charset="0"/>
                <a:cs typeface="Times New Roman" panose="02020603050405020304" pitchFamily="18" charset="0"/>
              </a:rPr>
              <a:t> privitoare la „ pierderea axiomelor vieții cotidiene„ la unele cazuri de </a:t>
            </a:r>
            <a:r>
              <a:rPr lang="ro-RO" sz="1600" dirty="0" err="1">
                <a:solidFill>
                  <a:schemeClr val="bg2"/>
                </a:solidFill>
                <a:latin typeface="Times New Roman" panose="02020603050405020304" pitchFamily="18" charset="0"/>
                <a:cs typeface="Times New Roman" panose="02020603050405020304" pitchFamily="18" charset="0"/>
              </a:rPr>
              <a:t>schizo-</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pauci-simptomatice</a:t>
            </a:r>
            <a:r>
              <a:rPr lang="ro-RO" sz="1600" dirty="0">
                <a:solidFill>
                  <a:schemeClr val="bg2"/>
                </a:solidFill>
                <a:latin typeface="Times New Roman" panose="02020603050405020304" pitchFamily="18" charset="0"/>
                <a:cs typeface="Times New Roman" panose="02020603050405020304" pitchFamily="18" charset="0"/>
              </a:rPr>
              <a:t>: Pacientul nu mai înțelege care este sensul actelor firești,. pe care toată lumea le trăiește și le execută in viața zilnică„).</a:t>
            </a:r>
          </a:p>
        </p:txBody>
      </p:sp>
    </p:spTree>
    <p:extLst>
      <p:ext uri="{BB962C8B-B14F-4D97-AF65-F5344CB8AC3E}">
        <p14:creationId xmlns:p14="http://schemas.microsoft.com/office/powerpoint/2010/main" val="207928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65</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6" name="Imagine 5"/>
          <p:cNvPicPr/>
          <p:nvPr/>
        </p:nvPicPr>
        <p:blipFill>
          <a:blip r:embed="rId2" cstate="print">
            <a:extLst>
              <a:ext uri="{28A0092B-C50C-407E-A947-70E740481C1C}">
                <a14:useLocalDpi xmlns:a14="http://schemas.microsoft.com/office/drawing/2010/main" val="0"/>
              </a:ext>
            </a:extLst>
          </a:blip>
          <a:stretch>
            <a:fillRect/>
          </a:stretch>
        </p:blipFill>
        <p:spPr>
          <a:xfrm>
            <a:off x="2590800" y="514350"/>
            <a:ext cx="3991087" cy="4267200"/>
          </a:xfrm>
          <a:prstGeom prst="rect">
            <a:avLst/>
          </a:prstGeom>
        </p:spPr>
      </p:pic>
    </p:spTree>
    <p:extLst>
      <p:ext uri="{BB962C8B-B14F-4D97-AF65-F5344CB8AC3E}">
        <p14:creationId xmlns:p14="http://schemas.microsoft.com/office/powerpoint/2010/main" val="3178625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66</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1219200" y="1504950"/>
            <a:ext cx="7391400" cy="34034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Se poate ridica problema: - </a:t>
            </a:r>
            <a:r>
              <a:rPr lang="ro-RO" sz="1600" u="sng" dirty="0">
                <a:solidFill>
                  <a:schemeClr val="bg2"/>
                </a:solidFill>
                <a:latin typeface="Times New Roman" panose="02020603050405020304" pitchFamily="18" charset="0"/>
                <a:cs typeface="Times New Roman" panose="02020603050405020304" pitchFamily="18" charset="0"/>
              </a:rPr>
              <a:t>Care ar fi specificul perturbării simțului comun și a derulării vieții cotidiene în cazul </a:t>
            </a:r>
            <a:r>
              <a:rPr lang="ro-RO" sz="1600" u="sng" dirty="0" err="1">
                <a:solidFill>
                  <a:schemeClr val="bg2"/>
                </a:solidFill>
                <a:latin typeface="Times New Roman" panose="02020603050405020304" pitchFamily="18" charset="0"/>
                <a:cs typeface="Times New Roman" panose="02020603050405020304" pitchFamily="18" charset="0"/>
              </a:rPr>
              <a:t>șpsihopatologiei</a:t>
            </a:r>
            <a:r>
              <a:rPr lang="ro-RO" sz="1600" u="sng" dirty="0">
                <a:solidFill>
                  <a:schemeClr val="bg2"/>
                </a:solidFill>
                <a:latin typeface="Times New Roman" panose="02020603050405020304" pitchFamily="18" charset="0"/>
                <a:cs typeface="Times New Roman" panose="02020603050405020304" pitchFamily="18" charset="0"/>
              </a:rPr>
              <a:t> </a:t>
            </a:r>
            <a:r>
              <a:rPr lang="ro-RO" sz="1600" u="sng" dirty="0" err="1">
                <a:solidFill>
                  <a:schemeClr val="bg2"/>
                </a:solidFill>
                <a:latin typeface="Times New Roman" panose="02020603050405020304" pitchFamily="18" charset="0"/>
                <a:cs typeface="Times New Roman" panose="02020603050405020304" pitchFamily="18" charset="0"/>
              </a:rPr>
              <a:t>delirurante</a:t>
            </a:r>
            <a:r>
              <a:rPr lang="ro-RO" sz="1600" dirty="0">
                <a:solidFill>
                  <a:schemeClr val="bg2"/>
                </a:solidFill>
                <a:latin typeface="Times New Roman" panose="02020603050405020304" pitchFamily="18" charset="0"/>
                <a:cs typeface="Times New Roman" panose="02020603050405020304" pitchFamily="18" charset="0"/>
              </a:rPr>
              <a:t>?</a:t>
            </a:r>
          </a:p>
          <a:p>
            <a:pPr algn="just"/>
            <a:r>
              <a:rPr lang="ro-RO" sz="1600" dirty="0">
                <a:solidFill>
                  <a:schemeClr val="bg2"/>
                </a:solidFill>
                <a:latin typeface="Times New Roman" panose="02020603050405020304" pitchFamily="18" charset="0"/>
                <a:cs typeface="Times New Roman" panose="02020603050405020304" pitchFamily="18" charset="0"/>
              </a:rPr>
              <a:t>      Studiile neurocognitive au evidențiat în patologia delirantă unele tulburări ale derulării raționamentului (gândirii), interpretate prin teorii precum:</a:t>
            </a:r>
          </a:p>
          <a:p>
            <a:pPr algn="just"/>
            <a:r>
              <a:rPr lang="ro-RO" sz="1600" dirty="0">
                <a:solidFill>
                  <a:schemeClr val="bg2"/>
                </a:solidFill>
                <a:latin typeface="Times New Roman" panose="02020603050405020304" pitchFamily="18" charset="0"/>
                <a:cs typeface="Times New Roman" panose="02020603050405020304" pitchFamily="18" charset="0"/>
              </a:rPr>
              <a:t>   - </a:t>
            </a:r>
            <a:r>
              <a:rPr lang="ro-RO" sz="1600" i="1" dirty="0" err="1">
                <a:solidFill>
                  <a:schemeClr val="bg2"/>
                </a:solidFill>
                <a:latin typeface="Times New Roman" panose="02020603050405020304" pitchFamily="18" charset="0"/>
                <a:cs typeface="Times New Roman" panose="02020603050405020304" pitchFamily="18" charset="0"/>
              </a:rPr>
              <a:t>botom-up</a:t>
            </a:r>
            <a:r>
              <a:rPr lang="ro-RO" sz="1600" dirty="0">
                <a:solidFill>
                  <a:schemeClr val="bg2"/>
                </a:solidFill>
                <a:latin typeface="Times New Roman" panose="02020603050405020304" pitchFamily="18" charset="0"/>
                <a:cs typeface="Times New Roman" panose="02020603050405020304" pitchFamily="18" charset="0"/>
              </a:rPr>
              <a:t> = unele perturbări periferice ( de tip perceptiv) pot conduce, chiar printr-un raționament normal ( similar cu al omului de știință), la concluzii și convingeri aberante</a:t>
            </a:r>
          </a:p>
          <a:p>
            <a:pPr algn="just"/>
            <a:r>
              <a:rPr lang="ro-RO" sz="1600" dirty="0">
                <a:solidFill>
                  <a:schemeClr val="bg2"/>
                </a:solidFill>
                <a:latin typeface="Times New Roman" panose="02020603050405020304" pitchFamily="18" charset="0"/>
                <a:cs typeface="Times New Roman" panose="02020603050405020304" pitchFamily="18" charset="0"/>
              </a:rPr>
              <a:t>  - </a:t>
            </a:r>
            <a:r>
              <a:rPr lang="ro-RO" sz="1600" i="1" dirty="0" err="1">
                <a:solidFill>
                  <a:schemeClr val="bg2"/>
                </a:solidFill>
                <a:latin typeface="Times New Roman" panose="02020603050405020304" pitchFamily="18" charset="0"/>
                <a:cs typeface="Times New Roman" panose="02020603050405020304" pitchFamily="18" charset="0"/>
              </a:rPr>
              <a:t>top-down</a:t>
            </a:r>
            <a:r>
              <a:rPr lang="ro-RO" sz="1600" dirty="0">
                <a:solidFill>
                  <a:schemeClr val="bg2"/>
                </a:solidFill>
                <a:latin typeface="Times New Roman" panose="02020603050405020304" pitchFamily="18" charset="0"/>
                <a:cs typeface="Times New Roman" panose="02020603050405020304" pitchFamily="18" charset="0"/>
              </a:rPr>
              <a:t>..= are în vedere perturbări referitoare la însăși derularea raționamentului, așa cum ar fi „ saltul la concluzie„ – </a:t>
            </a:r>
            <a:r>
              <a:rPr lang="ro-RO" sz="1600" i="1" dirty="0" err="1">
                <a:solidFill>
                  <a:schemeClr val="bg2"/>
                </a:solidFill>
                <a:latin typeface="Times New Roman" panose="02020603050405020304" pitchFamily="18" charset="0"/>
                <a:cs typeface="Times New Roman" panose="02020603050405020304" pitchFamily="18" charset="0"/>
              </a:rPr>
              <a:t>jump</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to</a:t>
            </a:r>
            <a:r>
              <a:rPr lang="ro-RO" sz="1600" i="1" dirty="0">
                <a:solidFill>
                  <a:schemeClr val="bg2"/>
                </a:solidFill>
                <a:latin typeface="Times New Roman" panose="02020603050405020304" pitchFamily="18" charset="0"/>
                <a:cs typeface="Times New Roman" panose="02020603050405020304" pitchFamily="18" charset="0"/>
              </a:rPr>
              <a:t> </a:t>
            </a:r>
            <a:r>
              <a:rPr lang="ro-RO" sz="1600" i="1" dirty="0" err="1">
                <a:solidFill>
                  <a:schemeClr val="bg2"/>
                </a:solidFill>
                <a:latin typeface="Times New Roman" panose="02020603050405020304" pitchFamily="18" charset="0"/>
                <a:cs typeface="Times New Roman" panose="02020603050405020304" pitchFamily="18" charset="0"/>
              </a:rPr>
              <a:t>conclusion</a:t>
            </a:r>
            <a:r>
              <a:rPr lang="ro-RO" sz="1600" i="1" dirty="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si nerespingerea </a:t>
            </a:r>
            <a:r>
              <a:rPr lang="ro-RO" sz="1600" dirty="0" err="1">
                <a:solidFill>
                  <a:schemeClr val="bg2"/>
                </a:solidFill>
                <a:latin typeface="Times New Roman" panose="02020603050405020304" pitchFamily="18" charset="0"/>
                <a:cs typeface="Times New Roman" panose="02020603050405020304" pitchFamily="18" charset="0"/>
              </a:rPr>
              <a:t>concluzilor</a:t>
            </a:r>
            <a:r>
              <a:rPr lang="ro-RO" sz="1600" dirty="0">
                <a:solidFill>
                  <a:schemeClr val="bg2"/>
                </a:solidFill>
                <a:latin typeface="Times New Roman" panose="02020603050405020304" pitchFamily="18" charset="0"/>
                <a:cs typeface="Times New Roman" panose="02020603050405020304" pitchFamily="18" charset="0"/>
              </a:rPr>
              <a:t> greșite</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-tb</a:t>
            </a:r>
            <a:r>
              <a:rPr lang="ro-RO" sz="1600" dirty="0">
                <a:solidFill>
                  <a:schemeClr val="bg2"/>
                </a:solidFill>
                <a:latin typeface="Times New Roman" panose="02020603050405020304" pitchFamily="18" charset="0"/>
                <a:cs typeface="Times New Roman" panose="02020603050405020304" pitchFamily="18" charset="0"/>
              </a:rPr>
              <a:t>. ce se derulează la nivelul căutării informative în memoria biografică  - în perspectiva interpretării „</a:t>
            </a:r>
            <a:r>
              <a:rPr lang="ro-RO" sz="1600" i="1" dirty="0">
                <a:solidFill>
                  <a:schemeClr val="bg2"/>
                </a:solidFill>
                <a:latin typeface="Times New Roman" panose="02020603050405020304" pitchFamily="18" charset="0"/>
                <a:cs typeface="Times New Roman" panose="02020603050405020304" pitchFamily="18" charset="0"/>
              </a:rPr>
              <a:t>Mental Time Travel</a:t>
            </a:r>
            <a:r>
              <a:rPr lang="ro-RO" sz="1600" dirty="0">
                <a:solidFill>
                  <a:schemeClr val="bg2"/>
                </a:solidFill>
                <a:latin typeface="Times New Roman" panose="02020603050405020304" pitchFamily="18" charset="0"/>
                <a:cs typeface="Times New Roman" panose="02020603050405020304" pitchFamily="18" charset="0"/>
              </a:rPr>
              <a:t>„ a  lui </a:t>
            </a:r>
            <a:r>
              <a:rPr lang="ro-RO" sz="1600" dirty="0" err="1">
                <a:solidFill>
                  <a:schemeClr val="bg2"/>
                </a:solidFill>
                <a:latin typeface="Times New Roman" panose="02020603050405020304" pitchFamily="18" charset="0"/>
                <a:cs typeface="Times New Roman" panose="02020603050405020304" pitchFamily="18" charset="0"/>
              </a:rPr>
              <a:t>Tulvin...astfel</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încît</a:t>
            </a:r>
            <a:r>
              <a:rPr lang="ro-RO" sz="1600" dirty="0">
                <a:solidFill>
                  <a:schemeClr val="bg2"/>
                </a:solidFill>
                <a:latin typeface="Times New Roman" panose="02020603050405020304" pitchFamily="18" charset="0"/>
                <a:cs typeface="Times New Roman" panose="02020603050405020304" pitchFamily="18" charset="0"/>
              </a:rPr>
              <a:t>  delirantul devine: „nu un incorect om de știință„ ci un „</a:t>
            </a:r>
            <a:r>
              <a:rPr lang="ro-RO" sz="1600" dirty="0" err="1">
                <a:solidFill>
                  <a:schemeClr val="bg2"/>
                </a:solidFill>
                <a:latin typeface="Times New Roman" panose="02020603050405020304" pitchFamily="18" charset="0"/>
                <a:cs typeface="Times New Roman" panose="02020603050405020304" pitchFamily="18" charset="0"/>
              </a:rPr>
              <a:t>autobiograf</a:t>
            </a:r>
            <a:r>
              <a:rPr lang="ro-RO" sz="1600" dirty="0">
                <a:solidFill>
                  <a:schemeClr val="bg2"/>
                </a:solidFill>
                <a:latin typeface="Times New Roman" panose="02020603050405020304" pitchFamily="18" charset="0"/>
                <a:cs typeface="Times New Roman" panose="02020603050405020304" pitchFamily="18" charset="0"/>
              </a:rPr>
              <a:t> aberant„.</a:t>
            </a:r>
          </a:p>
        </p:txBody>
      </p:sp>
    </p:spTree>
    <p:extLst>
      <p:ext uri="{BB962C8B-B14F-4D97-AF65-F5344CB8AC3E}">
        <p14:creationId xmlns:p14="http://schemas.microsoft.com/office/powerpoint/2010/main" val="2358589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67</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Eșecul relativ al acestor proiecte neurocognitive de a interpreta delirul prin perturbări ale procesului de raționare, l-au determinat pe specialistul în </a:t>
            </a:r>
            <a:r>
              <a:rPr lang="ro-RO" sz="1600" dirty="0" err="1">
                <a:solidFill>
                  <a:schemeClr val="bg2"/>
                </a:solidFill>
                <a:latin typeface="Times New Roman" panose="02020603050405020304" pitchFamily="18" charset="0"/>
                <a:cs typeface="Times New Roman" panose="02020603050405020304" pitchFamily="18" charset="0"/>
              </a:rPr>
              <a:t>neuroștiințe</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Gallanger</a:t>
            </a:r>
            <a:r>
              <a:rPr lang="ro-RO" sz="1600" dirty="0">
                <a:solidFill>
                  <a:schemeClr val="bg2"/>
                </a:solidFill>
                <a:latin typeface="Times New Roman" panose="02020603050405020304" pitchFamily="18" charset="0"/>
                <a:cs typeface="Times New Roman" panose="02020603050405020304" pitchFamily="18" charset="0"/>
              </a:rPr>
              <a:t> să  sugereze ipoteza raportării la „lumile fictive multiple„.  El scrie :</a:t>
            </a:r>
          </a:p>
        </p:txBody>
      </p:sp>
    </p:spTree>
    <p:extLst>
      <p:ext uri="{BB962C8B-B14F-4D97-AF65-F5344CB8AC3E}">
        <p14:creationId xmlns:p14="http://schemas.microsoft.com/office/powerpoint/2010/main" val="3404040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68</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i="1" dirty="0">
                <a:solidFill>
                  <a:schemeClr val="bg2"/>
                </a:solidFill>
                <a:latin typeface="Times New Roman" panose="02020603050405020304" pitchFamily="18" charset="0"/>
                <a:cs typeface="Times New Roman" panose="02020603050405020304" pitchFamily="18" charset="0"/>
              </a:rPr>
              <a:t>“Pe lângă lumea în care noi lucrăm, ne câştigăm salariul, ne socializăm, ne bucurăm de viaţa de familie.... mai sunt multiple alte „lumi„ care ne scot din realitatea de zi cu zi. De ex. dacă citesc un roman, merg la teatru sau la cinema sau sunt preocupat de un joc pe calculator, eu petrec câteva ore intrând în diverse realităţi ce mi se deschid prin paginile cărţii, prin scena teatrului sau prin ecranul de </a:t>
            </a:r>
            <a:r>
              <a:rPr lang="ro-RO" sz="1600" i="1" dirty="0" err="1">
                <a:solidFill>
                  <a:schemeClr val="bg2"/>
                </a:solidFill>
                <a:latin typeface="Times New Roman" panose="02020603050405020304" pitchFamily="18" charset="0"/>
                <a:cs typeface="Times New Roman" panose="02020603050405020304" pitchFamily="18" charset="0"/>
              </a:rPr>
              <a:t>televizor...și...eu</a:t>
            </a:r>
            <a:r>
              <a:rPr lang="ro-RO" sz="1600" i="1" dirty="0">
                <a:solidFill>
                  <a:schemeClr val="bg2"/>
                </a:solidFill>
                <a:latin typeface="Times New Roman" panose="02020603050405020304" pitchFamily="18" charset="0"/>
                <a:cs typeface="Times New Roman" panose="02020603050405020304" pitchFamily="18" charset="0"/>
              </a:rPr>
              <a:t> pot să mă identific cu unul sau mai multe din personajele din aceste diverse medii...</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i="1" dirty="0">
                <a:solidFill>
                  <a:schemeClr val="bg2"/>
                </a:solidFill>
                <a:latin typeface="Times New Roman" panose="02020603050405020304" pitchFamily="18" charset="0"/>
                <a:cs typeface="Times New Roman" panose="02020603050405020304" pitchFamily="18" charset="0"/>
              </a:rPr>
              <a:t>...Pare perfect posibil ca cineva să poată intra în realitatea delirantă la fel cum intră în realitatea visului ori într-o realitate ficţională sau virtuală</a:t>
            </a:r>
            <a:r>
              <a:rPr lang="ro-RO" sz="1600" dirty="0">
                <a:solidFill>
                  <a:schemeClr val="bg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7401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69</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O astfel de trimitere ne atrage atenția că, </a:t>
            </a:r>
            <a:r>
              <a:rPr lang="ro-RO" sz="1600" u="sng" dirty="0">
                <a:solidFill>
                  <a:schemeClr val="bg2"/>
                </a:solidFill>
                <a:latin typeface="Times New Roman" panose="02020603050405020304" pitchFamily="18" charset="0"/>
                <a:cs typeface="Times New Roman" panose="02020603050405020304" pitchFamily="18" charset="0"/>
              </a:rPr>
              <a:t>din lumea vieții noastre cotidiene fac parte și diverse instanțe teoretice discursive</a:t>
            </a:r>
            <a:r>
              <a:rPr lang="ro-RO"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ce se corelează unor practici</a:t>
            </a:r>
            <a:r>
              <a:rPr lang="ro-RO" sz="1600" dirty="0">
                <a:solidFill>
                  <a:schemeClr val="bg2"/>
                </a:solidFill>
                <a:latin typeface="Times New Roman" panose="02020603050405020304" pitchFamily="18" charset="0"/>
                <a:cs typeface="Times New Roman" panose="02020603050405020304" pitchFamily="18" charset="0"/>
              </a:rPr>
              <a:t>. Astfel, nenumărați oameni acceptă ca normală practicarea religiei, cu rugăciuni zilnice și mers la biserică săptămânal (fapt ce implică aderarea la mitul sacral); </a:t>
            </a:r>
            <a:r>
              <a:rPr lang="ro-RO" sz="1600" dirty="0" err="1">
                <a:solidFill>
                  <a:schemeClr val="bg2"/>
                </a:solidFill>
                <a:latin typeface="Times New Roman" panose="02020603050405020304" pitchFamily="18" charset="0"/>
                <a:cs typeface="Times New Roman" panose="02020603050405020304" pitchFamily="18" charset="0"/>
              </a:rPr>
              <a:t>sau.....universul</a:t>
            </a:r>
            <a:r>
              <a:rPr lang="ro-RO" sz="1600" dirty="0">
                <a:solidFill>
                  <a:schemeClr val="bg2"/>
                </a:solidFill>
                <a:latin typeface="Times New Roman" panose="02020603050405020304" pitchFamily="18" charset="0"/>
                <a:cs typeface="Times New Roman" panose="02020603050405020304" pitchFamily="18" charset="0"/>
              </a:rPr>
              <a:t> practicilor artistice (creații literare, teatrale și lectura sau contemplarea acestora),... practica teoretică a elaborărilor științifice,... a speculațiilor filosofice.. </a:t>
            </a:r>
          </a:p>
          <a:p>
            <a:pPr algn="just"/>
            <a:r>
              <a:rPr lang="ro-RO" sz="1600" dirty="0">
                <a:solidFill>
                  <a:schemeClr val="bg2"/>
                </a:solidFill>
                <a:latin typeface="Times New Roman" panose="02020603050405020304" pitchFamily="18" charset="0"/>
                <a:cs typeface="Times New Roman" panose="02020603050405020304" pitchFamily="18" charset="0"/>
              </a:rPr>
              <a:t>      Ancorarea în instanța teoreticului e efectivă și încadrabilă în viața cotidiană, chiar dacă în momentul ancorării în aceasta (a rugăciunii, lecturii romanului , vizionării piesei, calculului matematic sau a elaborării speculației științifice, filosofice) persoana se sustrage aparent din interacțiunea cu cei din jur.</a:t>
            </a:r>
          </a:p>
        </p:txBody>
      </p:sp>
    </p:spTree>
    <p:extLst>
      <p:ext uri="{BB962C8B-B14F-4D97-AF65-F5344CB8AC3E}">
        <p14:creationId xmlns:p14="http://schemas.microsoft.com/office/powerpoint/2010/main" val="34779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57350"/>
            <a:ext cx="7572525" cy="2209800"/>
          </a:xfrm>
        </p:spPr>
        <p:txBody>
          <a:bodyPr/>
          <a:lstStyle/>
          <a:p>
            <a:pPr marL="0" indent="0">
              <a:lnSpc>
                <a:spcPct val="150000"/>
              </a:lnSpc>
            </a:pPr>
            <a:r>
              <a:rPr lang="en-US" sz="1600" b="0" dirty="0" smtClean="0">
                <a:solidFill>
                  <a:schemeClr val="bg2"/>
                </a:solidFill>
                <a:latin typeface="Times New Roman" panose="02020603050405020304" pitchFamily="18" charset="0"/>
                <a:cs typeface="Times New Roman" panose="02020603050405020304" pitchFamily="18" charset="0"/>
              </a:rPr>
              <a:t>	</a:t>
            </a:r>
            <a:r>
              <a:rPr lang="ro-RO" sz="1600" b="0" dirty="0" smtClean="0">
                <a:solidFill>
                  <a:schemeClr val="bg2"/>
                </a:solidFill>
                <a:latin typeface="Times New Roman" panose="02020603050405020304" pitchFamily="18" charset="0"/>
                <a:cs typeface="Times New Roman" panose="02020603050405020304" pitchFamily="18" charset="0"/>
              </a:rPr>
              <a:t>În </a:t>
            </a:r>
            <a:r>
              <a:rPr lang="ro-RO" sz="1600" b="0" dirty="0">
                <a:solidFill>
                  <a:schemeClr val="bg2"/>
                </a:solidFill>
                <a:latin typeface="Times New Roman" panose="02020603050405020304" pitchFamily="18" charset="0"/>
                <a:cs typeface="Times New Roman" panose="02020603050405020304" pitchFamily="18" charset="0"/>
              </a:rPr>
              <a:t>sec XX s-au introdus în psihopatologie puține concepte noi, principalul fiind cel de schizofrenie (</a:t>
            </a:r>
            <a:r>
              <a:rPr lang="ro-RO" sz="1600" b="0" dirty="0" err="1">
                <a:solidFill>
                  <a:schemeClr val="bg2"/>
                </a:solidFill>
                <a:latin typeface="Times New Roman" panose="02020603050405020304" pitchFamily="18" charset="0"/>
                <a:cs typeface="Times New Roman" panose="02020603050405020304" pitchFamily="18" charset="0"/>
              </a:rPr>
              <a:t>Bleuler</a:t>
            </a:r>
            <a:r>
              <a:rPr lang="ro-RO" sz="1600" b="0" dirty="0">
                <a:solidFill>
                  <a:schemeClr val="bg2"/>
                </a:solidFill>
                <a:latin typeface="Times New Roman" panose="02020603050405020304" pitchFamily="18" charset="0"/>
                <a:cs typeface="Times New Roman" panose="02020603050405020304" pitchFamily="18" charset="0"/>
              </a:rPr>
              <a:t>, 1911), caracterizată prin </a:t>
            </a:r>
            <a:r>
              <a:rPr lang="ro-RO" sz="1600" b="0" u="sng" dirty="0">
                <a:solidFill>
                  <a:schemeClr val="bg2"/>
                </a:solidFill>
                <a:latin typeface="Times New Roman" panose="02020603050405020304" pitchFamily="18" charset="0"/>
                <a:cs typeface="Times New Roman" panose="02020603050405020304" pitchFamily="18" charset="0"/>
              </a:rPr>
              <a:t>autism dezorganizant</a:t>
            </a:r>
            <a:r>
              <a:rPr lang="ro-RO" sz="1600" b="0" dirty="0">
                <a:solidFill>
                  <a:schemeClr val="bg2"/>
                </a:solidFill>
                <a:latin typeface="Times New Roman" panose="02020603050405020304" pitchFamily="18" charset="0"/>
                <a:cs typeface="Times New Roman" panose="02020603050405020304" pitchFamily="18" charset="0"/>
              </a:rPr>
              <a:t/>
            </a:r>
            <a:br>
              <a:rPr lang="ro-RO" sz="1600" b="0" dirty="0">
                <a:solidFill>
                  <a:schemeClr val="bg2"/>
                </a:solidFill>
                <a:latin typeface="Times New Roman" panose="02020603050405020304" pitchFamily="18" charset="0"/>
                <a:cs typeface="Times New Roman" panose="02020603050405020304" pitchFamily="18" charset="0"/>
              </a:rPr>
            </a:br>
            <a:r>
              <a:rPr lang="en-US" sz="1600" b="0" dirty="0" smtClean="0">
                <a:solidFill>
                  <a:schemeClr val="bg2"/>
                </a:solidFill>
                <a:latin typeface="Times New Roman" panose="02020603050405020304" pitchFamily="18" charset="0"/>
                <a:cs typeface="Times New Roman" panose="02020603050405020304" pitchFamily="18" charset="0"/>
              </a:rPr>
              <a:t>	</a:t>
            </a:r>
            <a:r>
              <a:rPr lang="ro-RO" sz="1600" b="0" u="sng" dirty="0" smtClean="0">
                <a:solidFill>
                  <a:schemeClr val="bg2"/>
                </a:solidFill>
                <a:latin typeface="Times New Roman" panose="02020603050405020304" pitchFamily="18" charset="0"/>
                <a:cs typeface="Times New Roman" panose="02020603050405020304" pitchFamily="18" charset="0"/>
              </a:rPr>
              <a:t>Dezorganizarea</a:t>
            </a:r>
            <a:r>
              <a:rPr lang="ro-RO" sz="1600" b="0" dirty="0" smtClean="0">
                <a:solidFill>
                  <a:schemeClr val="bg2"/>
                </a:solidFill>
                <a:latin typeface="Times New Roman" panose="02020603050405020304" pitchFamily="18" charset="0"/>
                <a:cs typeface="Times New Roman" panose="02020603050405020304" pitchFamily="18" charset="0"/>
              </a:rPr>
              <a:t> </a:t>
            </a:r>
            <a:r>
              <a:rPr lang="ro-RO" sz="1600" b="0" dirty="0">
                <a:solidFill>
                  <a:schemeClr val="bg2"/>
                </a:solidFill>
                <a:latin typeface="Times New Roman" panose="02020603050405020304" pitchFamily="18" charset="0"/>
                <a:cs typeface="Times New Roman" panose="02020603050405020304" pitchFamily="18" charset="0"/>
              </a:rPr>
              <a:t>se referă la pierderea coerenței ierarhice în plan ideo-verbal </a:t>
            </a:r>
            <a:r>
              <a:rPr lang="ro-RO" sz="1600" b="0" dirty="0" smtClean="0">
                <a:solidFill>
                  <a:schemeClr val="bg2"/>
                </a:solidFill>
                <a:latin typeface="Times New Roman" panose="02020603050405020304" pitchFamily="18" charset="0"/>
                <a:cs typeface="Times New Roman" panose="02020603050405020304" pitchFamily="18" charset="0"/>
              </a:rPr>
              <a:t>și</a:t>
            </a:r>
            <a:r>
              <a:rPr lang="en-US" sz="1600" b="0" dirty="0">
                <a:solidFill>
                  <a:schemeClr val="bg2"/>
                </a:solidFill>
                <a:latin typeface="Times New Roman" panose="02020603050405020304" pitchFamily="18" charset="0"/>
                <a:cs typeface="Times New Roman" panose="02020603050405020304" pitchFamily="18" charset="0"/>
              </a:rPr>
              <a:t/>
            </a:r>
            <a:br>
              <a:rPr lang="en-US" sz="1600" b="0" dirty="0">
                <a:solidFill>
                  <a:schemeClr val="bg2"/>
                </a:solidFill>
                <a:latin typeface="Times New Roman" panose="02020603050405020304" pitchFamily="18" charset="0"/>
                <a:cs typeface="Times New Roman" panose="02020603050405020304" pitchFamily="18" charset="0"/>
              </a:rPr>
            </a:br>
            <a:r>
              <a:rPr lang="ro-RO" sz="1600" b="0" dirty="0" smtClean="0">
                <a:solidFill>
                  <a:schemeClr val="bg2"/>
                </a:solidFill>
                <a:latin typeface="Times New Roman" panose="02020603050405020304" pitchFamily="18" charset="0"/>
                <a:cs typeface="Times New Roman" panose="02020603050405020304" pitchFamily="18" charset="0"/>
              </a:rPr>
              <a:t>comportamental</a:t>
            </a:r>
            <a:r>
              <a:rPr lang="ro-RO" sz="1600" b="0" dirty="0">
                <a:solidFill>
                  <a:schemeClr val="bg2"/>
                </a:solidFill>
                <a:latin typeface="Times New Roman" panose="02020603050405020304" pitchFamily="18" charset="0"/>
                <a:cs typeface="Times New Roman" panose="02020603050405020304" pitchFamily="18" charset="0"/>
              </a:rPr>
              <a:t/>
            </a:r>
            <a:br>
              <a:rPr lang="ro-RO" sz="1600" b="0" dirty="0">
                <a:solidFill>
                  <a:schemeClr val="bg2"/>
                </a:solidFill>
                <a:latin typeface="Times New Roman" panose="02020603050405020304" pitchFamily="18" charset="0"/>
                <a:cs typeface="Times New Roman" panose="02020603050405020304" pitchFamily="18" charset="0"/>
              </a:rPr>
            </a:br>
            <a:r>
              <a:rPr lang="ro-RO" sz="1600" b="0" dirty="0">
                <a:solidFill>
                  <a:schemeClr val="bg2"/>
                </a:solidFill>
                <a:latin typeface="Times New Roman" panose="02020603050405020304" pitchFamily="18" charset="0"/>
                <a:cs typeface="Times New Roman" panose="02020603050405020304" pitchFamily="18" charset="0"/>
              </a:rPr>
              <a:t>	 Ea e considerată și în prezent una din cele 5 dimensiuni ale psihozei</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70</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3" name="I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839" y="161588"/>
            <a:ext cx="3734321" cy="4820323"/>
          </a:xfrm>
          <a:prstGeom prst="rect">
            <a:avLst/>
          </a:prstGeom>
        </p:spPr>
      </p:pic>
    </p:spTree>
    <p:extLst>
      <p:ext uri="{BB962C8B-B14F-4D97-AF65-F5344CB8AC3E}">
        <p14:creationId xmlns:p14="http://schemas.microsoft.com/office/powerpoint/2010/main" val="2697698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71</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a:solidFill>
                  <a:schemeClr val="bg2"/>
                </a:solidFill>
                <a:latin typeface="Times New Roman" panose="02020603050405020304" pitchFamily="18" charset="0"/>
                <a:cs typeface="Times New Roman" panose="02020603050405020304" pitchFamily="18" charset="0"/>
              </a:rPr>
              <a:t> </a:t>
            </a: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Tradițional  </a:t>
            </a:r>
            <a:r>
              <a:rPr lang="ro-RO" sz="1600" dirty="0">
                <a:solidFill>
                  <a:schemeClr val="bg2"/>
                </a:solidFill>
                <a:latin typeface="Times New Roman" panose="02020603050405020304" pitchFamily="18" charset="0"/>
                <a:cs typeface="Times New Roman" panose="02020603050405020304" pitchFamily="18" charset="0"/>
              </a:rPr>
              <a:t>- de la </a:t>
            </a:r>
            <a:r>
              <a:rPr lang="ro-RO" sz="1600" dirty="0" err="1">
                <a:solidFill>
                  <a:schemeClr val="bg2"/>
                </a:solidFill>
                <a:latin typeface="Times New Roman" panose="02020603050405020304" pitchFamily="18" charset="0"/>
                <a:cs typeface="Times New Roman" panose="02020603050405020304" pitchFamily="18" charset="0"/>
              </a:rPr>
              <a:t>Minkowski</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la</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Stanghellini</a:t>
            </a:r>
            <a:r>
              <a:rPr lang="ro-RO" sz="1600" dirty="0">
                <a:solidFill>
                  <a:schemeClr val="bg2"/>
                </a:solidFill>
                <a:latin typeface="Times New Roman" panose="02020603050405020304" pitchFamily="18" charset="0"/>
                <a:cs typeface="Times New Roman" panose="02020603050405020304" pitchFamily="18" charset="0"/>
              </a:rPr>
              <a:t> – s-a acceptat că  unii schizoizi au spontan preocupări față de filosofări </a:t>
            </a:r>
            <a:r>
              <a:rPr lang="ro-RO" sz="1600" dirty="0" err="1">
                <a:solidFill>
                  <a:schemeClr val="bg2"/>
                </a:solidFill>
                <a:latin typeface="Times New Roman" panose="02020603050405020304" pitchFamily="18" charset="0"/>
                <a:cs typeface="Times New Roman" panose="02020603050405020304" pitchFamily="18" charset="0"/>
              </a:rPr>
              <a:t>sterile....iar</a:t>
            </a:r>
            <a:r>
              <a:rPr lang="ro-RO" sz="1600" dirty="0">
                <a:solidFill>
                  <a:schemeClr val="bg2"/>
                </a:solidFill>
                <a:latin typeface="Times New Roman" panose="02020603050405020304" pitchFamily="18" charset="0"/>
                <a:cs typeface="Times New Roman" panose="02020603050405020304" pitchFamily="18" charset="0"/>
              </a:rPr>
              <a:t> autiștii sunt bine cunoscuți pentru talentele lor în calculul matematic..   </a:t>
            </a:r>
          </a:p>
          <a:p>
            <a:r>
              <a:rPr lang="ro-RO" sz="1600" dirty="0">
                <a:solidFill>
                  <a:schemeClr val="bg2"/>
                </a:solidFill>
                <a:latin typeface="Times New Roman" panose="02020603050405020304" pitchFamily="18" charset="0"/>
                <a:cs typeface="Times New Roman" panose="02020603050405020304" pitchFamily="18" charset="0"/>
              </a:rPr>
              <a:t>        Cât îi privește pe deliranții, aceștia ar putea fi apropiați de creatorii de literatura fantastică....</a:t>
            </a:r>
          </a:p>
          <a:p>
            <a:r>
              <a:rPr lang="ro-RO" sz="1600" dirty="0">
                <a:solidFill>
                  <a:schemeClr val="bg2"/>
                </a:solidFill>
                <a:latin typeface="Times New Roman" panose="02020603050405020304" pitchFamily="18" charset="0"/>
                <a:cs typeface="Times New Roman" panose="02020603050405020304" pitchFamily="18" charset="0"/>
              </a:rPr>
              <a:t>        Doar că, ei nu produc romane valide </a:t>
            </a:r>
            <a:r>
              <a:rPr lang="ro-RO" sz="1600" dirty="0" smtClean="0">
                <a:solidFill>
                  <a:schemeClr val="bg2"/>
                </a:solidFill>
                <a:latin typeface="Times New Roman" panose="02020603050405020304" pitchFamily="18" charset="0"/>
                <a:cs typeface="Times New Roman" panose="02020603050405020304" pitchFamily="18" charset="0"/>
              </a:rPr>
              <a:t>p</a:t>
            </a:r>
            <a:r>
              <a:rPr lang="en-US" sz="1600" dirty="0" err="1" smtClean="0">
                <a:solidFill>
                  <a:schemeClr val="bg2"/>
                </a:solidFill>
                <a:latin typeface="Times New Roman" panose="02020603050405020304" pitchFamily="18" charset="0"/>
                <a:cs typeface="Times New Roman" panose="02020603050405020304" pitchFamily="18" charset="0"/>
              </a:rPr>
              <a:t>entru</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lumea vieți  cotidiene comunitare ... ci, un fel de narațiune romanesc-teatrală privată, de tip autobiografic,... de care ajung sa fie  absorbiți,.... </a:t>
            </a:r>
            <a:r>
              <a:rPr lang="ro-RO" sz="1600" dirty="0" err="1">
                <a:solidFill>
                  <a:schemeClr val="bg2"/>
                </a:solidFill>
                <a:latin typeface="Times New Roman" panose="02020603050405020304" pitchFamily="18" charset="0"/>
                <a:cs typeface="Times New Roman" panose="02020603050405020304" pitchFamily="18" charset="0"/>
              </a:rPr>
              <a:t>decontextualizându-se</a:t>
            </a:r>
            <a:r>
              <a:rPr lang="ro-RO" sz="1600" dirty="0">
                <a:solidFill>
                  <a:schemeClr val="bg2"/>
                </a:solidFill>
                <a:latin typeface="Times New Roman" panose="02020603050405020304" pitchFamily="18" charset="0"/>
                <a:cs typeface="Times New Roman" panose="02020603050405020304" pitchFamily="18" charset="0"/>
              </a:rPr>
              <a:t> din viața cotidiană</a:t>
            </a:r>
          </a:p>
        </p:txBody>
      </p:sp>
    </p:spTree>
    <p:extLst>
      <p:ext uri="{BB962C8B-B14F-4D97-AF65-F5344CB8AC3E}">
        <p14:creationId xmlns:p14="http://schemas.microsoft.com/office/powerpoint/2010/main" val="1250398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72</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Deci - dezvoltând ideea lui </a:t>
            </a:r>
            <a:r>
              <a:rPr lang="ro-RO" sz="1600" dirty="0" err="1">
                <a:solidFill>
                  <a:schemeClr val="bg2"/>
                </a:solidFill>
                <a:latin typeface="Times New Roman" panose="02020603050405020304" pitchFamily="18" charset="0"/>
                <a:cs typeface="Times New Roman" panose="02020603050405020304" pitchFamily="18" charset="0"/>
              </a:rPr>
              <a:t>Gallanger</a:t>
            </a:r>
            <a:r>
              <a:rPr lang="ro-RO" sz="1600" dirty="0">
                <a:solidFill>
                  <a:schemeClr val="bg2"/>
                </a:solidFill>
                <a:latin typeface="Times New Roman" panose="02020603050405020304" pitchFamily="18" charset="0"/>
                <a:cs typeface="Times New Roman" panose="02020603050405020304" pitchFamily="18" charset="0"/>
              </a:rPr>
              <a:t> - s-ar putea sugera că delirul ar putea fi interpretat ca “alunecarea” sau “căderea” subiectului în rolul schematic al unui </a:t>
            </a:r>
            <a:r>
              <a:rPr lang="ro-RO" sz="1600" dirty="0" smtClean="0">
                <a:solidFill>
                  <a:schemeClr val="bg2"/>
                </a:solidFill>
                <a:latin typeface="Times New Roman" panose="02020603050405020304" pitchFamily="18" charset="0"/>
                <a:cs typeface="Times New Roman" panose="02020603050405020304" pitchFamily="18" charset="0"/>
              </a:rPr>
              <a:t>p</a:t>
            </a:r>
            <a:r>
              <a:rPr lang="en-US" sz="1600" dirty="0" smtClean="0">
                <a:solidFill>
                  <a:schemeClr val="bg2"/>
                </a:solidFill>
                <a:latin typeface="Times New Roman" panose="02020603050405020304" pitchFamily="18" charset="0"/>
                <a:cs typeface="Times New Roman" panose="02020603050405020304" pitchFamily="18" charset="0"/>
              </a:rPr>
              <a:t>e</a:t>
            </a:r>
            <a:r>
              <a:rPr lang="ro-RO" sz="1600" dirty="0" err="1" smtClean="0">
                <a:solidFill>
                  <a:schemeClr val="bg2"/>
                </a:solidFill>
                <a:latin typeface="Times New Roman" panose="02020603050405020304" pitchFamily="18" charset="0"/>
                <a:cs typeface="Times New Roman" panose="02020603050405020304" pitchFamily="18" charset="0"/>
              </a:rPr>
              <a:t>rsonaj</a:t>
            </a:r>
            <a:r>
              <a:rPr lang="ro-RO"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aberant dintr-un scenariu fictiv, derulat în planul unei </a:t>
            </a:r>
            <a:r>
              <a:rPr lang="ro-RO" sz="1600" dirty="0" err="1">
                <a:solidFill>
                  <a:schemeClr val="bg2"/>
                </a:solidFill>
                <a:latin typeface="Times New Roman" panose="02020603050405020304" pitchFamily="18" charset="0"/>
                <a:cs typeface="Times New Roman" panose="02020603050405020304" pitchFamily="18" charset="0"/>
              </a:rPr>
              <a:t>meta-reprezentivităţi</a:t>
            </a:r>
            <a:r>
              <a:rPr lang="ro-RO" sz="1600" dirty="0">
                <a:solidFill>
                  <a:schemeClr val="bg2"/>
                </a:solidFill>
                <a:latin typeface="Times New Roman" panose="02020603050405020304" pitchFamily="18" charset="0"/>
                <a:cs typeface="Times New Roman" panose="02020603050405020304" pitchFamily="18" charset="0"/>
              </a:rPr>
              <a:t> distorsionate,... din care el nu se mai poate reîntoarce la condiţia integrării în viața cotidiană a simțului comun.</a:t>
            </a:r>
          </a:p>
          <a:p>
            <a:pPr algn="just"/>
            <a:r>
              <a:rPr lang="ro-RO" sz="1600" dirty="0">
                <a:solidFill>
                  <a:schemeClr val="bg2"/>
                </a:solidFill>
                <a:latin typeface="Times New Roman" panose="02020603050405020304" pitchFamily="18" charset="0"/>
                <a:cs typeface="Times New Roman" panose="02020603050405020304" pitchFamily="18" charset="0"/>
              </a:rPr>
              <a:t>         </a:t>
            </a:r>
            <a:r>
              <a:rPr lang="ro-RO" sz="1600" u="sng" dirty="0">
                <a:solidFill>
                  <a:schemeClr val="bg2"/>
                </a:solidFill>
                <a:latin typeface="Times New Roman" panose="02020603050405020304" pitchFamily="18" charset="0"/>
                <a:cs typeface="Times New Roman" panose="02020603050405020304" pitchFamily="18" charset="0"/>
              </a:rPr>
              <a:t>Instanța personajelor</a:t>
            </a:r>
            <a:r>
              <a:rPr lang="ro-RO" sz="1600" dirty="0">
                <a:solidFill>
                  <a:schemeClr val="bg2"/>
                </a:solidFill>
                <a:latin typeface="Times New Roman" panose="02020603050405020304" pitchFamily="18" charset="0"/>
                <a:cs typeface="Times New Roman" panose="02020603050405020304" pitchFamily="18" charset="0"/>
              </a:rPr>
              <a:t> este, desigur,  una supraindividuală, funcțională în planul cultural teoretic al lumii specifice unei comunități istorice</a:t>
            </a:r>
          </a:p>
        </p:txBody>
      </p:sp>
    </p:spTree>
    <p:extLst>
      <p:ext uri="{BB962C8B-B14F-4D97-AF65-F5344CB8AC3E}">
        <p14:creationId xmlns:p14="http://schemas.microsoft.com/office/powerpoint/2010/main" val="6512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73</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 </a:t>
            </a:r>
            <a:r>
              <a:rPr lang="ro-RO" sz="1600" b="1" dirty="0">
                <a:solidFill>
                  <a:schemeClr val="bg2"/>
                </a:solidFill>
                <a:latin typeface="Times New Roman" panose="02020603050405020304" pitchFamily="18" charset="0"/>
                <a:cs typeface="Times New Roman" panose="02020603050405020304" pitchFamily="18" charset="0"/>
              </a:rPr>
              <a:t>Identificându-se plin de convingere cu un astfel de personaj şi  rol, delirantul „cade„ pe o dimensiune teoretică ce-i este implicită; și care în normalitate este integrată într-o firească sinteză a realității, ce-i permite participarea naturală la viața cotidiană</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     Cuprins și absorbit </a:t>
            </a:r>
            <a:r>
              <a:rPr lang="ro-RO" sz="1600" dirty="0" err="1">
                <a:solidFill>
                  <a:schemeClr val="bg2"/>
                </a:solidFill>
                <a:latin typeface="Times New Roman" panose="02020603050405020304" pitchFamily="18" charset="0"/>
                <a:cs typeface="Times New Roman" panose="02020603050405020304" pitchFamily="18" charset="0"/>
              </a:rPr>
              <a:t>dereistic</a:t>
            </a:r>
            <a:r>
              <a:rPr lang="ro-RO" sz="1600" dirty="0">
                <a:solidFill>
                  <a:schemeClr val="bg2"/>
                </a:solidFill>
                <a:latin typeface="Times New Roman" panose="02020603050405020304" pitchFamily="18" charset="0"/>
                <a:cs typeface="Times New Roman" panose="02020603050405020304" pitchFamily="18" charset="0"/>
              </a:rPr>
              <a:t> de delir, pacientul reacţionează şi acţionează după o logică specială, valabilă în  lumea ficţiunii; dar diferită de cea a vieţii curente.</a:t>
            </a:r>
          </a:p>
          <a:p>
            <a:r>
              <a:rPr lang="ro-RO" sz="1600" dirty="0">
                <a:solidFill>
                  <a:schemeClr val="bg2"/>
                </a:solidFill>
              </a:rPr>
              <a:t> </a:t>
            </a:r>
          </a:p>
          <a:p>
            <a:r>
              <a:rPr lang="ro-RO" sz="1600" dirty="0">
                <a:solidFill>
                  <a:schemeClr val="bg2"/>
                </a:solidFill>
              </a:rPr>
              <a:t> </a:t>
            </a:r>
            <a:endParaRPr lang="ro-RO" sz="1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535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74</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pic>
        <p:nvPicPr>
          <p:cNvPr id="3" name="I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496" y="285749"/>
            <a:ext cx="5249008" cy="4648201"/>
          </a:xfrm>
          <a:prstGeom prst="rect">
            <a:avLst/>
          </a:prstGeom>
        </p:spPr>
      </p:pic>
    </p:spTree>
    <p:extLst>
      <p:ext uri="{BB962C8B-B14F-4D97-AF65-F5344CB8AC3E}">
        <p14:creationId xmlns:p14="http://schemas.microsoft.com/office/powerpoint/2010/main" val="1639035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75</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1581150"/>
            <a:ext cx="7570694" cy="3174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În derularea vieții cotidiene, noi ne extragem frecvent din planul interacțiunilor situaționale firești cu ceilalți, cea a simțului comun, plonjând în diverse dimensiuni alte teoreticului cultural comunitar, fi el religios, literar sau științifico filosofic; domenii ce presupun o altă spațio-temporalitate decât cea a simțului comun, aşa cum ne indica Eliade, despre „timpul narativității literare„</a:t>
            </a:r>
          </a:p>
        </p:txBody>
      </p:sp>
    </p:spTree>
    <p:extLst>
      <p:ext uri="{BB962C8B-B14F-4D97-AF65-F5344CB8AC3E}">
        <p14:creationId xmlns:p14="http://schemas.microsoft.com/office/powerpoint/2010/main" val="29899151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76</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819150"/>
            <a:ext cx="7570694" cy="3936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Timpul mitic al narativităţii literare după Eliade</a:t>
            </a:r>
          </a:p>
          <a:p>
            <a:pPr algn="just"/>
            <a:r>
              <a:rPr lang="ro-RO" sz="1600" b="1" dirty="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	Istoricul religiilor Mircea Eliade a subliniat consubstanţialitatea dintre literatura beletristică şi mitul religios, luând în considerare temporalitatea specifică acestora. El scrie:</a:t>
            </a:r>
          </a:p>
          <a:p>
            <a:pPr algn="just"/>
            <a:r>
              <a:rPr lang="ro-RO" sz="1600" dirty="0">
                <a:solidFill>
                  <a:schemeClr val="bg2"/>
                </a:solidFill>
                <a:latin typeface="Times New Roman" panose="02020603050405020304" pitchFamily="18" charset="0"/>
                <a:cs typeface="Times New Roman" panose="02020603050405020304" pitchFamily="18" charset="0"/>
              </a:rPr>
              <a:t>	„Ieşirea din timp” realizată prin lectură – îndeosebi prin lectura romanelor – e ceea ce apropie cel mai mult funcţia literaturilor de cea a mitologiilor. Timpul pe care-l trăim citind un roman este, fără îndoială, acela pe  care-l reintegrăm într-o societate tradiţională, ascultând un mit. Dar şi într-un caz sau altul ieşim din timpul istoric şi personal şi ne cufundăm într-un timp fabulos, </a:t>
            </a:r>
            <a:r>
              <a:rPr lang="ro-RO" sz="1600" dirty="0" err="1">
                <a:solidFill>
                  <a:schemeClr val="bg2"/>
                </a:solidFill>
                <a:latin typeface="Times New Roman" panose="02020603050405020304" pitchFamily="18" charset="0"/>
                <a:cs typeface="Times New Roman" panose="02020603050405020304" pitchFamily="18" charset="0"/>
              </a:rPr>
              <a:t>transistoric</a:t>
            </a:r>
            <a:r>
              <a:rPr lang="ro-RO" sz="1600" dirty="0">
                <a:solidFill>
                  <a:schemeClr val="bg2"/>
                </a:solidFill>
                <a:latin typeface="Times New Roman" panose="02020603050405020304" pitchFamily="18" charset="0"/>
                <a:cs typeface="Times New Roman" panose="02020603050405020304" pitchFamily="18" charset="0"/>
              </a:rPr>
              <a:t>. Cititorul este pus în faţa unui timp străin, imaginar, al cărui ritm variază la infinit, căci fiecare povestire îşi are propriul ei timp, specific şi excesiv. Romanul are acces la timpul primordial al miturilor, dar, în măsura în care povesteşte o istorie </a:t>
            </a:r>
            <a:r>
              <a:rPr lang="ro-RO" sz="1600" dirty="0" err="1">
                <a:solidFill>
                  <a:schemeClr val="bg2"/>
                </a:solidFill>
                <a:latin typeface="Times New Roman" panose="02020603050405020304" pitchFamily="18" charset="0"/>
                <a:cs typeface="Times New Roman" panose="02020603050405020304" pitchFamily="18" charset="0"/>
              </a:rPr>
              <a:t>verosimilǎ</a:t>
            </a:r>
            <a:r>
              <a:rPr lang="ro-RO" sz="1600" dirty="0">
                <a:solidFill>
                  <a:schemeClr val="bg2"/>
                </a:solidFill>
                <a:latin typeface="Times New Roman" panose="02020603050405020304" pitchFamily="18" charset="0"/>
                <a:cs typeface="Times New Roman" panose="02020603050405020304" pitchFamily="18" charset="0"/>
              </a:rPr>
              <a:t>, romancierul </a:t>
            </a:r>
            <a:r>
              <a:rPr lang="ro-RO" sz="1600" dirty="0" err="1">
                <a:solidFill>
                  <a:schemeClr val="bg2"/>
                </a:solidFill>
                <a:latin typeface="Times New Roman" panose="02020603050405020304" pitchFamily="18" charset="0"/>
                <a:cs typeface="Times New Roman" panose="02020603050405020304" pitchFamily="18" charset="0"/>
              </a:rPr>
              <a:t>invocǎ</a:t>
            </a:r>
            <a:r>
              <a:rPr lang="ro-RO" sz="1600" dirty="0">
                <a:solidFill>
                  <a:schemeClr val="bg2"/>
                </a:solidFill>
                <a:latin typeface="Times New Roman" panose="02020603050405020304" pitchFamily="18" charset="0"/>
                <a:cs typeface="Times New Roman" panose="02020603050405020304" pitchFamily="18" charset="0"/>
              </a:rPr>
              <a:t> un timp în aparenţă istoric, dilatat sau condensat însă, un timp care dispune de toate libertăţile lumilor imaginare</a:t>
            </a:r>
            <a:r>
              <a:rPr lang="ro-RO" sz="1600" dirty="0" smtClean="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După Eliade, M., Aspecte ale mitului</a:t>
            </a:r>
          </a:p>
        </p:txBody>
      </p:sp>
    </p:spTree>
    <p:extLst>
      <p:ext uri="{BB962C8B-B14F-4D97-AF65-F5344CB8AC3E}">
        <p14:creationId xmlns:p14="http://schemas.microsoft.com/office/powerpoint/2010/main" val="4292876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77</a:t>
            </a:fld>
            <a:endParaRPr lang="en"/>
          </a:p>
        </p:txBody>
      </p:sp>
      <p:sp>
        <p:nvSpPr>
          <p:cNvPr id="2" name="Dreptunghi 1"/>
          <p:cNvSpPr/>
          <p:nvPr/>
        </p:nvSpPr>
        <p:spPr>
          <a:xfrm>
            <a:off x="455407" y="1733550"/>
            <a:ext cx="8534400" cy="553998"/>
          </a:xfrm>
          <a:prstGeom prst="rect">
            <a:avLst/>
          </a:prstGeom>
        </p:spPr>
        <p:txBody>
          <a:bodyPr wrap="square">
            <a:spAutoFit/>
          </a:bodyPr>
          <a:lstStyle/>
          <a:p>
            <a:pPr algn="just"/>
            <a:r>
              <a:rPr lang="en-US" dirty="0" smtClean="0"/>
              <a:t>	</a:t>
            </a:r>
            <a:endParaRPr lang="ro-RO" sz="1600" dirty="0">
              <a:solidFill>
                <a:schemeClr val="bg2"/>
              </a:solidFill>
              <a:latin typeface="Times New Roman" panose="02020603050405020304" pitchFamily="18" charset="0"/>
              <a:cs typeface="Times New Roman" panose="02020603050405020304" pitchFamily="18" charset="0"/>
            </a:endParaRPr>
          </a:p>
          <a:p>
            <a:r>
              <a:rPr lang="en-US" sz="1600" dirty="0" smtClean="0">
                <a:solidFill>
                  <a:schemeClr val="bg2"/>
                </a:solidFill>
                <a:latin typeface="Times New Roman" panose="02020603050405020304" pitchFamily="18" charset="0"/>
                <a:cs typeface="Times New Roman" panose="02020603050405020304" pitchFamily="18" charset="0"/>
              </a:rPr>
              <a:t>	</a:t>
            </a:r>
            <a:endParaRPr lang="ro-RO" sz="1600" dirty="0"/>
          </a:p>
        </p:txBody>
      </p:sp>
      <p:sp>
        <p:nvSpPr>
          <p:cNvPr id="5" name="Dreptunghi 4"/>
          <p:cNvSpPr/>
          <p:nvPr/>
        </p:nvSpPr>
        <p:spPr>
          <a:xfrm>
            <a:off x="914400" y="819150"/>
            <a:ext cx="7570694" cy="393685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solidFill>
                  <a:schemeClr val="bg2"/>
                </a:solidFill>
                <a:latin typeface="Times New Roman" panose="02020603050405020304" pitchFamily="18" charset="0"/>
                <a:cs typeface="Times New Roman" panose="02020603050405020304" pitchFamily="18" charset="0"/>
              </a:rPr>
              <a:t>	</a:t>
            </a:r>
            <a:r>
              <a:rPr lang="ro-RO" sz="1600" dirty="0">
                <a:solidFill>
                  <a:schemeClr val="bg2"/>
                </a:solidFill>
                <a:latin typeface="Times New Roman" panose="02020603050405020304" pitchFamily="18" charset="0"/>
                <a:cs typeface="Times New Roman" panose="02020603050405020304" pitchFamily="18" charset="0"/>
              </a:rPr>
              <a:t>Timpul mitic al narativităţii literare după Eliade</a:t>
            </a:r>
          </a:p>
          <a:p>
            <a:pPr algn="just"/>
            <a:r>
              <a:rPr lang="ro-RO" sz="1600" b="1" dirty="0">
                <a:solidFill>
                  <a:schemeClr val="bg2"/>
                </a:solidFill>
                <a:latin typeface="Times New Roman" panose="02020603050405020304" pitchFamily="18" charset="0"/>
                <a:cs typeface="Times New Roman" panose="02020603050405020304" pitchFamily="18" charset="0"/>
              </a:rPr>
              <a:t> </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	Istoricul religiilor Mircea Eliade a subliniat consubstanţialitatea dintre literatura beletristică şi mitul religios, luând în considerare temporalitatea specifică acestora. El scrie:</a:t>
            </a:r>
          </a:p>
          <a:p>
            <a:pPr algn="just"/>
            <a:r>
              <a:rPr lang="ro-RO" sz="1600" dirty="0">
                <a:solidFill>
                  <a:schemeClr val="bg2"/>
                </a:solidFill>
                <a:latin typeface="Times New Roman" panose="02020603050405020304" pitchFamily="18" charset="0"/>
                <a:cs typeface="Times New Roman" panose="02020603050405020304" pitchFamily="18" charset="0"/>
              </a:rPr>
              <a:t>	„Ieşirea din timp” realizată prin lectură – îndeosebi prin lectura romanelor – e ceea ce apropie cel mai mult funcţia literaturilor de cea a mitologiilor. Timpul pe care-l trăim citind un roman este, fără îndoială, acela pe  care-l reintegrăm într-o societate tradiţională, ascultând un mit. Dar şi într-un caz sau altul ieşim din timpul istoric şi personal şi ne cufundăm într-un timp fabulos, </a:t>
            </a:r>
            <a:r>
              <a:rPr lang="ro-RO" sz="1600" dirty="0" err="1">
                <a:solidFill>
                  <a:schemeClr val="bg2"/>
                </a:solidFill>
                <a:latin typeface="Times New Roman" panose="02020603050405020304" pitchFamily="18" charset="0"/>
                <a:cs typeface="Times New Roman" panose="02020603050405020304" pitchFamily="18" charset="0"/>
              </a:rPr>
              <a:t>transistoric</a:t>
            </a:r>
            <a:r>
              <a:rPr lang="ro-RO" sz="1600" dirty="0">
                <a:solidFill>
                  <a:schemeClr val="bg2"/>
                </a:solidFill>
                <a:latin typeface="Times New Roman" panose="02020603050405020304" pitchFamily="18" charset="0"/>
                <a:cs typeface="Times New Roman" panose="02020603050405020304" pitchFamily="18" charset="0"/>
              </a:rPr>
              <a:t>. Cititorul este pus în faţa unui timp străin, imaginar, al cărui ritm variază la infinit, căci fiecare povestire îşi are propriul ei timp, specific şi excesiv. Romanul are acces la timpul primordial al miturilor, dar, în măsura în care povesteşte o istorie </a:t>
            </a:r>
            <a:r>
              <a:rPr lang="ro-RO" sz="1600" dirty="0" err="1">
                <a:solidFill>
                  <a:schemeClr val="bg2"/>
                </a:solidFill>
                <a:latin typeface="Times New Roman" panose="02020603050405020304" pitchFamily="18" charset="0"/>
                <a:cs typeface="Times New Roman" panose="02020603050405020304" pitchFamily="18" charset="0"/>
              </a:rPr>
              <a:t>verosimilǎ</a:t>
            </a:r>
            <a:r>
              <a:rPr lang="ro-RO" sz="1600" dirty="0">
                <a:solidFill>
                  <a:schemeClr val="bg2"/>
                </a:solidFill>
                <a:latin typeface="Times New Roman" panose="02020603050405020304" pitchFamily="18" charset="0"/>
                <a:cs typeface="Times New Roman" panose="02020603050405020304" pitchFamily="18" charset="0"/>
              </a:rPr>
              <a:t>, romancierul </a:t>
            </a:r>
            <a:r>
              <a:rPr lang="ro-RO" sz="1600" dirty="0" err="1">
                <a:solidFill>
                  <a:schemeClr val="bg2"/>
                </a:solidFill>
                <a:latin typeface="Times New Roman" panose="02020603050405020304" pitchFamily="18" charset="0"/>
                <a:cs typeface="Times New Roman" panose="02020603050405020304" pitchFamily="18" charset="0"/>
              </a:rPr>
              <a:t>invocǎ</a:t>
            </a:r>
            <a:r>
              <a:rPr lang="ro-RO" sz="1600" dirty="0">
                <a:solidFill>
                  <a:schemeClr val="bg2"/>
                </a:solidFill>
                <a:latin typeface="Times New Roman" panose="02020603050405020304" pitchFamily="18" charset="0"/>
                <a:cs typeface="Times New Roman" panose="02020603050405020304" pitchFamily="18" charset="0"/>
              </a:rPr>
              <a:t> un timp în aparenţă istoric, dilatat sau condensat însă, un timp care dispune de toate libertăţile lumilor imaginare</a:t>
            </a:r>
            <a:r>
              <a:rPr lang="ro-RO" sz="1600" dirty="0" smtClean="0">
                <a:solidFill>
                  <a:schemeClr val="bg2"/>
                </a:solidFill>
                <a:latin typeface="Times New Roman" panose="02020603050405020304" pitchFamily="18" charset="0"/>
                <a:cs typeface="Times New Roman" panose="02020603050405020304" pitchFamily="18" charset="0"/>
              </a:rPr>
              <a:t>”.</a:t>
            </a:r>
            <a:endParaRPr lang="ro-RO" sz="1600" dirty="0">
              <a:solidFill>
                <a:schemeClr val="bg2"/>
              </a:solidFill>
              <a:latin typeface="Times New Roman" panose="02020603050405020304" pitchFamily="18" charset="0"/>
              <a:cs typeface="Times New Roman" panose="02020603050405020304" pitchFamily="18" charset="0"/>
            </a:endParaRPr>
          </a:p>
          <a:p>
            <a:pPr algn="just"/>
            <a:r>
              <a:rPr lang="ro-RO" sz="1600" dirty="0">
                <a:solidFill>
                  <a:schemeClr val="bg2"/>
                </a:solidFill>
                <a:latin typeface="Times New Roman" panose="02020603050405020304" pitchFamily="18" charset="0"/>
                <a:cs typeface="Times New Roman" panose="02020603050405020304" pitchFamily="18" charset="0"/>
              </a:rPr>
              <a:t>După Eliade, M., Aspecte ale mitului</a:t>
            </a:r>
          </a:p>
        </p:txBody>
      </p:sp>
    </p:spTree>
    <p:extLst>
      <p:ext uri="{BB962C8B-B14F-4D97-AF65-F5344CB8AC3E}">
        <p14:creationId xmlns:p14="http://schemas.microsoft.com/office/powerpoint/2010/main" val="249377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709141"/>
            <a:ext cx="7191525" cy="3159600"/>
          </a:xfrm>
        </p:spPr>
        <p:txBody>
          <a:bodyPr lIns="0" tIns="0" rIns="0" bIns="0"/>
          <a:lstStyle/>
          <a:p>
            <a:pPr marL="0" indent="0" algn="just">
              <a:buNone/>
            </a:pPr>
            <a:r>
              <a:rPr lang="en-US" sz="2000" dirty="0">
                <a:solidFill>
                  <a:schemeClr val="tx2">
                    <a:lumMod val="10000"/>
                  </a:schemeClr>
                </a:solidFill>
                <a:latin typeface="Times New Roman" pitchFamily="18" charset="0"/>
                <a:cs typeface="Times New Roman" pitchFamily="18" charset="0"/>
              </a:rPr>
              <a:t>	</a:t>
            </a:r>
            <a:r>
              <a:rPr lang="ro-RO" sz="1600" dirty="0" smtClean="0">
                <a:solidFill>
                  <a:schemeClr val="bg2"/>
                </a:solidFill>
                <a:latin typeface="Times New Roman" panose="02020603050405020304" pitchFamily="18" charset="0"/>
                <a:cs typeface="Times New Roman" panose="02020603050405020304" pitchFamily="18" charset="0"/>
              </a:rPr>
              <a:t>Autismul </a:t>
            </a:r>
            <a:r>
              <a:rPr lang="ro-RO" sz="1600" dirty="0">
                <a:solidFill>
                  <a:schemeClr val="bg2"/>
                </a:solidFill>
                <a:latin typeface="Times New Roman" panose="02020603050405020304" pitchFamily="18" charset="0"/>
                <a:cs typeface="Times New Roman" panose="02020603050405020304" pitchFamily="18" charset="0"/>
              </a:rPr>
              <a:t>era înțeles de </a:t>
            </a:r>
            <a:r>
              <a:rPr lang="ro-RO" sz="1600" dirty="0" err="1">
                <a:solidFill>
                  <a:schemeClr val="bg2"/>
                </a:solidFill>
                <a:latin typeface="Times New Roman" panose="02020603050405020304" pitchFamily="18" charset="0"/>
                <a:cs typeface="Times New Roman" panose="02020603050405020304" pitchFamily="18" charset="0"/>
              </a:rPr>
              <a:t>Bleuler</a:t>
            </a:r>
            <a:r>
              <a:rPr lang="ro-RO" sz="1600" dirty="0">
                <a:solidFill>
                  <a:schemeClr val="bg2"/>
                </a:solidFill>
                <a:latin typeface="Times New Roman" panose="02020603050405020304" pitchFamily="18" charset="0"/>
                <a:cs typeface="Times New Roman" panose="02020603050405020304" pitchFamily="18" charset="0"/>
              </a:rPr>
              <a:t> ca o închidere psihică într-o lume proprie, necomunicantă și </a:t>
            </a:r>
            <a:r>
              <a:rPr lang="ro-RO" sz="1600" dirty="0" err="1">
                <a:solidFill>
                  <a:schemeClr val="bg2"/>
                </a:solidFill>
                <a:latin typeface="Times New Roman" panose="02020603050405020304" pitchFamily="18" charset="0"/>
                <a:cs typeface="Times New Roman" panose="02020603050405020304" pitchFamily="18" charset="0"/>
              </a:rPr>
              <a:t>nerezonantă</a:t>
            </a:r>
            <a:r>
              <a:rPr lang="ro-RO" sz="1600" dirty="0">
                <a:solidFill>
                  <a:schemeClr val="bg2"/>
                </a:solidFill>
                <a:latin typeface="Times New Roman" panose="02020603050405020304" pitchFamily="18" charset="0"/>
                <a:cs typeface="Times New Roman" panose="02020603050405020304" pitchFamily="18" charset="0"/>
              </a:rPr>
              <a:t>, în afara vieții cotidiene (caracterizarea didactică era prin </a:t>
            </a:r>
            <a:r>
              <a:rPr lang="ro-RO" sz="1600" b="1" dirty="0">
                <a:solidFill>
                  <a:schemeClr val="bg2"/>
                </a:solidFill>
                <a:latin typeface="Times New Roman" panose="02020603050405020304" pitchFamily="18" charset="0"/>
                <a:cs typeface="Times New Roman" panose="02020603050405020304" pitchFamily="18" charset="0"/>
              </a:rPr>
              <a:t>4 A</a:t>
            </a:r>
            <a:r>
              <a:rPr lang="ro-RO" sz="1600" dirty="0">
                <a:solidFill>
                  <a:schemeClr val="bg2"/>
                </a:solidFill>
                <a:latin typeface="Times New Roman" panose="02020603050405020304" pitchFamily="18" charset="0"/>
                <a:cs typeface="Times New Roman" panose="02020603050405020304" pitchFamily="18" charset="0"/>
              </a:rPr>
              <a:t>)</a:t>
            </a:r>
            <a:r>
              <a:rPr lang="ro-RO" sz="1600" b="1" dirty="0">
                <a:solidFill>
                  <a:schemeClr val="bg2"/>
                </a:solidFill>
                <a:latin typeface="Times New Roman" panose="02020603050405020304" pitchFamily="18" charset="0"/>
                <a:cs typeface="Times New Roman" panose="02020603050405020304" pitchFamily="18" charset="0"/>
              </a:rPr>
              <a:t>: </a:t>
            </a:r>
            <a:r>
              <a:rPr lang="ro-RO" sz="1600" b="1" dirty="0" err="1">
                <a:solidFill>
                  <a:schemeClr val="bg2"/>
                </a:solidFill>
                <a:latin typeface="Times New Roman" panose="02020603050405020304" pitchFamily="18" charset="0"/>
                <a:cs typeface="Times New Roman" panose="02020603050405020304" pitchFamily="18" charset="0"/>
              </a:rPr>
              <a:t>A</a:t>
            </a:r>
            <a:r>
              <a:rPr lang="ro-RO" sz="1600" dirty="0" err="1">
                <a:solidFill>
                  <a:schemeClr val="bg2"/>
                </a:solidFill>
                <a:latin typeface="Times New Roman" panose="02020603050405020304" pitchFamily="18" charset="0"/>
                <a:cs typeface="Times New Roman" panose="02020603050405020304" pitchFamily="18" charset="0"/>
              </a:rPr>
              <a:t>utism..</a:t>
            </a:r>
            <a:r>
              <a:rPr lang="ro-RO" sz="1600" b="1" dirty="0" err="1">
                <a:solidFill>
                  <a:schemeClr val="bg2"/>
                </a:solidFill>
                <a:latin typeface="Times New Roman" panose="02020603050405020304" pitchFamily="18" charset="0"/>
                <a:cs typeface="Times New Roman" panose="02020603050405020304" pitchFamily="18" charset="0"/>
              </a:rPr>
              <a:t>A</a:t>
            </a:r>
            <a:r>
              <a:rPr lang="ro-RO" sz="1600" dirty="0" err="1">
                <a:solidFill>
                  <a:schemeClr val="bg2"/>
                </a:solidFill>
                <a:latin typeface="Times New Roman" panose="02020603050405020304" pitchFamily="18" charset="0"/>
                <a:cs typeface="Times New Roman" panose="02020603050405020304" pitchFamily="18" charset="0"/>
              </a:rPr>
              <a:t>mbivalență..</a:t>
            </a:r>
            <a:r>
              <a:rPr lang="ro-RO" sz="1600" b="1" dirty="0" err="1">
                <a:solidFill>
                  <a:schemeClr val="bg2"/>
                </a:solidFill>
                <a:latin typeface="Times New Roman" panose="02020603050405020304" pitchFamily="18" charset="0"/>
                <a:cs typeface="Times New Roman" panose="02020603050405020304" pitchFamily="18" charset="0"/>
              </a:rPr>
              <a:t>A</a:t>
            </a:r>
            <a:r>
              <a:rPr lang="ro-RO" sz="1600" dirty="0" err="1">
                <a:solidFill>
                  <a:schemeClr val="bg2"/>
                </a:solidFill>
                <a:latin typeface="Times New Roman" panose="02020603050405020304" pitchFamily="18" charset="0"/>
                <a:cs typeface="Times New Roman" panose="02020603050405020304" pitchFamily="18" charset="0"/>
              </a:rPr>
              <a:t>fect</a:t>
            </a:r>
            <a:r>
              <a:rPr lang="ro-RO" sz="1600"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tocit..</a:t>
            </a:r>
            <a:r>
              <a:rPr lang="ro-RO" sz="1600" b="1" dirty="0" err="1">
                <a:solidFill>
                  <a:schemeClr val="bg2"/>
                </a:solidFill>
                <a:latin typeface="Times New Roman" panose="02020603050405020304" pitchFamily="18" charset="0"/>
                <a:cs typeface="Times New Roman" panose="02020603050405020304" pitchFamily="18" charset="0"/>
              </a:rPr>
              <a:t>A</a:t>
            </a:r>
            <a:r>
              <a:rPr lang="ro-RO" sz="1600" dirty="0" err="1">
                <a:solidFill>
                  <a:schemeClr val="bg2"/>
                </a:solidFill>
                <a:latin typeface="Times New Roman" panose="02020603050405020304" pitchFamily="18" charset="0"/>
                <a:cs typeface="Times New Roman" panose="02020603050405020304" pitchFamily="18" charset="0"/>
              </a:rPr>
              <a:t>sociație</a:t>
            </a:r>
            <a:r>
              <a:rPr lang="ro-RO" sz="1600" dirty="0">
                <a:solidFill>
                  <a:schemeClr val="bg2"/>
                </a:solidFill>
                <a:latin typeface="Times New Roman" panose="02020603050405020304" pitchFamily="18" charset="0"/>
                <a:cs typeface="Times New Roman" panose="02020603050405020304" pitchFamily="18" charset="0"/>
              </a:rPr>
              <a:t> de idei </a:t>
            </a:r>
            <a:r>
              <a:rPr lang="ro-RO" sz="1600" dirty="0" err="1" smtClean="0">
                <a:solidFill>
                  <a:schemeClr val="bg2"/>
                </a:solidFill>
                <a:latin typeface="Times New Roman" panose="02020603050405020304" pitchFamily="18" charset="0"/>
                <a:cs typeface="Times New Roman" panose="02020603050405020304" pitchFamily="18" charset="0"/>
              </a:rPr>
              <a:t>defic</a:t>
            </a:r>
            <a:r>
              <a:rPr lang="en-US" sz="1600" dirty="0" err="1" smtClean="0">
                <a:solidFill>
                  <a:schemeClr val="bg2"/>
                </a:solidFill>
                <a:latin typeface="Times New Roman" panose="02020603050405020304" pitchFamily="18" charset="0"/>
                <a:cs typeface="Times New Roman" panose="02020603050405020304" pitchFamily="18" charset="0"/>
              </a:rPr>
              <a:t>i</a:t>
            </a:r>
            <a:r>
              <a:rPr lang="ro-RO" sz="1600" dirty="0" smtClean="0">
                <a:solidFill>
                  <a:schemeClr val="bg2"/>
                </a:solidFill>
                <a:latin typeface="Times New Roman" panose="02020603050405020304" pitchFamily="18" charset="0"/>
                <a:cs typeface="Times New Roman" panose="02020603050405020304" pitchFamily="18" charset="0"/>
              </a:rPr>
              <a:t>t</a:t>
            </a:r>
            <a:r>
              <a:rPr lang="en-US" sz="1600" dirty="0" smtClean="0">
                <a:solidFill>
                  <a:schemeClr val="bg2"/>
                </a:solidFill>
                <a:latin typeface="Times New Roman" panose="02020603050405020304" pitchFamily="18" charset="0"/>
                <a:cs typeface="Times New Roman" panose="02020603050405020304" pitchFamily="18" charset="0"/>
              </a:rPr>
              <a:t>a</a:t>
            </a:r>
            <a:r>
              <a:rPr lang="ro-RO" sz="1600" dirty="0" err="1" smtClean="0">
                <a:solidFill>
                  <a:schemeClr val="bg2"/>
                </a:solidFill>
                <a:latin typeface="Times New Roman" panose="02020603050405020304" pitchFamily="18" charset="0"/>
                <a:cs typeface="Times New Roman" panose="02020603050405020304" pitchFamily="18" charset="0"/>
              </a:rPr>
              <a:t>ră</a:t>
            </a:r>
            <a:endParaRPr lang="ro-RO"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Spre sfârșitul sec XX noțiunea de autism s-a transferat la o tulburare </a:t>
            </a:r>
            <a:r>
              <a:rPr lang="ro-RO" sz="1600" dirty="0" err="1">
                <a:solidFill>
                  <a:schemeClr val="bg2"/>
                </a:solidFill>
                <a:latin typeface="Times New Roman" panose="02020603050405020304" pitchFamily="18" charset="0"/>
                <a:cs typeface="Times New Roman" panose="02020603050405020304" pitchFamily="18" charset="0"/>
              </a:rPr>
              <a:t>developmentală</a:t>
            </a:r>
            <a:r>
              <a:rPr lang="ro-RO" sz="1600" dirty="0">
                <a:solidFill>
                  <a:schemeClr val="bg2"/>
                </a:solidFill>
                <a:latin typeface="Times New Roman" panose="02020603050405020304" pitchFamily="18" charset="0"/>
                <a:cs typeface="Times New Roman" panose="02020603050405020304" pitchFamily="18" charset="0"/>
              </a:rPr>
              <a:t>, în care nu se dezvoltă:</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 interesul pentru alții și competențele comunicaționale (nonverbale și verbale)</a:t>
            </a:r>
          </a:p>
          <a:p>
            <a:pPr marL="0" indent="0" algn="just">
              <a:buNone/>
            </a:pPr>
            <a:r>
              <a:rPr lang="ro-RO" sz="1600" dirty="0">
                <a:solidFill>
                  <a:schemeClr val="bg2"/>
                </a:solidFill>
                <a:latin typeface="Times New Roman" panose="02020603050405020304" pitchFamily="18" charset="0"/>
                <a:cs typeface="Times New Roman" panose="02020603050405020304" pitchFamily="18" charset="0"/>
              </a:rPr>
              <a:t>             - cu intoleranță la schimbare, stereotipii, constructivism, abilități de calcul matematic</a:t>
            </a:r>
          </a:p>
          <a:p>
            <a:pPr marL="0" indent="0" algn="just">
              <a:buNone/>
            </a:pPr>
            <a:endParaRPr lang="ro-RO" sz="1600" dirty="0">
              <a:solidFill>
                <a:schemeClr val="bg2"/>
              </a:solidFill>
              <a:latin typeface="Times New Roman" panose="02020603050405020304" pitchFamily="18" charset="0"/>
              <a:cs typeface="Times New Roman" panose="02020603050405020304" pitchFamily="18" charset="0"/>
            </a:endParaRPr>
          </a:p>
          <a:p>
            <a:pPr marL="0" lvl="0" indent="0">
              <a:buNone/>
            </a:pPr>
            <a:endParaRPr lang="vi-VN" dirty="0"/>
          </a:p>
          <a:p>
            <a:pPr>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276350"/>
            <a:ext cx="7620001" cy="2702400"/>
          </a:xfrm>
        </p:spPr>
        <p:txBody>
          <a:bodyPr/>
          <a:lstStyle/>
          <a:p>
            <a:pPr algn="just">
              <a:spcBef>
                <a:spcPts val="0"/>
              </a:spcBef>
              <a:buNone/>
            </a:pPr>
            <a:r>
              <a:rPr lang="fr-FR" sz="1800" dirty="0">
                <a:solidFill>
                  <a:schemeClr val="bg2"/>
                </a:solidFill>
                <a:latin typeface="Times New Roman" pitchFamily="18" charset="0"/>
                <a:cs typeface="Times New Roman" pitchFamily="18" charset="0"/>
              </a:rPr>
              <a:t>		</a:t>
            </a:r>
            <a:endParaRPr lang="en-US" sz="16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sz="1600" i="1" dirty="0">
                <a:solidFill>
                  <a:schemeClr val="bg2"/>
                </a:solidFill>
                <a:latin typeface="Times New Roman" panose="02020603050405020304" pitchFamily="18" charset="0"/>
                <a:cs typeface="Times New Roman" panose="02020603050405020304" pitchFamily="18" charset="0"/>
              </a:rPr>
              <a:t>		</a:t>
            </a:r>
            <a:r>
              <a:rPr lang="ro-RO" sz="1600" dirty="0" err="1">
                <a:solidFill>
                  <a:schemeClr val="bg2"/>
                </a:solidFill>
                <a:latin typeface="Times New Roman" panose="02020603050405020304" pitchFamily="18" charset="0"/>
                <a:cs typeface="Times New Roman" panose="02020603050405020304" pitchFamily="18" charset="0"/>
              </a:rPr>
              <a:t>Cognitivismul</a:t>
            </a:r>
            <a:r>
              <a:rPr lang="ro-RO" sz="1600" dirty="0">
                <a:solidFill>
                  <a:schemeClr val="bg2"/>
                </a:solidFill>
                <a:latin typeface="Times New Roman" panose="02020603050405020304" pitchFamily="18" charset="0"/>
                <a:cs typeface="Times New Roman" panose="02020603050405020304" pitchFamily="18" charset="0"/>
              </a:rPr>
              <a:t> a evidenţiat la autişti deficiențe în</a:t>
            </a:r>
            <a:r>
              <a:rPr lang="en-US" sz="1600" smtClean="0">
                <a:solidFill>
                  <a:schemeClr val="bg2"/>
                </a:solidFill>
                <a:latin typeface="Times New Roman" panose="02020603050405020304" pitchFamily="18" charset="0"/>
                <a:cs typeface="Times New Roman" panose="02020603050405020304" pitchFamily="18" charset="0"/>
              </a:rPr>
              <a:t>:</a:t>
            </a:r>
          </a:p>
          <a:p>
            <a:pPr marL="0" indent="0" algn="just">
              <a:buNone/>
            </a:pPr>
            <a:endParaRPr lang="ro-RO" sz="1600" dirty="0">
              <a:solidFill>
                <a:schemeClr val="bg2"/>
              </a:solidFill>
              <a:latin typeface="Times New Roman" panose="02020603050405020304" pitchFamily="18" charset="0"/>
              <a:cs typeface="Times New Roman" panose="02020603050405020304" pitchFamily="18" charset="0"/>
            </a:endParaRPr>
          </a:p>
          <a:p>
            <a:pPr lvl="0" algn="just"/>
            <a:r>
              <a:rPr lang="ro-RO" sz="1600" dirty="0" err="1">
                <a:solidFill>
                  <a:schemeClr val="bg2"/>
                </a:solidFill>
                <a:latin typeface="Times New Roman" panose="02020603050405020304" pitchFamily="18" charset="0"/>
                <a:cs typeface="Times New Roman" panose="02020603050405020304" pitchFamily="18" charset="0"/>
              </a:rPr>
              <a:t>Cogniția</a:t>
            </a:r>
            <a:r>
              <a:rPr lang="ro-RO" sz="1600" dirty="0">
                <a:solidFill>
                  <a:schemeClr val="bg2"/>
                </a:solidFill>
                <a:latin typeface="Times New Roman" panose="02020603050405020304" pitchFamily="18" charset="0"/>
                <a:cs typeface="Times New Roman" panose="02020603050405020304" pitchFamily="18" charset="0"/>
              </a:rPr>
              <a:t> socială (</a:t>
            </a:r>
            <a:r>
              <a:rPr lang="ro-RO" sz="1600" dirty="0" err="1">
                <a:solidFill>
                  <a:schemeClr val="bg2"/>
                </a:solidFill>
                <a:latin typeface="Times New Roman" panose="02020603050405020304" pitchFamily="18" charset="0"/>
                <a:cs typeface="Times New Roman" panose="02020603050405020304" pitchFamily="18" charset="0"/>
              </a:rPr>
              <a:t>ToM</a:t>
            </a:r>
            <a:r>
              <a:rPr lang="ro-RO" sz="1600" dirty="0">
                <a:solidFill>
                  <a:schemeClr val="bg2"/>
                </a:solidFill>
                <a:latin typeface="Times New Roman" panose="02020603050405020304" pitchFamily="18" charset="0"/>
                <a:cs typeface="Times New Roman" panose="02020603050405020304" pitchFamily="18" charset="0"/>
              </a:rPr>
              <a:t>)</a:t>
            </a:r>
          </a:p>
          <a:p>
            <a:pPr lvl="0" algn="just"/>
            <a:r>
              <a:rPr lang="ro-RO" sz="1600" dirty="0">
                <a:solidFill>
                  <a:schemeClr val="bg2"/>
                </a:solidFill>
                <a:latin typeface="Times New Roman" panose="02020603050405020304" pitchFamily="18" charset="0"/>
                <a:cs typeface="Times New Roman" panose="02020603050405020304" pitchFamily="18" charset="0"/>
              </a:rPr>
              <a:t>Coherența centrală perceptivă</a:t>
            </a:r>
          </a:p>
          <a:p>
            <a:pPr algn="just"/>
            <a:r>
              <a:rPr lang="ro-RO" sz="1600" dirty="0">
                <a:solidFill>
                  <a:schemeClr val="bg2"/>
                </a:solidFill>
                <a:latin typeface="Times New Roman" panose="02020603050405020304" pitchFamily="18" charset="0"/>
                <a:cs typeface="Times New Roman" panose="02020603050405020304" pitchFamily="18" charset="0"/>
              </a:rPr>
              <a:t>Echivalentul autismului </a:t>
            </a:r>
            <a:r>
              <a:rPr lang="ro-RO" sz="1600" dirty="0" err="1">
                <a:solidFill>
                  <a:schemeClr val="bg2"/>
                </a:solidFill>
                <a:latin typeface="Times New Roman" panose="02020603050405020304" pitchFamily="18" charset="0"/>
                <a:cs typeface="Times New Roman" panose="02020603050405020304" pitchFamily="18" charset="0"/>
              </a:rPr>
              <a:t>bleulerian</a:t>
            </a:r>
            <a:r>
              <a:rPr lang="ro-RO" sz="1600" dirty="0">
                <a:solidFill>
                  <a:schemeClr val="bg2"/>
                </a:solidFill>
                <a:latin typeface="Times New Roman" panose="02020603050405020304" pitchFamily="18" charset="0"/>
                <a:cs typeface="Times New Roman" panose="02020603050405020304" pitchFamily="18" charset="0"/>
              </a:rPr>
              <a:t> se păstrează în spectrul </a:t>
            </a:r>
            <a:r>
              <a:rPr lang="ro-RO" sz="1600" dirty="0" err="1">
                <a:solidFill>
                  <a:schemeClr val="bg2"/>
                </a:solidFill>
                <a:latin typeface="Times New Roman" panose="02020603050405020304" pitchFamily="18" charset="0"/>
                <a:cs typeface="Times New Roman" panose="02020603050405020304" pitchFamily="18" charset="0"/>
              </a:rPr>
              <a:t>schizofren</a:t>
            </a:r>
            <a:r>
              <a:rPr lang="ro-RO" sz="1600" dirty="0">
                <a:solidFill>
                  <a:schemeClr val="bg2"/>
                </a:solidFill>
                <a:latin typeface="Times New Roman" panose="02020603050405020304" pitchFamily="18" charset="0"/>
                <a:cs typeface="Times New Roman" panose="02020603050405020304" pitchFamily="18" charset="0"/>
              </a:rPr>
              <a:t>, înțeles ca o : depersonalizare </a:t>
            </a:r>
            <a:r>
              <a:rPr lang="ro-RO" sz="1600" dirty="0" err="1">
                <a:solidFill>
                  <a:schemeClr val="bg2"/>
                </a:solidFill>
                <a:latin typeface="Times New Roman" panose="02020603050405020304" pitchFamily="18" charset="0"/>
                <a:cs typeface="Times New Roman" panose="02020603050405020304" pitchFamily="18" charset="0"/>
              </a:rPr>
              <a:t>dezorganizantă</a:t>
            </a:r>
            <a:r>
              <a:rPr lang="ro-RO" sz="1600" dirty="0">
                <a:solidFill>
                  <a:schemeClr val="bg2"/>
                </a:solidFill>
                <a:latin typeface="Times New Roman" panose="02020603050405020304" pitchFamily="18" charset="0"/>
                <a:cs typeface="Times New Roman" panose="02020603050405020304" pitchFamily="18" charset="0"/>
              </a:rPr>
              <a:t> şi </a:t>
            </a:r>
            <a:r>
              <a:rPr lang="ro-RO" sz="1600" dirty="0" err="1">
                <a:solidFill>
                  <a:schemeClr val="bg2"/>
                </a:solidFill>
                <a:latin typeface="Times New Roman" panose="02020603050405020304" pitchFamily="18" charset="0"/>
                <a:cs typeface="Times New Roman" panose="02020603050405020304" pitchFamily="18" charset="0"/>
              </a:rPr>
              <a:t>anonimizantă</a:t>
            </a:r>
            <a:r>
              <a:rPr lang="ro-RO" sz="1600" dirty="0">
                <a:solidFill>
                  <a:schemeClr val="bg2"/>
                </a:solidFill>
                <a:latin typeface="Times New Roman" panose="02020603050405020304" pitchFamily="18" charset="0"/>
                <a:cs typeface="Times New Roman" panose="02020603050405020304" pitchFamily="18" charset="0"/>
              </a:rPr>
              <a:t>, cu păstrarea unei lucidități </a:t>
            </a:r>
            <a:r>
              <a:rPr lang="ro-RO" sz="1600" dirty="0" err="1">
                <a:solidFill>
                  <a:schemeClr val="bg2"/>
                </a:solidFill>
                <a:latin typeface="Times New Roman" panose="02020603050405020304" pitchFamily="18" charset="0"/>
                <a:cs typeface="Times New Roman" panose="02020603050405020304" pitchFamily="18" charset="0"/>
              </a:rPr>
              <a:t>hiperreflexive</a:t>
            </a:r>
            <a:r>
              <a:rPr lang="ro-RO" sz="1600" dirty="0">
                <a:solidFill>
                  <a:schemeClr val="bg2"/>
                </a:solidFill>
                <a:latin typeface="Times New Roman" panose="02020603050405020304" pitchFamily="18" charset="0"/>
                <a:cs typeface="Times New Roman" panose="02020603050405020304" pitchFamily="18" charset="0"/>
              </a:rPr>
              <a:t> şi filosofare sterilă</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Tree>
  </p:cSld>
  <p:clrMapOvr>
    <a:masterClrMapping/>
  </p:clrMapOvr>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213</Words>
  <Application>Microsoft Office PowerPoint</Application>
  <PresentationFormat>Expunere pe ecran (16:9)</PresentationFormat>
  <Paragraphs>404</Paragraphs>
  <Slides>77</Slides>
  <Notes>8</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77</vt:i4>
      </vt:variant>
    </vt:vector>
  </HeadingPairs>
  <TitlesOfParts>
    <vt:vector size="83" baseType="lpstr">
      <vt:lpstr>Arial</vt:lpstr>
      <vt:lpstr>Oxygen</vt:lpstr>
      <vt:lpstr>Times New Roman</vt:lpstr>
      <vt:lpstr>Roboto</vt:lpstr>
      <vt:lpstr>Roboto Slab</vt:lpstr>
      <vt:lpstr>Ariel template</vt:lpstr>
      <vt:lpstr>PROLEGOMENE LA UN COMENTARIU DESPRE PSIHOZA DELIRANTĂ    I Expunere introductivă </vt:lpstr>
      <vt:lpstr>Prezentare PowerPoint</vt:lpstr>
      <vt:lpstr>Prezentare PowerPoint</vt:lpstr>
      <vt:lpstr>Prezentare PowerPoint</vt:lpstr>
      <vt:lpstr>Prezentare PowerPoint</vt:lpstr>
      <vt:lpstr>       Virtuțile conceptului de psihoză:    - trimite direct la psihism (termenul „nevroză„ introdus în sec XVIII de Cullen trimitea la sistemul nervos   - ca termen nou favorizează introducerea și a altor concepte înrudite, precum : halucinația, delirul, depersonalizarea etc.  .....astfel încât, sistemul nosologic psihiatric ce se constituie la  sfârșitul ec XIX de către Kraepelin are în centru 3 psihoze endogene:     - boala maniaco depresivă...-,,demența precoce paranoidă   .. – Paranoia (parafrenia) </vt:lpstr>
      <vt:lpstr> În sec XX s-au introdus în psihopatologie puține concepte noi, principalul fiind cel de schizofrenie (Bleuler, 1911), caracterizată prin autism dezorganizant  Dezorganizarea se referă la pierderea coerenței ierarhice în plan ideo-verbal și comportamental   Ea e considerată și în prezent una din cele 5 dimensiuni ale psihozei</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  În sec XX s-au dezvoltat și doctrine psihopatologice dintre care 2 sunt mai importante:   Psihanaliza lui Freud - ce s-a interesat puțin de psihoze – s-a bazat pe interpretarea asociațiilor libere, analizat de în spațiul intim dintre terapeut și pacient (incluzând și analiza transferului)  Punând accentul pe dezvoltarea psihismului în primii ani de viață, prin introjectarea imagourilor parentale – surse a Supraeului, ce întreține si conflictele intrapsihice – psihanaliza a stat la baza dezvoltării psihologiei relațiilor interpersonale şi a  ataşamentului.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 Psihopatologia psihozelor nu poate ignora această dimensiune a simptomatologiei „pozitive„...... a celor pe care alienare lor mentală îi mută într-o „lume delirantă„ în urma depersonalizării transpersonalizante a delirului primar.        Ea are nevoie de o abordare globală, care să sondeze toate ipostazele ce sustrag subiectul conștient din firescul integrării sale în viața cotidiană......adică, în practicile instituționalizate ale socio culturii sale, mutându-l pe o orbită în care specificul conștient spiritual al psihismului său, se manifestă deficitar distorsionat      Fațetele psihopatologiei psihotice se cer abordate în paralel.       </vt:lpstr>
      <vt:lpstr>                </vt:lpstr>
      <vt:lpstr>Prezentare PowerPoint</vt:lpstr>
      <vt:lpstr>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Jeni</dc:creator>
  <cp:lastModifiedBy>Jeni</cp:lastModifiedBy>
  <cp:revision>227</cp:revision>
  <cp:lastPrinted>2022-07-09T17:01:47Z</cp:lastPrinted>
  <dcterms:modified xsi:type="dcterms:W3CDTF">2023-09-28T07:16:21Z</dcterms:modified>
</cp:coreProperties>
</file>