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56" r:id="rId2"/>
    <p:sldId id="257" r:id="rId3"/>
    <p:sldId id="372" r:id="rId4"/>
    <p:sldId id="374" r:id="rId5"/>
    <p:sldId id="394" r:id="rId6"/>
    <p:sldId id="378" r:id="rId7"/>
    <p:sldId id="380" r:id="rId8"/>
    <p:sldId id="384" r:id="rId9"/>
    <p:sldId id="386" r:id="rId10"/>
    <p:sldId id="390" r:id="rId11"/>
    <p:sldId id="392" r:id="rId12"/>
    <p:sldId id="398" r:id="rId13"/>
    <p:sldId id="430" r:id="rId14"/>
    <p:sldId id="399" r:id="rId15"/>
    <p:sldId id="401" r:id="rId16"/>
    <p:sldId id="423" r:id="rId17"/>
    <p:sldId id="424" r:id="rId18"/>
    <p:sldId id="397" r:id="rId19"/>
    <p:sldId id="429" r:id="rId20"/>
    <p:sldId id="403" r:id="rId21"/>
    <p:sldId id="406" r:id="rId22"/>
    <p:sldId id="405" r:id="rId23"/>
    <p:sldId id="407" r:id="rId24"/>
    <p:sldId id="432" r:id="rId25"/>
    <p:sldId id="408" r:id="rId26"/>
    <p:sldId id="431" r:id="rId27"/>
    <p:sldId id="409" r:id="rId28"/>
    <p:sldId id="433" r:id="rId29"/>
    <p:sldId id="412" r:id="rId30"/>
    <p:sldId id="411" r:id="rId31"/>
    <p:sldId id="414" r:id="rId32"/>
    <p:sldId id="434" r:id="rId33"/>
    <p:sldId id="413" r:id="rId34"/>
    <p:sldId id="416" r:id="rId35"/>
    <p:sldId id="425" r:id="rId36"/>
    <p:sldId id="426" r:id="rId37"/>
    <p:sldId id="420" r:id="rId38"/>
    <p:sldId id="417" r:id="rId39"/>
    <p:sldId id="418" r:id="rId40"/>
  </p:sldIdLst>
  <p:sldSz cx="9144000" cy="6858000" type="screen4x3"/>
  <p:notesSz cx="9144000" cy="6858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cea" initials="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3844" autoAdjust="0"/>
  </p:normalViewPr>
  <p:slideViewPr>
    <p:cSldViewPr>
      <p:cViewPr>
        <p:scale>
          <a:sx n="81" d="100"/>
          <a:sy n="81" d="100"/>
        </p:scale>
        <p:origin x="-1050" y="6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9-11T19:57:16.052" idx="1">
    <p:pos x="5064" y="602"/>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020B488D-CCB6-4413-8A1C-842D0A3C12DC}" type="datetimeFigureOut">
              <a:rPr lang="ro-RO" smtClean="0"/>
              <a:pPr/>
              <a:t>28.09.2023</a:t>
            </a:fld>
            <a:endParaRPr lang="ro-RO"/>
          </a:p>
        </p:txBody>
      </p:sp>
      <p:sp>
        <p:nvSpPr>
          <p:cNvPr id="4" name="Substituent imagine diapozitiv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ro-RO"/>
          </a:p>
        </p:txBody>
      </p:sp>
      <p:sp>
        <p:nvSpPr>
          <p:cNvPr id="5" name="Substituent note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6" name="Substituent subsol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ro-RO"/>
          </a:p>
        </p:txBody>
      </p:sp>
      <p:sp>
        <p:nvSpPr>
          <p:cNvPr id="7" name="Substituent număr diapozitiv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125C639-95E9-4B34-904E-3232AAE0A21D}" type="slidenum">
              <a:rPr lang="ro-RO" smtClean="0"/>
              <a:pPr/>
              <a:t>‹#›</a:t>
            </a:fld>
            <a:endParaRPr lang="ro-RO"/>
          </a:p>
        </p:txBody>
      </p:sp>
    </p:spTree>
    <p:extLst>
      <p:ext uri="{BB962C8B-B14F-4D97-AF65-F5344CB8AC3E}">
        <p14:creationId xmlns:p14="http://schemas.microsoft.com/office/powerpoint/2010/main" val="2094820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F125C639-95E9-4B34-904E-3232AAE0A21D}" type="slidenum">
              <a:rPr lang="ro-RO" smtClean="0"/>
              <a:pPr/>
              <a:t>11</a:t>
            </a:fld>
            <a:endParaRPr lang="ro-RO"/>
          </a:p>
        </p:txBody>
      </p:sp>
    </p:spTree>
    <p:extLst>
      <p:ext uri="{BB962C8B-B14F-4D97-AF65-F5344CB8AC3E}">
        <p14:creationId xmlns:p14="http://schemas.microsoft.com/office/powerpoint/2010/main" val="53006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4CD5CEF-6514-4867-A9B1-CD801CB38CB9}" type="datetime1">
              <a:rPr lang="en-US" smtClean="0"/>
              <a:pPr/>
              <a:t>28-Sep-23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76A776"/>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41C5CE1-5B6D-4222-961E-C9852C53C382}" type="datetime1">
              <a:rPr lang="en-US" smtClean="0"/>
              <a:pPr/>
              <a:t>28-Sep-23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76A776"/>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3B9F346B-4B3F-4B9C-B3C5-3B462CBD7B87}" type="datetime1">
              <a:rPr lang="en-US" smtClean="0"/>
              <a:pPr/>
              <a:t>28-Sep-23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500062" y="5945187"/>
            <a:ext cx="4897755" cy="913130"/>
          </a:xfrm>
          <a:custGeom>
            <a:avLst/>
            <a:gdLst/>
            <a:ahLst/>
            <a:cxnLst/>
            <a:rect l="l" t="t" r="r" b="b"/>
            <a:pathLst>
              <a:path w="4897755" h="913129">
                <a:moveTo>
                  <a:pt x="85554" y="21311"/>
                </a:moveTo>
                <a:lnTo>
                  <a:pt x="3636833" y="912810"/>
                </a:lnTo>
                <a:lnTo>
                  <a:pt x="4897511" y="912810"/>
                </a:lnTo>
                <a:lnTo>
                  <a:pt x="85554" y="21311"/>
                </a:lnTo>
                <a:close/>
              </a:path>
              <a:path w="4897755" h="913129">
                <a:moveTo>
                  <a:pt x="660" y="0"/>
                </a:moveTo>
                <a:lnTo>
                  <a:pt x="0" y="5461"/>
                </a:lnTo>
                <a:lnTo>
                  <a:pt x="85554" y="21311"/>
                </a:lnTo>
                <a:lnTo>
                  <a:pt x="660" y="0"/>
                </a:lnTo>
                <a:close/>
              </a:path>
            </a:pathLst>
          </a:custGeom>
          <a:solidFill>
            <a:srgbClr val="B3CAB5">
              <a:alpha val="39999"/>
            </a:srgbClr>
          </a:solidFill>
        </p:spPr>
        <p:txBody>
          <a:bodyPr wrap="square" lIns="0" tIns="0" rIns="0" bIns="0" rtlCol="0"/>
          <a:lstStyle/>
          <a:p>
            <a:endParaRPr/>
          </a:p>
        </p:txBody>
      </p:sp>
      <p:sp>
        <p:nvSpPr>
          <p:cNvPr id="17" name="bg object 17"/>
          <p:cNvSpPr/>
          <p:nvPr/>
        </p:nvSpPr>
        <p:spPr>
          <a:xfrm>
            <a:off x="485775" y="5938837"/>
            <a:ext cx="3653154" cy="919480"/>
          </a:xfrm>
          <a:custGeom>
            <a:avLst/>
            <a:gdLst/>
            <a:ahLst/>
            <a:cxnLst/>
            <a:rect l="l" t="t" r="r" b="b"/>
            <a:pathLst>
              <a:path w="3653154" h="919479">
                <a:moveTo>
                  <a:pt x="0" y="0"/>
                </a:moveTo>
                <a:lnTo>
                  <a:pt x="7924" y="6350"/>
                </a:lnTo>
                <a:lnTo>
                  <a:pt x="2869849" y="919160"/>
                </a:lnTo>
                <a:lnTo>
                  <a:pt x="3653138" y="919160"/>
                </a:lnTo>
                <a:lnTo>
                  <a:pt x="0" y="0"/>
                </a:lnTo>
                <a:close/>
              </a:path>
            </a:pathLst>
          </a:custGeom>
          <a:solidFill>
            <a:srgbClr val="000000"/>
          </a:solidFill>
        </p:spPr>
        <p:txBody>
          <a:bodyPr wrap="square" lIns="0" tIns="0" rIns="0" bIns="0" rtlCol="0"/>
          <a:lstStyle/>
          <a:p>
            <a:endParaRPr/>
          </a:p>
        </p:txBody>
      </p:sp>
      <p:sp>
        <p:nvSpPr>
          <p:cNvPr id="18" name="bg object 18"/>
          <p:cNvSpPr/>
          <p:nvPr/>
        </p:nvSpPr>
        <p:spPr>
          <a:xfrm>
            <a:off x="0" y="5789674"/>
            <a:ext cx="3398520" cy="1068324"/>
          </a:xfrm>
          <a:prstGeom prst="rect">
            <a:avLst/>
          </a:prstGeom>
          <a:blipFill>
            <a:blip r:embed="rId2" cstate="print"/>
            <a:stretch>
              <a:fillRect/>
            </a:stretch>
          </a:blipFill>
        </p:spPr>
        <p:txBody>
          <a:bodyPr wrap="square" lIns="0" tIns="0" rIns="0" bIns="0" rtlCol="0"/>
          <a:lstStyle/>
          <a:p>
            <a:endParaRPr/>
          </a:p>
        </p:txBody>
      </p:sp>
      <p:sp>
        <p:nvSpPr>
          <p:cNvPr id="19" name="bg object 19"/>
          <p:cNvSpPr/>
          <p:nvPr/>
        </p:nvSpPr>
        <p:spPr>
          <a:xfrm>
            <a:off x="0" y="5784015"/>
            <a:ext cx="3372797" cy="1073982"/>
          </a:xfrm>
          <a:prstGeom prst="rect">
            <a:avLst/>
          </a:prstGeom>
          <a:blipFill>
            <a:blip r:embed="rId3" cstate="print"/>
            <a:stretch>
              <a:fillRect/>
            </a:stretch>
          </a:blipFill>
        </p:spPr>
        <p:txBody>
          <a:bodyPr wrap="square" lIns="0" tIns="0" rIns="0" bIns="0" rtlCol="0"/>
          <a:lstStyle/>
          <a:p>
            <a:endParaRPr/>
          </a:p>
        </p:txBody>
      </p:sp>
      <p:sp>
        <p:nvSpPr>
          <p:cNvPr id="20" name="bg object 20"/>
          <p:cNvSpPr/>
          <p:nvPr/>
        </p:nvSpPr>
        <p:spPr>
          <a:xfrm>
            <a:off x="1141475" y="1293875"/>
            <a:ext cx="3355848" cy="4561332"/>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000" b="1" i="0">
                <a:solidFill>
                  <a:srgbClr val="76A776"/>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70753ACD-8C07-4C1E-BE5C-382CF4CC2D67}" type="datetime1">
              <a:rPr lang="en-US" smtClean="0"/>
              <a:pPr/>
              <a:t>28-Sep-23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95A063-B9DA-4776-873A-BD3876D4810C}" type="datetime1">
              <a:rPr lang="en-US" smtClean="0"/>
              <a:pPr/>
              <a:t>28-Sep-23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500062" y="5945187"/>
            <a:ext cx="4897755" cy="913130"/>
          </a:xfrm>
          <a:custGeom>
            <a:avLst/>
            <a:gdLst/>
            <a:ahLst/>
            <a:cxnLst/>
            <a:rect l="l" t="t" r="r" b="b"/>
            <a:pathLst>
              <a:path w="4897755" h="913129">
                <a:moveTo>
                  <a:pt x="85554" y="21311"/>
                </a:moveTo>
                <a:lnTo>
                  <a:pt x="3636833" y="912810"/>
                </a:lnTo>
                <a:lnTo>
                  <a:pt x="4897511" y="912810"/>
                </a:lnTo>
                <a:lnTo>
                  <a:pt x="85554" y="21311"/>
                </a:lnTo>
                <a:close/>
              </a:path>
              <a:path w="4897755" h="913129">
                <a:moveTo>
                  <a:pt x="660" y="0"/>
                </a:moveTo>
                <a:lnTo>
                  <a:pt x="0" y="5461"/>
                </a:lnTo>
                <a:lnTo>
                  <a:pt x="85554" y="21311"/>
                </a:lnTo>
                <a:lnTo>
                  <a:pt x="660" y="0"/>
                </a:lnTo>
                <a:close/>
              </a:path>
            </a:pathLst>
          </a:custGeom>
          <a:solidFill>
            <a:srgbClr val="B3CAB5">
              <a:alpha val="39999"/>
            </a:srgbClr>
          </a:solidFill>
        </p:spPr>
        <p:txBody>
          <a:bodyPr wrap="square" lIns="0" tIns="0" rIns="0" bIns="0" rtlCol="0"/>
          <a:lstStyle/>
          <a:p>
            <a:endParaRPr/>
          </a:p>
        </p:txBody>
      </p:sp>
      <p:sp>
        <p:nvSpPr>
          <p:cNvPr id="17" name="bg object 17"/>
          <p:cNvSpPr/>
          <p:nvPr/>
        </p:nvSpPr>
        <p:spPr>
          <a:xfrm>
            <a:off x="485775" y="5938837"/>
            <a:ext cx="3653154" cy="919480"/>
          </a:xfrm>
          <a:custGeom>
            <a:avLst/>
            <a:gdLst/>
            <a:ahLst/>
            <a:cxnLst/>
            <a:rect l="l" t="t" r="r" b="b"/>
            <a:pathLst>
              <a:path w="3653154" h="919479">
                <a:moveTo>
                  <a:pt x="0" y="0"/>
                </a:moveTo>
                <a:lnTo>
                  <a:pt x="7924" y="6350"/>
                </a:lnTo>
                <a:lnTo>
                  <a:pt x="2869849" y="919160"/>
                </a:lnTo>
                <a:lnTo>
                  <a:pt x="3653138" y="919160"/>
                </a:lnTo>
                <a:lnTo>
                  <a:pt x="0" y="0"/>
                </a:lnTo>
                <a:close/>
              </a:path>
            </a:pathLst>
          </a:custGeom>
          <a:solidFill>
            <a:srgbClr val="000000"/>
          </a:solidFill>
        </p:spPr>
        <p:txBody>
          <a:bodyPr wrap="square" lIns="0" tIns="0" rIns="0" bIns="0" rtlCol="0"/>
          <a:lstStyle/>
          <a:p>
            <a:endParaRPr/>
          </a:p>
        </p:txBody>
      </p:sp>
      <p:sp>
        <p:nvSpPr>
          <p:cNvPr id="18" name="bg object 18"/>
          <p:cNvSpPr/>
          <p:nvPr/>
        </p:nvSpPr>
        <p:spPr>
          <a:xfrm>
            <a:off x="0" y="5789674"/>
            <a:ext cx="3398520" cy="1068324"/>
          </a:xfrm>
          <a:prstGeom prst="rect">
            <a:avLst/>
          </a:prstGeom>
          <a:blipFill>
            <a:blip r:embed="rId7" cstate="print"/>
            <a:stretch>
              <a:fillRect/>
            </a:stretch>
          </a:blipFill>
        </p:spPr>
        <p:txBody>
          <a:bodyPr wrap="square" lIns="0" tIns="0" rIns="0" bIns="0" rtlCol="0"/>
          <a:lstStyle/>
          <a:p>
            <a:endParaRPr/>
          </a:p>
        </p:txBody>
      </p:sp>
      <p:sp>
        <p:nvSpPr>
          <p:cNvPr id="19" name="bg object 19"/>
          <p:cNvSpPr/>
          <p:nvPr/>
        </p:nvSpPr>
        <p:spPr>
          <a:xfrm>
            <a:off x="0" y="5784015"/>
            <a:ext cx="3372797" cy="1073982"/>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2896996" y="883665"/>
            <a:ext cx="3350006" cy="330834"/>
          </a:xfrm>
          <a:prstGeom prst="rect">
            <a:avLst/>
          </a:prstGeom>
        </p:spPr>
        <p:txBody>
          <a:bodyPr wrap="square" lIns="0" tIns="0" rIns="0" bIns="0">
            <a:spAutoFit/>
          </a:bodyPr>
          <a:lstStyle>
            <a:lvl1pPr>
              <a:defRPr sz="2000" b="1" i="0">
                <a:solidFill>
                  <a:srgbClr val="76A776"/>
                </a:solidFill>
                <a:latin typeface="Arial"/>
                <a:cs typeface="Arial"/>
              </a:defRPr>
            </a:lvl1pPr>
          </a:lstStyle>
          <a:p>
            <a:endParaRPr/>
          </a:p>
        </p:txBody>
      </p:sp>
      <p:sp>
        <p:nvSpPr>
          <p:cNvPr id="3" name="Holder 3"/>
          <p:cNvSpPr>
            <a:spLocks noGrp="1"/>
          </p:cNvSpPr>
          <p:nvPr>
            <p:ph type="body" idx="1"/>
          </p:nvPr>
        </p:nvSpPr>
        <p:spPr>
          <a:xfrm>
            <a:off x="992632" y="3331216"/>
            <a:ext cx="7158735" cy="222059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9E477CEC-3E90-45D5-925A-DE3035B55E33}" type="datetime1">
              <a:rPr lang="en-US" smtClean="0"/>
              <a:pPr/>
              <a:t>28-Sep-23</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4953000"/>
            <a:ext cx="9144000" cy="1066800"/>
            <a:chOff x="0" y="4953000"/>
            <a:chExt cx="9144000" cy="1905000"/>
          </a:xfrm>
        </p:grpSpPr>
        <p:sp>
          <p:nvSpPr>
            <p:cNvPr id="3" name="object 3"/>
            <p:cNvSpPr/>
            <p:nvPr/>
          </p:nvSpPr>
          <p:spPr>
            <a:xfrm>
              <a:off x="1687576" y="4953000"/>
              <a:ext cx="7456805" cy="487680"/>
            </a:xfrm>
            <a:custGeom>
              <a:avLst/>
              <a:gdLst/>
              <a:ahLst/>
              <a:cxnLst/>
              <a:rect l="l" t="t" r="r" b="b"/>
              <a:pathLst>
                <a:path w="7456805" h="487679">
                  <a:moveTo>
                    <a:pt x="7456424" y="0"/>
                  </a:moveTo>
                  <a:lnTo>
                    <a:pt x="0" y="289433"/>
                  </a:lnTo>
                  <a:lnTo>
                    <a:pt x="7456424" y="487425"/>
                  </a:lnTo>
                  <a:lnTo>
                    <a:pt x="7456424" y="0"/>
                  </a:lnTo>
                  <a:close/>
                </a:path>
              </a:pathLst>
            </a:custGeom>
            <a:solidFill>
              <a:srgbClr val="B3CAB5">
                <a:alpha val="39999"/>
              </a:srgbClr>
            </a:solidFill>
          </p:spPr>
          <p:txBody>
            <a:bodyPr wrap="square" lIns="0" tIns="0" rIns="0" bIns="0" rtlCol="0"/>
            <a:lstStyle/>
            <a:p>
              <a:endParaRPr dirty="0"/>
            </a:p>
          </p:txBody>
        </p:sp>
        <p:sp>
          <p:nvSpPr>
            <p:cNvPr id="4" name="object 4"/>
            <p:cNvSpPr/>
            <p:nvPr/>
          </p:nvSpPr>
          <p:spPr>
            <a:xfrm>
              <a:off x="112408" y="5237225"/>
              <a:ext cx="9031605" cy="789305"/>
            </a:xfrm>
            <a:custGeom>
              <a:avLst/>
              <a:gdLst/>
              <a:ahLst/>
              <a:cxnLst/>
              <a:rect l="l" t="t" r="r" b="b"/>
              <a:pathLst>
                <a:path w="9031605" h="789304">
                  <a:moveTo>
                    <a:pt x="9031591" y="0"/>
                  </a:moveTo>
                  <a:lnTo>
                    <a:pt x="0" y="0"/>
                  </a:lnTo>
                  <a:lnTo>
                    <a:pt x="9031591" y="788924"/>
                  </a:lnTo>
                  <a:lnTo>
                    <a:pt x="9031591" y="0"/>
                  </a:lnTo>
                  <a:close/>
                </a:path>
              </a:pathLst>
            </a:custGeom>
            <a:solidFill>
              <a:srgbClr val="000000"/>
            </a:solidFill>
          </p:spPr>
          <p:txBody>
            <a:bodyPr wrap="square" lIns="0" tIns="0" rIns="0" bIns="0" rtlCol="0"/>
            <a:lstStyle/>
            <a:p>
              <a:endParaRPr dirty="0"/>
            </a:p>
          </p:txBody>
        </p:sp>
        <p:sp>
          <p:nvSpPr>
            <p:cNvPr id="5" name="object 5"/>
            <p:cNvSpPr/>
            <p:nvPr/>
          </p:nvSpPr>
          <p:spPr>
            <a:xfrm>
              <a:off x="0" y="4998718"/>
              <a:ext cx="9144000" cy="1859280"/>
            </a:xfrm>
            <a:prstGeom prst="rect">
              <a:avLst/>
            </a:prstGeom>
            <a:blipFill>
              <a:blip r:embed="rId2" cstate="print"/>
              <a:stretch>
                <a:fillRect/>
              </a:stretch>
            </a:blipFill>
          </p:spPr>
          <p:txBody>
            <a:bodyPr wrap="square" lIns="0" tIns="0" rIns="0" bIns="0" rtlCol="0"/>
            <a:lstStyle/>
            <a:p>
              <a:endParaRPr dirty="0"/>
            </a:p>
          </p:txBody>
        </p:sp>
        <p:sp>
          <p:nvSpPr>
            <p:cNvPr id="6" name="object 6"/>
            <p:cNvSpPr/>
            <p:nvPr/>
          </p:nvSpPr>
          <p:spPr>
            <a:xfrm>
              <a:off x="0" y="4991581"/>
              <a:ext cx="9144000" cy="802400"/>
            </a:xfrm>
            <a:prstGeom prst="rect">
              <a:avLst/>
            </a:prstGeom>
            <a:blipFill>
              <a:blip r:embed="rId3" cstate="print"/>
              <a:stretch>
                <a:fillRect/>
              </a:stretch>
            </a:blipFill>
          </p:spPr>
          <p:txBody>
            <a:bodyPr wrap="square" lIns="0" tIns="0" rIns="0" bIns="0" rtlCol="0"/>
            <a:lstStyle/>
            <a:p>
              <a:endParaRPr dirty="0"/>
            </a:p>
          </p:txBody>
        </p:sp>
      </p:grpSp>
      <p:sp>
        <p:nvSpPr>
          <p:cNvPr id="11" name="Dreptunghi 10"/>
          <p:cNvSpPr/>
          <p:nvPr/>
        </p:nvSpPr>
        <p:spPr>
          <a:xfrm>
            <a:off x="1300899" y="2133600"/>
            <a:ext cx="7315200" cy="2616101"/>
          </a:xfrm>
          <a:prstGeom prst="rect">
            <a:avLst/>
          </a:prstGeom>
        </p:spPr>
        <p:txBody>
          <a:bodyPr wrap="square">
            <a:spAutoFit/>
          </a:bodyPr>
          <a:lstStyle/>
          <a:p>
            <a:pPr algn="ctr"/>
            <a:r>
              <a:rPr lang="ro-RO" b="1" dirty="0"/>
              <a:t/>
            </a:r>
            <a:br>
              <a:rPr lang="ro-RO" b="1" dirty="0"/>
            </a:br>
            <a:endParaRPr lang="en-US" b="1" dirty="0"/>
          </a:p>
          <a:p>
            <a:pPr algn="ctr"/>
            <a:endParaRPr lang="en-US" dirty="0">
              <a:latin typeface="Bell MT" panose="02020503060305020303" pitchFamily="18" charset="0"/>
            </a:endParaRPr>
          </a:p>
          <a:p>
            <a:pPr algn="ctr"/>
            <a:r>
              <a:rPr lang="ro-RO" sz="2800" dirty="0">
                <a:latin typeface="Bell MT" panose="02020503060305020303" pitchFamily="18" charset="0"/>
              </a:rPr>
              <a:t> </a:t>
            </a:r>
            <a:r>
              <a:rPr lang="ro-RO" sz="2800" b="1" dirty="0">
                <a:latin typeface="Bell MT" panose="02020503060305020303" pitchFamily="18" charset="0"/>
              </a:rPr>
              <a:t>Bipolaritatea în perspectivă evoluționist </a:t>
            </a:r>
            <a:r>
              <a:rPr lang="en-US" sz="2800" b="1" dirty="0">
                <a:latin typeface="Bell MT" panose="02020503060305020303" pitchFamily="18" charset="0"/>
              </a:rPr>
              <a:t>				</a:t>
            </a:r>
            <a:r>
              <a:rPr lang="ro-RO" sz="2800" b="1" dirty="0">
                <a:latin typeface="Bell MT" panose="02020503060305020303" pitchFamily="18" charset="0"/>
              </a:rPr>
              <a:t>culturală </a:t>
            </a:r>
            <a:r>
              <a:rPr lang="en-US" dirty="0">
                <a:latin typeface="Bell MT" panose="02020503060305020303" pitchFamily="18" charset="0"/>
              </a:rPr>
              <a:t>		</a:t>
            </a:r>
            <a:r>
              <a:rPr lang="en-US" dirty="0"/>
              <a:t>					                                                              					</a:t>
            </a:r>
            <a:r>
              <a:rPr lang="en-US" dirty="0" err="1">
                <a:latin typeface="Bell MT" panose="02020503060305020303" pitchFamily="18" charset="0"/>
              </a:rPr>
              <a:t>Prof.M.L</a:t>
            </a:r>
            <a:r>
              <a:rPr lang="vi-VN" dirty="0">
                <a:latin typeface="Calibri Light" panose="020F0302020204030204" pitchFamily="34" charset="0"/>
                <a:cs typeface="Calibri Light" panose="020F0302020204030204" pitchFamily="34" charset="0"/>
              </a:rPr>
              <a:t>ă</a:t>
            </a:r>
            <a:r>
              <a:rPr lang="en-US" dirty="0">
                <a:latin typeface="Bell MT" panose="02020503060305020303" pitchFamily="18" charset="0"/>
              </a:rPr>
              <a:t>z</a:t>
            </a:r>
            <a:r>
              <a:rPr lang="vi-VN" dirty="0">
                <a:latin typeface="Calibri" panose="020F0502020204030204" pitchFamily="34" charset="0"/>
                <a:cs typeface="Calibri" panose="020F0502020204030204" pitchFamily="34" charset="0"/>
              </a:rPr>
              <a:t>ă</a:t>
            </a:r>
            <a:r>
              <a:rPr lang="en-US" dirty="0" err="1">
                <a:latin typeface="Bell MT" panose="02020503060305020303" pitchFamily="18" charset="0"/>
              </a:rPr>
              <a:t>rescu</a:t>
            </a:r>
            <a:r>
              <a:rPr lang="en-US" dirty="0">
                <a:latin typeface="Bell MT" panose="02020503060305020303" pitchFamily="18" charset="0"/>
              </a:rPr>
              <a:t>, 					           Timisoara, </a:t>
            </a:r>
            <a:r>
              <a:rPr lang="en-US" dirty="0" err="1">
                <a:latin typeface="Bell MT" panose="02020503060305020303" pitchFamily="18" charset="0"/>
              </a:rPr>
              <a:t>Septembrie</a:t>
            </a:r>
            <a:r>
              <a:rPr lang="en-US" dirty="0">
                <a:latin typeface="Bell MT" panose="02020503060305020303" pitchFamily="18" charset="0"/>
              </a:rPr>
              <a:t> 2023</a:t>
            </a:r>
            <a:endParaRPr lang="ro-RO" b="1" dirty="0">
              <a:latin typeface="Bell MT" panose="02020503060305020303" pitchFamily="18" charset="0"/>
            </a:endParaRPr>
          </a:p>
        </p:txBody>
      </p:sp>
      <p:sp>
        <p:nvSpPr>
          <p:cNvPr id="10" name="Substituent număr diapozitiv 9"/>
          <p:cNvSpPr>
            <a:spLocks noGrp="1"/>
          </p:cNvSpPr>
          <p:nvPr>
            <p:ph type="sldNum" sz="quarter" idx="7"/>
          </p:nvPr>
        </p:nvSpPr>
        <p:spPr/>
        <p:txBody>
          <a:bodyPr/>
          <a:lstStyle/>
          <a:p>
            <a:fld id="{B6F15528-21DE-4FAA-801E-634DDDAF4B2B}" type="slidenum">
              <a:rPr lang="ro-RO" smtClean="0"/>
              <a:pPr/>
              <a:t>1</a:t>
            </a:fld>
            <a:endParaRPr lang="ro-RO"/>
          </a:p>
        </p:txBody>
      </p:sp>
      <p:pic>
        <p:nvPicPr>
          <p:cNvPr id="7" name="I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8244"/>
            <a:ext cx="1676400" cy="237617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număr diapozitiv 1">
            <a:extLst>
              <a:ext uri="{FF2B5EF4-FFF2-40B4-BE49-F238E27FC236}">
                <a16:creationId xmlns="" xmlns:a16="http://schemas.microsoft.com/office/drawing/2014/main" id="{ABA4F22A-6BEB-4233-A0DA-BFE7616ACB25}"/>
              </a:ext>
            </a:extLst>
          </p:cNvPr>
          <p:cNvSpPr>
            <a:spLocks noGrp="1"/>
          </p:cNvSpPr>
          <p:nvPr>
            <p:ph type="sldNum" sz="quarter" idx="7"/>
          </p:nvPr>
        </p:nvSpPr>
        <p:spPr/>
        <p:txBody>
          <a:bodyPr/>
          <a:lstStyle/>
          <a:p>
            <a:fld id="{B6F15528-21DE-4FAA-801E-634DDDAF4B2B}" type="slidenum">
              <a:rPr lang="ro-RO" smtClean="0"/>
              <a:pPr/>
              <a:t>10</a:t>
            </a:fld>
            <a:endParaRPr lang="ro-RO" dirty="0"/>
          </a:p>
        </p:txBody>
      </p:sp>
      <p:sp>
        <p:nvSpPr>
          <p:cNvPr id="4" name="CasetăText 3">
            <a:extLst>
              <a:ext uri="{FF2B5EF4-FFF2-40B4-BE49-F238E27FC236}">
                <a16:creationId xmlns="" xmlns:a16="http://schemas.microsoft.com/office/drawing/2014/main" id="{0069FC0D-E302-4620-8CD8-886FE893707B}"/>
              </a:ext>
            </a:extLst>
          </p:cNvPr>
          <p:cNvSpPr txBox="1"/>
          <p:nvPr/>
        </p:nvSpPr>
        <p:spPr>
          <a:xfrm>
            <a:off x="702297" y="990600"/>
            <a:ext cx="8001000" cy="4247317"/>
          </a:xfrm>
          <a:prstGeom prst="rect">
            <a:avLst/>
          </a:prstGeom>
          <a:noFill/>
        </p:spPr>
        <p:txBody>
          <a:bodyPr wrap="square">
            <a:spAutoFit/>
          </a:bodyPr>
          <a:lstStyle/>
          <a:p>
            <a:pPr algn="just"/>
            <a:r>
              <a:rPr lang="en-US" dirty="0">
                <a:latin typeface="Bell MT" panose="02020503060305020303" pitchFamily="18" charset="0"/>
              </a:rPr>
              <a:t>       </a:t>
            </a:r>
            <a:r>
              <a:rPr lang="ro-RO" dirty="0">
                <a:latin typeface="Bell MT" panose="02020503060305020303" pitchFamily="18" charset="0"/>
              </a:rPr>
              <a:t>Privitor la </a:t>
            </a:r>
            <a:r>
              <a:rPr lang="ro-RO" b="1" dirty="0">
                <a:latin typeface="Bell MT" panose="02020503060305020303" pitchFamily="18" charset="0"/>
              </a:rPr>
              <a:t>temperamentul depresiv</a:t>
            </a:r>
            <a:r>
              <a:rPr lang="ro-RO" dirty="0">
                <a:latin typeface="Bell MT" panose="02020503060305020303" pitchFamily="18" charset="0"/>
              </a:rPr>
              <a:t>, acesta a fost de fapt descris constant încă din antichitate (</a:t>
            </a:r>
            <a:r>
              <a:rPr lang="ro-RO" u="sng" dirty="0">
                <a:latin typeface="Bell MT" panose="02020503060305020303" pitchFamily="18" charset="0"/>
              </a:rPr>
              <a:t>temp. </a:t>
            </a:r>
            <a:r>
              <a:rPr lang="ro-RO" u="sng" dirty="0" err="1">
                <a:latin typeface="Bell MT" panose="02020503060305020303" pitchFamily="18" charset="0"/>
              </a:rPr>
              <a:t>Melancholic</a:t>
            </a:r>
            <a:r>
              <a:rPr lang="ro-RO" u="sng" dirty="0">
                <a:latin typeface="Bell MT" panose="02020503060305020303" pitchFamily="18" charset="0"/>
              </a:rPr>
              <a:t>)</a:t>
            </a:r>
            <a:r>
              <a:rPr lang="ro-RO" dirty="0">
                <a:latin typeface="Bell MT" panose="02020503060305020303" pitchFamily="18" charset="0"/>
              </a:rPr>
              <a:t> fiind corelat cu pesimismul, astenia, timiditatea , ruminațiile mentale. În Renaștere, temperamentul. „depresiv-saturnian„ a fost asociat cu înțelepciunea. </a:t>
            </a:r>
          </a:p>
          <a:p>
            <a:pPr algn="just"/>
            <a:endParaRPr lang="ro-RO" dirty="0">
              <a:latin typeface="Bell MT" panose="02020503060305020303" pitchFamily="18" charset="0"/>
            </a:endParaRPr>
          </a:p>
          <a:p>
            <a:pPr algn="just"/>
            <a:r>
              <a:rPr lang="ro-RO" dirty="0">
                <a:latin typeface="Bell MT" panose="02020503060305020303" pitchFamily="18" charset="0"/>
              </a:rPr>
              <a:t>       În a doua jumătate a </a:t>
            </a:r>
            <a:r>
              <a:rPr lang="ro-RO" dirty="0" err="1">
                <a:latin typeface="Bell MT" panose="02020503060305020303" pitchFamily="18" charset="0"/>
              </a:rPr>
              <a:t>sec.XX</a:t>
            </a:r>
            <a:r>
              <a:rPr lang="ro-RO" dirty="0">
                <a:latin typeface="Bell MT" panose="02020503060305020303" pitchFamily="18" charset="0"/>
              </a:rPr>
              <a:t>, </a:t>
            </a:r>
            <a:r>
              <a:rPr lang="ro-RO" u="sng" dirty="0" err="1">
                <a:latin typeface="Bell MT" panose="02020503060305020303" pitchFamily="18" charset="0"/>
              </a:rPr>
              <a:t>Telembach</a:t>
            </a:r>
            <a:r>
              <a:rPr lang="ro-RO" u="sng" dirty="0">
                <a:latin typeface="Bell MT" panose="02020503060305020303" pitchFamily="18" charset="0"/>
              </a:rPr>
              <a:t> a descris un</a:t>
            </a:r>
            <a:r>
              <a:rPr lang="ro-RO" dirty="0">
                <a:latin typeface="Bell MT" panose="02020503060305020303" pitchFamily="18" charset="0"/>
              </a:rPr>
              <a:t> </a:t>
            </a:r>
            <a:r>
              <a:rPr lang="ro-RO" b="1" u="sng" dirty="0" err="1">
                <a:latin typeface="Bell MT" panose="02020503060305020303" pitchFamily="18" charset="0"/>
              </a:rPr>
              <a:t>Tipus</a:t>
            </a:r>
            <a:r>
              <a:rPr lang="ro-RO" b="1" u="sng" dirty="0">
                <a:latin typeface="Bell MT" panose="02020503060305020303" pitchFamily="18" charset="0"/>
              </a:rPr>
              <a:t> </a:t>
            </a:r>
            <a:r>
              <a:rPr lang="ro-RO" b="1" u="sng" dirty="0" err="1">
                <a:latin typeface="Bell MT" panose="02020503060305020303" pitchFamily="18" charset="0"/>
              </a:rPr>
              <a:t>Melancholicus</a:t>
            </a:r>
            <a:r>
              <a:rPr lang="ro-RO" dirty="0">
                <a:latin typeface="Bell MT" panose="02020503060305020303" pitchFamily="18" charset="0"/>
              </a:rPr>
              <a:t>, om retras, serios, preocupat de ordine şi de muncă anonimă performantă, predispus la depresii </a:t>
            </a:r>
            <a:r>
              <a:rPr lang="ro-RO" dirty="0" err="1">
                <a:latin typeface="Bell MT" panose="02020503060305020303" pitchFamily="18" charset="0"/>
              </a:rPr>
              <a:t>endo</a:t>
            </a:r>
            <a:r>
              <a:rPr lang="ro-RO" dirty="0">
                <a:latin typeface="Bell MT" panose="02020503060305020303" pitchFamily="18" charset="0"/>
              </a:rPr>
              <a:t>-reactivă recurente (datorită adaptării dificile la schimbările de viaţă); interesul excesiv față de ordine ți perfecționism profesional îl apropie și de </a:t>
            </a:r>
            <a:r>
              <a:rPr lang="ro-RO" dirty="0" err="1">
                <a:latin typeface="Bell MT" panose="02020503060305020303" pitchFamily="18" charset="0"/>
              </a:rPr>
              <a:t>obsesionalitate</a:t>
            </a:r>
            <a:r>
              <a:rPr lang="ro-RO" dirty="0">
                <a:latin typeface="Bell MT" panose="02020503060305020303" pitchFamily="18" charset="0"/>
              </a:rPr>
              <a:t> (</a:t>
            </a:r>
            <a:r>
              <a:rPr lang="ro-RO" dirty="0" err="1">
                <a:latin typeface="Bell MT" panose="02020503060305020303" pitchFamily="18" charset="0"/>
              </a:rPr>
              <a:t>anancasm</a:t>
            </a:r>
            <a:r>
              <a:rPr lang="ro-RO" dirty="0">
                <a:latin typeface="Bell MT" panose="02020503060305020303" pitchFamily="18" charset="0"/>
              </a:rPr>
              <a:t>).</a:t>
            </a:r>
          </a:p>
          <a:p>
            <a:pPr algn="just"/>
            <a:endParaRPr lang="ro-RO" dirty="0">
              <a:latin typeface="Bell MT" panose="02020503060305020303" pitchFamily="18" charset="0"/>
            </a:endParaRPr>
          </a:p>
          <a:p>
            <a:r>
              <a:rPr lang="ro-RO" dirty="0"/>
              <a:t>    </a:t>
            </a:r>
            <a:r>
              <a:rPr lang="en-US" dirty="0">
                <a:latin typeface="Bell MT" panose="02020503060305020303" pitchFamily="18" charset="0"/>
              </a:rPr>
              <a:t> </a:t>
            </a:r>
            <a:r>
              <a:rPr lang="ro-RO" dirty="0">
                <a:latin typeface="Bell MT" panose="02020503060305020303" pitchFamily="18" charset="0"/>
              </a:rPr>
              <a:t> (Mai recent,</a:t>
            </a:r>
            <a:r>
              <a:rPr lang="ro-RO" u="sng" dirty="0">
                <a:latin typeface="Bell MT" panose="02020503060305020303" pitchFamily="18" charset="0"/>
              </a:rPr>
              <a:t> </a:t>
            </a:r>
            <a:r>
              <a:rPr lang="ro-RO" u="sng" dirty="0" err="1">
                <a:latin typeface="Bell MT" panose="02020503060305020303" pitchFamily="18" charset="0"/>
              </a:rPr>
              <a:t>Tyrer</a:t>
            </a:r>
            <a:r>
              <a:rPr lang="ro-RO" u="sng" dirty="0">
                <a:latin typeface="Bell MT" panose="02020503060305020303" pitchFamily="18" charset="0"/>
              </a:rPr>
              <a:t> a comentat  - sub eticheta de </a:t>
            </a:r>
            <a:r>
              <a:rPr lang="ro-RO" b="1" u="sng" dirty="0">
                <a:latin typeface="Bell MT" panose="02020503060305020303" pitchFamily="18" charset="0"/>
              </a:rPr>
              <a:t>COTYMIE</a:t>
            </a:r>
            <a:r>
              <a:rPr lang="ro-RO" u="sng" dirty="0">
                <a:latin typeface="Bell MT" panose="02020503060305020303" pitchFamily="18" charset="0"/>
              </a:rPr>
              <a:t> –</a:t>
            </a:r>
            <a:r>
              <a:rPr lang="ro-RO" dirty="0">
                <a:latin typeface="Bell MT" panose="02020503060305020303" pitchFamily="18" charset="0"/>
              </a:rPr>
              <a:t> conjuncția dintre un temperament depresiv și un set de </a:t>
            </a:r>
            <a:r>
              <a:rPr lang="ro-RO" dirty="0" err="1">
                <a:latin typeface="Bell MT" panose="02020503060305020303" pitchFamily="18" charset="0"/>
              </a:rPr>
              <a:t>tb</a:t>
            </a:r>
            <a:r>
              <a:rPr lang="ro-RO" dirty="0">
                <a:latin typeface="Bell MT" panose="02020503060305020303" pitchFamily="18" charset="0"/>
              </a:rPr>
              <a:t>. tradițional etichetate ca „nevrotice„ : </a:t>
            </a:r>
            <a:r>
              <a:rPr lang="ro-RO" dirty="0" err="1">
                <a:latin typeface="Bell MT" panose="02020503060305020303" pitchFamily="18" charset="0"/>
              </a:rPr>
              <a:t>tb</a:t>
            </a:r>
            <a:r>
              <a:rPr lang="ro-RO" dirty="0">
                <a:latin typeface="Bell MT" panose="02020503060305020303" pitchFamily="18" charset="0"/>
              </a:rPr>
              <a:t> </a:t>
            </a:r>
            <a:r>
              <a:rPr lang="ro-RO" dirty="0" err="1">
                <a:latin typeface="Bell MT" panose="02020503060305020303" pitchFamily="18" charset="0"/>
              </a:rPr>
              <a:t>asteno</a:t>
            </a:r>
            <a:r>
              <a:rPr lang="ro-RO" dirty="0">
                <a:latin typeface="Bell MT" panose="02020503060305020303" pitchFamily="18" charset="0"/>
              </a:rPr>
              <a:t> </a:t>
            </a:r>
            <a:r>
              <a:rPr lang="ro-RO" dirty="0" err="1">
                <a:latin typeface="Bell MT" panose="02020503060305020303" pitchFamily="18" charset="0"/>
              </a:rPr>
              <a:t>cenestopate</a:t>
            </a:r>
            <a:r>
              <a:rPr lang="ro-RO" dirty="0">
                <a:latin typeface="Bell MT" panose="02020503060305020303" pitchFamily="18" charset="0"/>
              </a:rPr>
              <a:t>, </a:t>
            </a:r>
            <a:r>
              <a:rPr lang="ro-RO" dirty="0" err="1">
                <a:latin typeface="Bell MT" panose="02020503060305020303" pitchFamily="18" charset="0"/>
              </a:rPr>
              <a:t>hipocondriace</a:t>
            </a:r>
            <a:r>
              <a:rPr lang="ro-RO" dirty="0">
                <a:latin typeface="Bell MT" panose="02020503060305020303" pitchFamily="18" charset="0"/>
              </a:rPr>
              <a:t>, anxios-fobice, </a:t>
            </a:r>
            <a:r>
              <a:rPr lang="ro-RO" dirty="0" err="1">
                <a:latin typeface="Bell MT" panose="02020503060305020303" pitchFamily="18" charset="0"/>
              </a:rPr>
              <a:t>ruminativ</a:t>
            </a:r>
            <a:r>
              <a:rPr lang="ro-RO" dirty="0">
                <a:latin typeface="Bell MT" panose="02020503060305020303" pitchFamily="18" charset="0"/>
              </a:rPr>
              <a:t>-obsesive, </a:t>
            </a:r>
            <a:r>
              <a:rPr lang="ro-RO" dirty="0" err="1">
                <a:latin typeface="Bell MT" panose="02020503060305020303" pitchFamily="18" charset="0"/>
              </a:rPr>
              <a:t>conversiv</a:t>
            </a:r>
            <a:r>
              <a:rPr lang="ro-RO" dirty="0">
                <a:latin typeface="Bell MT" panose="02020503060305020303" pitchFamily="18" charset="0"/>
              </a:rPr>
              <a:t>). </a:t>
            </a:r>
          </a:p>
          <a:p>
            <a:endParaRPr lang="ro-RO" dirty="0"/>
          </a:p>
        </p:txBody>
      </p:sp>
    </p:spTree>
    <p:extLst>
      <p:ext uri="{BB962C8B-B14F-4D97-AF65-F5344CB8AC3E}">
        <p14:creationId xmlns:p14="http://schemas.microsoft.com/office/powerpoint/2010/main" val="32376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număr diapozitiv 1">
            <a:extLst>
              <a:ext uri="{FF2B5EF4-FFF2-40B4-BE49-F238E27FC236}">
                <a16:creationId xmlns="" xmlns:a16="http://schemas.microsoft.com/office/drawing/2014/main" id="{5CF487B9-AF3C-43A9-B801-F09ADCEAA831}"/>
              </a:ext>
            </a:extLst>
          </p:cNvPr>
          <p:cNvSpPr>
            <a:spLocks noGrp="1"/>
          </p:cNvSpPr>
          <p:nvPr>
            <p:ph type="sldNum" sz="quarter" idx="7"/>
          </p:nvPr>
        </p:nvSpPr>
        <p:spPr/>
        <p:txBody>
          <a:bodyPr/>
          <a:lstStyle/>
          <a:p>
            <a:fld id="{B6F15528-21DE-4FAA-801E-634DDDAF4B2B}" type="slidenum">
              <a:rPr lang="ro-RO" smtClean="0"/>
              <a:pPr/>
              <a:t>11</a:t>
            </a:fld>
            <a:endParaRPr lang="ro-RO" dirty="0"/>
          </a:p>
        </p:txBody>
      </p:sp>
      <p:sp>
        <p:nvSpPr>
          <p:cNvPr id="4" name="CasetăText 3">
            <a:extLst>
              <a:ext uri="{FF2B5EF4-FFF2-40B4-BE49-F238E27FC236}">
                <a16:creationId xmlns="" xmlns:a16="http://schemas.microsoft.com/office/drawing/2014/main" id="{C9907568-BD76-4D72-A80D-DDA6EADA985E}"/>
              </a:ext>
            </a:extLst>
          </p:cNvPr>
          <p:cNvSpPr txBox="1"/>
          <p:nvPr/>
        </p:nvSpPr>
        <p:spPr>
          <a:xfrm>
            <a:off x="990600" y="751344"/>
            <a:ext cx="7010400" cy="4524315"/>
          </a:xfrm>
          <a:prstGeom prst="rect">
            <a:avLst/>
          </a:prstGeom>
          <a:noFill/>
        </p:spPr>
        <p:txBody>
          <a:bodyPr wrap="square">
            <a:spAutoFit/>
          </a:bodyPr>
          <a:lstStyle/>
          <a:p>
            <a:pPr algn="just"/>
            <a:r>
              <a:rPr lang="en-US" dirty="0">
                <a:latin typeface="Bell MT" panose="02020503060305020303" pitchFamily="18" charset="0"/>
              </a:rPr>
              <a:t>  </a:t>
            </a:r>
            <a:r>
              <a:rPr lang="ro-RO" dirty="0">
                <a:latin typeface="Bell MT" panose="02020503060305020303" pitchFamily="18" charset="0"/>
              </a:rPr>
              <a:t> S-a descris și o variantă </a:t>
            </a:r>
            <a:r>
              <a:rPr lang="ro-RO" b="1" dirty="0">
                <a:latin typeface="Bell MT" panose="02020503060305020303" pitchFamily="18" charset="0"/>
              </a:rPr>
              <a:t>temperamentală a ciclotimiei</a:t>
            </a:r>
            <a:r>
              <a:rPr lang="ro-RO" dirty="0">
                <a:latin typeface="Bell MT" panose="02020503060305020303" pitchFamily="18" charset="0"/>
              </a:rPr>
              <a:t> </a:t>
            </a:r>
            <a:r>
              <a:rPr lang="ro-RO" u="sng" dirty="0">
                <a:latin typeface="Bell MT" panose="02020503060305020303" pitchFamily="18" charset="0"/>
              </a:rPr>
              <a:t>(</a:t>
            </a:r>
            <a:r>
              <a:rPr lang="ro-RO" u="sng" dirty="0" err="1">
                <a:latin typeface="Bell MT" panose="02020503060305020303" pitchFamily="18" charset="0"/>
              </a:rPr>
              <a:t>Akiskal</a:t>
            </a:r>
            <a:r>
              <a:rPr lang="ro-RO" u="sng" dirty="0">
                <a:latin typeface="Bell MT" panose="02020503060305020303" pitchFamily="18" charset="0"/>
              </a:rPr>
              <a:t>),</a:t>
            </a:r>
            <a:r>
              <a:rPr lang="ro-RO" dirty="0">
                <a:latin typeface="Bell MT" panose="02020503060305020303" pitchFamily="18" charset="0"/>
              </a:rPr>
              <a:t> la care ar alterna  perioade de astenie abulică cu preocupări </a:t>
            </a:r>
            <a:r>
              <a:rPr lang="ro-RO" dirty="0" err="1">
                <a:latin typeface="Bell MT" panose="02020503060305020303" pitchFamily="18" charset="0"/>
              </a:rPr>
              <a:t>hipocondriace</a:t>
            </a:r>
            <a:r>
              <a:rPr lang="ro-RO" dirty="0">
                <a:latin typeface="Bell MT" panose="02020503060305020303" pitchFamily="18" charset="0"/>
              </a:rPr>
              <a:t>..   ..cu perioade de productivitate crescută, cu </a:t>
            </a:r>
            <a:r>
              <a:rPr lang="ro-RO" dirty="0" err="1">
                <a:latin typeface="Bell MT" panose="02020503060305020303" pitchFamily="18" charset="0"/>
              </a:rPr>
              <a:t>hipersociabilitate</a:t>
            </a:r>
            <a:r>
              <a:rPr lang="ro-RO" dirty="0">
                <a:latin typeface="Bell MT" panose="02020503060305020303" pitchFamily="18" charset="0"/>
              </a:rPr>
              <a:t>..</a:t>
            </a:r>
          </a:p>
          <a:p>
            <a:pPr algn="just"/>
            <a:r>
              <a:rPr lang="ro-RO" dirty="0">
                <a:latin typeface="Bell MT" panose="02020503060305020303" pitchFamily="18" charset="0"/>
              </a:rPr>
              <a:t> </a:t>
            </a:r>
          </a:p>
          <a:p>
            <a:pPr algn="just"/>
            <a:r>
              <a:rPr lang="ro-RO" dirty="0">
                <a:latin typeface="Bell MT" panose="02020503060305020303" pitchFamily="18" charset="0"/>
              </a:rPr>
              <a:t>      Rămâne deschisă și problema unui </a:t>
            </a:r>
            <a:r>
              <a:rPr lang="ro-RO" b="1" dirty="0">
                <a:latin typeface="Bell MT" panose="02020503060305020303" pitchFamily="18" charset="0"/>
              </a:rPr>
              <a:t>temperament mixt</a:t>
            </a:r>
            <a:r>
              <a:rPr lang="ro-RO" dirty="0">
                <a:latin typeface="Bell MT" panose="02020503060305020303" pitchFamily="18" charset="0"/>
              </a:rPr>
              <a:t> - neliniștit, frământat, tensionat cu frecvente izbucniri impulsive și tentative </a:t>
            </a:r>
            <a:r>
              <a:rPr lang="ro-RO" dirty="0" err="1">
                <a:latin typeface="Bell MT" panose="02020503060305020303" pitchFamily="18" charset="0"/>
              </a:rPr>
              <a:t>suicidare</a:t>
            </a:r>
            <a:r>
              <a:rPr lang="ro-RO" dirty="0">
                <a:latin typeface="Bell MT" panose="02020503060305020303" pitchFamily="18" charset="0"/>
              </a:rPr>
              <a:t>, schimbător, cu perioade de exaltare și disperare, </a:t>
            </a:r>
            <a:r>
              <a:rPr lang="ro-RO" dirty="0" err="1">
                <a:latin typeface="Bell MT" panose="02020503060305020303" pitchFamily="18" charset="0"/>
              </a:rPr>
              <a:t>hiperimplicat</a:t>
            </a:r>
            <a:r>
              <a:rPr lang="ro-RO" dirty="0">
                <a:latin typeface="Bell MT" panose="02020503060305020303" pitchFamily="18" charset="0"/>
              </a:rPr>
              <a:t>, pasionat etc. (model Lord Byron);...etichetat uneori ca și „</a:t>
            </a:r>
            <a:r>
              <a:rPr lang="ro-RO" i="1" dirty="0">
                <a:latin typeface="Bell MT" panose="02020503060305020303" pitchFamily="18" charset="0"/>
              </a:rPr>
              <a:t>cameleonic„ </a:t>
            </a:r>
            <a:r>
              <a:rPr lang="ro-RO" dirty="0">
                <a:latin typeface="Bell MT" panose="02020503060305020303" pitchFamily="18" charset="0"/>
              </a:rPr>
              <a:t>sau</a:t>
            </a:r>
            <a:r>
              <a:rPr lang="ro-RO" i="1" dirty="0">
                <a:latin typeface="Bell MT" panose="02020503060305020303" pitchFamily="18" charset="0"/>
              </a:rPr>
              <a:t> „mercurial„.</a:t>
            </a:r>
            <a:r>
              <a:rPr lang="ro-RO" dirty="0">
                <a:latin typeface="Bell MT" panose="02020503060305020303" pitchFamily="18" charset="0"/>
              </a:rPr>
              <a:t> Profilul a rămas o </a:t>
            </a:r>
            <a:r>
              <a:rPr lang="ro-RO" dirty="0" err="1">
                <a:latin typeface="Bell MT" panose="02020503060305020303" pitchFamily="18" charset="0"/>
              </a:rPr>
              <a:t>referență</a:t>
            </a:r>
            <a:r>
              <a:rPr lang="ro-RO" dirty="0">
                <a:latin typeface="Bell MT" panose="02020503060305020303" pitchFamily="18" charset="0"/>
              </a:rPr>
              <a:t> pentru modelul de „</a:t>
            </a:r>
            <a:r>
              <a:rPr lang="ro-RO" u="sng" dirty="0">
                <a:latin typeface="Bell MT" panose="02020503060305020303" pitchFamily="18" charset="0"/>
              </a:rPr>
              <a:t>geniu poetic romantic</a:t>
            </a:r>
            <a:r>
              <a:rPr lang="ro-RO" dirty="0">
                <a:latin typeface="Bell MT" panose="02020503060305020303" pitchFamily="18" charset="0"/>
              </a:rPr>
              <a:t>„: </a:t>
            </a:r>
            <a:r>
              <a:rPr lang="ro-RO" i="1" dirty="0">
                <a:latin typeface="Bell MT" panose="02020503060305020303" pitchFamily="18" charset="0"/>
              </a:rPr>
              <a:t>fremătător, clocotitor, febril, furtunos, exaltat. Vulcanic </a:t>
            </a:r>
            <a:r>
              <a:rPr lang="ro-RO" dirty="0">
                <a:latin typeface="Bell MT" panose="02020503060305020303" pitchFamily="18" charset="0"/>
              </a:rPr>
              <a:t>etc.</a:t>
            </a:r>
          </a:p>
          <a:p>
            <a:pPr algn="just"/>
            <a:endParaRPr lang="ro-RO" dirty="0">
              <a:latin typeface="Bell MT" panose="02020503060305020303" pitchFamily="18" charset="0"/>
            </a:endParaRPr>
          </a:p>
          <a:p>
            <a:pPr algn="just"/>
            <a:r>
              <a:rPr lang="ro-RO" dirty="0">
                <a:latin typeface="Bell MT" panose="02020503060305020303" pitchFamily="18" charset="0"/>
              </a:rPr>
              <a:t>      În prezent acest „temperament mixt„ e abordat și ca o componentă –</a:t>
            </a:r>
            <a:r>
              <a:rPr lang="en-US" dirty="0">
                <a:latin typeface="Bell MT" panose="02020503060305020303" pitchFamily="18" charset="0"/>
              </a:rPr>
              <a:t> </a:t>
            </a:r>
            <a:r>
              <a:rPr lang="ro-RO" dirty="0">
                <a:latin typeface="Bell MT" panose="02020503060305020303" pitchFamily="18" charset="0"/>
              </a:rPr>
              <a:t>sau o variantă – a </a:t>
            </a:r>
            <a:r>
              <a:rPr lang="ro-RO" i="1" dirty="0">
                <a:latin typeface="Bell MT" panose="02020503060305020303" pitchFamily="18" charset="0"/>
              </a:rPr>
              <a:t>TP </a:t>
            </a:r>
            <a:r>
              <a:rPr lang="ro-RO" i="1" dirty="0" err="1">
                <a:latin typeface="Bell MT" panose="02020503060305020303" pitchFamily="18" charset="0"/>
              </a:rPr>
              <a:t>Borderline</a:t>
            </a:r>
            <a:r>
              <a:rPr lang="ro-RO" dirty="0">
                <a:latin typeface="Bell MT" panose="02020503060305020303" pitchFamily="18" charset="0"/>
              </a:rPr>
              <a:t>, ce în prezent e comentată predominant prin instabilitatea relațională cu persoane intime</a:t>
            </a:r>
          </a:p>
          <a:p>
            <a:pPr algn="just"/>
            <a:r>
              <a:rPr lang="ro-RO" dirty="0">
                <a:latin typeface="Bell MT" panose="02020503060305020303" pitchFamily="18" charset="0"/>
              </a:rPr>
              <a:t>         </a:t>
            </a:r>
          </a:p>
          <a:p>
            <a:r>
              <a:rPr lang="ro-RO" dirty="0"/>
              <a:t> </a:t>
            </a:r>
          </a:p>
        </p:txBody>
      </p:sp>
    </p:spTree>
    <p:extLst>
      <p:ext uri="{BB962C8B-B14F-4D97-AF65-F5344CB8AC3E}">
        <p14:creationId xmlns:p14="http://schemas.microsoft.com/office/powerpoint/2010/main" val="1573502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număr diapozitiv 1">
            <a:extLst>
              <a:ext uri="{FF2B5EF4-FFF2-40B4-BE49-F238E27FC236}">
                <a16:creationId xmlns="" xmlns:a16="http://schemas.microsoft.com/office/drawing/2014/main" id="{5CF487B9-AF3C-43A9-B801-F09ADCEAA831}"/>
              </a:ext>
            </a:extLst>
          </p:cNvPr>
          <p:cNvSpPr>
            <a:spLocks noGrp="1"/>
          </p:cNvSpPr>
          <p:nvPr>
            <p:ph type="sldNum" sz="quarter" idx="7"/>
          </p:nvPr>
        </p:nvSpPr>
        <p:spPr/>
        <p:txBody>
          <a:bodyPr/>
          <a:lstStyle/>
          <a:p>
            <a:fld id="{B6F15528-21DE-4FAA-801E-634DDDAF4B2B}" type="slidenum">
              <a:rPr lang="ro-RO" smtClean="0"/>
              <a:pPr/>
              <a:t>12</a:t>
            </a:fld>
            <a:endParaRPr lang="ro-RO" dirty="0"/>
          </a:p>
        </p:txBody>
      </p:sp>
      <p:sp>
        <p:nvSpPr>
          <p:cNvPr id="4" name="CasetăText 3">
            <a:extLst>
              <a:ext uri="{FF2B5EF4-FFF2-40B4-BE49-F238E27FC236}">
                <a16:creationId xmlns="" xmlns:a16="http://schemas.microsoft.com/office/drawing/2014/main" id="{C9907568-BD76-4D72-A80D-DDA6EADA985E}"/>
              </a:ext>
            </a:extLst>
          </p:cNvPr>
          <p:cNvSpPr txBox="1"/>
          <p:nvPr/>
        </p:nvSpPr>
        <p:spPr>
          <a:xfrm>
            <a:off x="1219200" y="1066800"/>
            <a:ext cx="6934200" cy="3693319"/>
          </a:xfrm>
          <a:prstGeom prst="rect">
            <a:avLst/>
          </a:prstGeom>
          <a:noFill/>
        </p:spPr>
        <p:txBody>
          <a:bodyPr wrap="square">
            <a:spAutoFit/>
          </a:bodyPr>
          <a:lstStyle/>
          <a:p>
            <a:pPr algn="just"/>
            <a:r>
              <a:rPr lang="en-US" dirty="0">
                <a:latin typeface="Bell MT" panose="02020503060305020303" pitchFamily="18" charset="0"/>
              </a:rPr>
              <a:t>       </a:t>
            </a:r>
            <a:r>
              <a:rPr lang="ro-RO" dirty="0">
                <a:latin typeface="Bell MT" panose="02020503060305020303" pitchFamily="18" charset="0"/>
              </a:rPr>
              <a:t>Viziunea continuumului psihopatologic pe care o cultivă doctrina  spectrelor implică </a:t>
            </a:r>
            <a:r>
              <a:rPr lang="ro-RO" b="1" dirty="0">
                <a:latin typeface="Bell MT" panose="02020503060305020303" pitchFamily="18" charset="0"/>
              </a:rPr>
              <a:t>luarea în considerare a derivării sindroamelor psihopatologice din structuri psihice normale și </a:t>
            </a:r>
            <a:r>
              <a:rPr lang="ro-RO" b="1" dirty="0" err="1">
                <a:latin typeface="Bell MT" panose="02020503060305020303" pitchFamily="18" charset="0"/>
              </a:rPr>
              <a:t>adaptative</a:t>
            </a:r>
            <a:r>
              <a:rPr lang="ro-RO" dirty="0">
                <a:latin typeface="Bell MT" panose="02020503060305020303" pitchFamily="18" charset="0"/>
              </a:rPr>
              <a:t>, utile bunei funcționări a oricărei persoanei, (inclusiv a creatorilor).</a:t>
            </a:r>
            <a:endParaRPr lang="en-US" dirty="0">
              <a:latin typeface="Bell MT" panose="02020503060305020303" pitchFamily="18" charset="0"/>
            </a:endParaRPr>
          </a:p>
          <a:p>
            <a:pPr algn="just"/>
            <a:endParaRPr lang="ro-RO" dirty="0">
              <a:latin typeface="Bell MT" panose="02020503060305020303" pitchFamily="18" charset="0"/>
            </a:endParaRPr>
          </a:p>
          <a:p>
            <a:pPr algn="just"/>
            <a:r>
              <a:rPr lang="ro-RO" dirty="0">
                <a:latin typeface="Bell MT" panose="02020503060305020303" pitchFamily="18" charset="0"/>
              </a:rPr>
              <a:t>     Pentru </a:t>
            </a:r>
            <a:r>
              <a:rPr lang="ro-RO" b="1" dirty="0" err="1">
                <a:latin typeface="Bell MT" panose="02020503060305020303" pitchFamily="18" charset="0"/>
              </a:rPr>
              <a:t>sd</a:t>
            </a:r>
            <a:r>
              <a:rPr lang="ro-RO" b="1" dirty="0">
                <a:latin typeface="Bell MT" panose="02020503060305020303" pitchFamily="18" charset="0"/>
              </a:rPr>
              <a:t> Maniacal </a:t>
            </a:r>
            <a:r>
              <a:rPr lang="ro-RO" dirty="0">
                <a:latin typeface="Bell MT" panose="02020503060305020303" pitchFamily="18" charset="0"/>
              </a:rPr>
              <a:t>și cel </a:t>
            </a:r>
            <a:r>
              <a:rPr lang="ro-RO" b="1" dirty="0">
                <a:latin typeface="Bell MT" panose="02020503060305020303" pitchFamily="18" charset="0"/>
              </a:rPr>
              <a:t>Depresiv</a:t>
            </a:r>
            <a:r>
              <a:rPr lang="ro-RO" dirty="0">
                <a:latin typeface="Bell MT" panose="02020503060305020303" pitchFamily="18" charset="0"/>
              </a:rPr>
              <a:t> nu e dificil să se circumscrie </a:t>
            </a:r>
            <a:r>
              <a:rPr lang="ro-RO" u="sng" dirty="0">
                <a:latin typeface="Bell MT" panose="02020503060305020303" pitchFamily="18" charset="0"/>
              </a:rPr>
              <a:t>un contur formal coerent al unor structuri psihice care susțin comportamente </a:t>
            </a:r>
            <a:r>
              <a:rPr lang="ro-RO" u="sng" dirty="0" err="1">
                <a:latin typeface="Bell MT" panose="02020503060305020303" pitchFamily="18" charset="0"/>
              </a:rPr>
              <a:t>adaptative</a:t>
            </a:r>
            <a:r>
              <a:rPr lang="ro-RO" u="sng" dirty="0">
                <a:latin typeface="Bell MT" panose="02020503060305020303" pitchFamily="18" charset="0"/>
              </a:rPr>
              <a:t>:</a:t>
            </a:r>
          </a:p>
          <a:p>
            <a:pPr algn="just"/>
            <a:r>
              <a:rPr lang="ro-RO" dirty="0">
                <a:latin typeface="Bell MT" panose="02020503060305020303" pitchFamily="18" charset="0"/>
              </a:rPr>
              <a:t>   </a:t>
            </a:r>
            <a:r>
              <a:rPr lang="ro-RO" u="sng" dirty="0">
                <a:latin typeface="Bell MT" panose="02020503060305020303" pitchFamily="18" charset="0"/>
              </a:rPr>
              <a:t>- </a:t>
            </a:r>
            <a:r>
              <a:rPr lang="ro-RO" u="sng" dirty="0" err="1">
                <a:latin typeface="Bell MT" panose="02020503060305020303" pitchFamily="18" charset="0"/>
              </a:rPr>
              <a:t>externalizate</a:t>
            </a:r>
            <a:r>
              <a:rPr lang="ro-RO" u="sng" dirty="0">
                <a:latin typeface="Bell MT" panose="02020503060305020303" pitchFamily="18" charset="0"/>
              </a:rPr>
              <a:t>: stările de</a:t>
            </a:r>
            <a:r>
              <a:rPr lang="en-US" u="sng" dirty="0">
                <a:latin typeface="Bell MT" panose="02020503060305020303" pitchFamily="18" charset="0"/>
              </a:rPr>
              <a:t>z</a:t>
            </a:r>
            <a:r>
              <a:rPr lang="ro-RO" u="sng" dirty="0">
                <a:latin typeface="Bell MT" panose="02020503060305020303" pitchFamily="18" charset="0"/>
              </a:rPr>
              <a:t>inhib</a:t>
            </a:r>
            <a:r>
              <a:rPr lang="en-US" u="sng" dirty="0">
                <a:latin typeface="Bell MT" panose="02020503060305020303" pitchFamily="18" charset="0"/>
              </a:rPr>
              <a:t>a</a:t>
            </a:r>
            <a:r>
              <a:rPr lang="ro-RO" u="sng" dirty="0">
                <a:latin typeface="Bell MT" panose="02020503060305020303" pitchFamily="18" charset="0"/>
              </a:rPr>
              <a:t>t-expansivă de </a:t>
            </a:r>
            <a:r>
              <a:rPr lang="ro-RO" u="sng" dirty="0" err="1">
                <a:latin typeface="Bell MT" panose="02020503060305020303" pitchFamily="18" charset="0"/>
              </a:rPr>
              <a:t>elație</a:t>
            </a:r>
            <a:r>
              <a:rPr lang="ro-RO" u="sng" dirty="0">
                <a:latin typeface="Bell MT" panose="02020503060305020303" pitchFamily="18" charset="0"/>
              </a:rPr>
              <a:t>, </a:t>
            </a:r>
          </a:p>
          <a:p>
            <a:pPr algn="just"/>
            <a:r>
              <a:rPr lang="ro-RO" dirty="0">
                <a:latin typeface="Bell MT" panose="02020503060305020303" pitchFamily="18" charset="0"/>
              </a:rPr>
              <a:t>   </a:t>
            </a:r>
            <a:r>
              <a:rPr lang="ro-RO" u="sng" dirty="0">
                <a:latin typeface="Bell MT" panose="02020503060305020303" pitchFamily="18" charset="0"/>
              </a:rPr>
              <a:t>- internalizate: stările inhibat retractile de depresie....... </a:t>
            </a:r>
          </a:p>
          <a:p>
            <a:pPr algn="just"/>
            <a:r>
              <a:rPr lang="ro-RO" dirty="0">
                <a:latin typeface="Bell MT" panose="02020503060305020303" pitchFamily="18" charset="0"/>
              </a:rPr>
              <a:t>   ..și care, în varianta lor deficitară, caricaturală, se manifestă </a:t>
            </a:r>
            <a:r>
              <a:rPr lang="ro-RO" b="1" dirty="0">
                <a:latin typeface="Bell MT" panose="02020503060305020303" pitchFamily="18" charset="0"/>
              </a:rPr>
              <a:t>ca </a:t>
            </a:r>
            <a:r>
              <a:rPr lang="ro-RO" b="1" dirty="0" err="1">
                <a:latin typeface="Bell MT" panose="02020503060305020303" pitchFamily="18" charset="0"/>
              </a:rPr>
              <a:t>sd</a:t>
            </a:r>
            <a:r>
              <a:rPr lang="ro-RO" b="1" dirty="0">
                <a:latin typeface="Bell MT" panose="02020503060305020303" pitchFamily="18" charset="0"/>
              </a:rPr>
              <a:t>  maniacal sau depresiv,</a:t>
            </a:r>
            <a:r>
              <a:rPr lang="ro-RO" dirty="0">
                <a:latin typeface="Bell MT" panose="02020503060305020303" pitchFamily="18" charset="0"/>
              </a:rPr>
              <a:t> identificabile prin „liste de itemi„ așa cum pretinde DSM-5 </a:t>
            </a:r>
            <a:r>
              <a:rPr lang="ro-RO" dirty="0" err="1">
                <a:latin typeface="Bell MT" panose="02020503060305020303" pitchFamily="18" charset="0"/>
              </a:rPr>
              <a:t>pt</a:t>
            </a:r>
            <a:r>
              <a:rPr lang="ro-RO" dirty="0">
                <a:latin typeface="Bell MT" panose="02020503060305020303" pitchFamily="18" charset="0"/>
              </a:rPr>
              <a:t> diagnosticul lor pozitiv.</a:t>
            </a:r>
          </a:p>
        </p:txBody>
      </p:sp>
    </p:spTree>
    <p:extLst>
      <p:ext uri="{BB962C8B-B14F-4D97-AF65-F5344CB8AC3E}">
        <p14:creationId xmlns:p14="http://schemas.microsoft.com/office/powerpoint/2010/main" val="2411713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număr diapozitiv 1"/>
          <p:cNvSpPr>
            <a:spLocks noGrp="1"/>
          </p:cNvSpPr>
          <p:nvPr>
            <p:ph type="sldNum" sz="quarter" idx="7"/>
          </p:nvPr>
        </p:nvSpPr>
        <p:spPr/>
        <p:txBody>
          <a:bodyPr/>
          <a:lstStyle/>
          <a:p>
            <a:fld id="{B6F15528-21DE-4FAA-801E-634DDDAF4B2B}" type="slidenum">
              <a:rPr lang="ro-RO" smtClean="0"/>
              <a:pPr/>
              <a:t>13</a:t>
            </a:fld>
            <a:endParaRPr lang="ro-RO"/>
          </a:p>
        </p:txBody>
      </p:sp>
      <p:pic>
        <p:nvPicPr>
          <p:cNvPr id="3" name="I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381000"/>
            <a:ext cx="7578098" cy="5186516"/>
          </a:xfrm>
          <a:prstGeom prst="rect">
            <a:avLst/>
          </a:prstGeom>
        </p:spPr>
      </p:pic>
    </p:spTree>
    <p:extLst>
      <p:ext uri="{BB962C8B-B14F-4D97-AF65-F5344CB8AC3E}">
        <p14:creationId xmlns:p14="http://schemas.microsoft.com/office/powerpoint/2010/main" val="215539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număr diapozitiv 1"/>
          <p:cNvSpPr>
            <a:spLocks noGrp="1"/>
          </p:cNvSpPr>
          <p:nvPr>
            <p:ph type="sldNum" sz="quarter" idx="7"/>
          </p:nvPr>
        </p:nvSpPr>
        <p:spPr/>
        <p:txBody>
          <a:bodyPr/>
          <a:lstStyle/>
          <a:p>
            <a:fld id="{B6F15528-21DE-4FAA-801E-634DDDAF4B2B}" type="slidenum">
              <a:rPr lang="ro-RO" smtClean="0"/>
              <a:pPr/>
              <a:t>14</a:t>
            </a:fld>
            <a:endParaRPr lang="ro-RO"/>
          </a:p>
        </p:txBody>
      </p:sp>
      <p:pic>
        <p:nvPicPr>
          <p:cNvPr id="3" name="I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685800"/>
            <a:ext cx="7543800" cy="5105400"/>
          </a:xfrm>
          <a:prstGeom prst="rect">
            <a:avLst/>
          </a:prstGeom>
        </p:spPr>
      </p:pic>
    </p:spTree>
    <p:extLst>
      <p:ext uri="{BB962C8B-B14F-4D97-AF65-F5344CB8AC3E}">
        <p14:creationId xmlns:p14="http://schemas.microsoft.com/office/powerpoint/2010/main" val="642711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număr diapozitiv 1"/>
          <p:cNvSpPr>
            <a:spLocks noGrp="1"/>
          </p:cNvSpPr>
          <p:nvPr>
            <p:ph type="sldNum" sz="quarter" idx="7"/>
          </p:nvPr>
        </p:nvSpPr>
        <p:spPr/>
        <p:txBody>
          <a:bodyPr/>
          <a:lstStyle/>
          <a:p>
            <a:fld id="{B6F15528-21DE-4FAA-801E-634DDDAF4B2B}" type="slidenum">
              <a:rPr lang="ro-RO" smtClean="0"/>
              <a:pPr/>
              <a:t>15</a:t>
            </a:fld>
            <a:endParaRPr lang="ro-RO"/>
          </a:p>
        </p:txBody>
      </p:sp>
      <p:pic>
        <p:nvPicPr>
          <p:cNvPr id="6" name="Grafic 1"/>
          <p:cNvPicPr/>
          <p:nvPr/>
        </p:nvPicPr>
        <p:blipFill>
          <a:blip r:embed="rId2" cstate="print">
            <a:extLst>
              <a:ext uri="{96DAC541-7B7A-43D3-8B79-37D633B846F1}">
                <asvg:svgBlip xmlns="" xmlns:asvg="http://schemas.microsoft.com/office/drawing/2016/SVG/main" r:embed="rId3"/>
              </a:ext>
            </a:extLst>
          </a:blip>
          <a:stretch>
            <a:fillRect/>
          </a:stretch>
        </p:blipFill>
        <p:spPr>
          <a:xfrm>
            <a:off x="1714500" y="1285875"/>
            <a:ext cx="5715000" cy="4286250"/>
          </a:xfrm>
          <a:prstGeom prst="rect">
            <a:avLst/>
          </a:prstGeom>
        </p:spPr>
      </p:pic>
    </p:spTree>
    <p:extLst>
      <p:ext uri="{BB962C8B-B14F-4D97-AF65-F5344CB8AC3E}">
        <p14:creationId xmlns:p14="http://schemas.microsoft.com/office/powerpoint/2010/main" val="2390315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număr diapozitiv 1"/>
          <p:cNvSpPr>
            <a:spLocks noGrp="1"/>
          </p:cNvSpPr>
          <p:nvPr>
            <p:ph type="sldNum" sz="quarter" idx="7"/>
          </p:nvPr>
        </p:nvSpPr>
        <p:spPr/>
        <p:txBody>
          <a:bodyPr/>
          <a:lstStyle/>
          <a:p>
            <a:fld id="{B6F15528-21DE-4FAA-801E-634DDDAF4B2B}" type="slidenum">
              <a:rPr lang="ro-RO" smtClean="0"/>
              <a:pPr/>
              <a:t>16</a:t>
            </a:fld>
            <a:endParaRPr lang="ro-RO"/>
          </a:p>
        </p:txBody>
      </p:sp>
      <p:pic>
        <p:nvPicPr>
          <p:cNvPr id="3" name="I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533400"/>
            <a:ext cx="4821626" cy="5524329"/>
          </a:xfrm>
          <a:prstGeom prst="rect">
            <a:avLst/>
          </a:prstGeom>
        </p:spPr>
      </p:pic>
    </p:spTree>
    <p:extLst>
      <p:ext uri="{BB962C8B-B14F-4D97-AF65-F5344CB8AC3E}">
        <p14:creationId xmlns:p14="http://schemas.microsoft.com/office/powerpoint/2010/main" val="834648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număr diapozitiv 1"/>
          <p:cNvSpPr>
            <a:spLocks noGrp="1"/>
          </p:cNvSpPr>
          <p:nvPr>
            <p:ph type="sldNum" sz="quarter" idx="7"/>
          </p:nvPr>
        </p:nvSpPr>
        <p:spPr/>
        <p:txBody>
          <a:bodyPr/>
          <a:lstStyle/>
          <a:p>
            <a:fld id="{B6F15528-21DE-4FAA-801E-634DDDAF4B2B}" type="slidenum">
              <a:rPr lang="ro-RO" smtClean="0"/>
              <a:pPr/>
              <a:t>17</a:t>
            </a:fld>
            <a:endParaRPr lang="ro-RO"/>
          </a:p>
        </p:txBody>
      </p:sp>
      <p:pic>
        <p:nvPicPr>
          <p:cNvPr id="3" name="I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457200"/>
            <a:ext cx="4871291" cy="5631158"/>
          </a:xfrm>
          <a:prstGeom prst="rect">
            <a:avLst/>
          </a:prstGeom>
        </p:spPr>
      </p:pic>
    </p:spTree>
    <p:extLst>
      <p:ext uri="{BB962C8B-B14F-4D97-AF65-F5344CB8AC3E}">
        <p14:creationId xmlns:p14="http://schemas.microsoft.com/office/powerpoint/2010/main" val="3873444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număr diapozitiv 1">
            <a:extLst>
              <a:ext uri="{FF2B5EF4-FFF2-40B4-BE49-F238E27FC236}">
                <a16:creationId xmlns="" xmlns:a16="http://schemas.microsoft.com/office/drawing/2014/main" id="{5CF487B9-AF3C-43A9-B801-F09ADCEAA831}"/>
              </a:ext>
            </a:extLst>
          </p:cNvPr>
          <p:cNvSpPr>
            <a:spLocks noGrp="1"/>
          </p:cNvSpPr>
          <p:nvPr>
            <p:ph type="sldNum" sz="quarter" idx="7"/>
          </p:nvPr>
        </p:nvSpPr>
        <p:spPr/>
        <p:txBody>
          <a:bodyPr/>
          <a:lstStyle/>
          <a:p>
            <a:fld id="{B6F15528-21DE-4FAA-801E-634DDDAF4B2B}" type="slidenum">
              <a:rPr lang="ro-RO" smtClean="0"/>
              <a:pPr/>
              <a:t>18</a:t>
            </a:fld>
            <a:endParaRPr lang="ro-RO" dirty="0"/>
          </a:p>
        </p:txBody>
      </p:sp>
      <p:sp>
        <p:nvSpPr>
          <p:cNvPr id="4" name="CasetăText 3">
            <a:extLst>
              <a:ext uri="{FF2B5EF4-FFF2-40B4-BE49-F238E27FC236}">
                <a16:creationId xmlns="" xmlns:a16="http://schemas.microsoft.com/office/drawing/2014/main" id="{C9907568-BD76-4D72-A80D-DDA6EADA985E}"/>
              </a:ext>
            </a:extLst>
          </p:cNvPr>
          <p:cNvSpPr txBox="1"/>
          <p:nvPr/>
        </p:nvSpPr>
        <p:spPr>
          <a:xfrm>
            <a:off x="1066800" y="457200"/>
            <a:ext cx="6934200" cy="5078313"/>
          </a:xfrm>
          <a:prstGeom prst="rect">
            <a:avLst/>
          </a:prstGeom>
          <a:noFill/>
        </p:spPr>
        <p:txBody>
          <a:bodyPr wrap="square">
            <a:spAutoFit/>
          </a:bodyPr>
          <a:lstStyle/>
          <a:p>
            <a:pPr algn="just"/>
            <a:endParaRPr lang="ro-RO" dirty="0">
              <a:latin typeface="Bell MT" panose="02020503060305020303" pitchFamily="18" charset="0"/>
            </a:endParaRPr>
          </a:p>
          <a:p>
            <a:pPr algn="just"/>
            <a:endParaRPr lang="ro-RO" dirty="0">
              <a:latin typeface="Bell MT" panose="02020503060305020303" pitchFamily="18" charset="0"/>
            </a:endParaRPr>
          </a:p>
          <a:p>
            <a:pPr algn="just"/>
            <a:r>
              <a:rPr lang="ro-RO" dirty="0">
                <a:latin typeface="Bell MT" panose="02020503060305020303" pitchFamily="18" charset="0"/>
              </a:rPr>
              <a:t>     Varianta standard (idealizată) a </a:t>
            </a:r>
            <a:r>
              <a:rPr lang="ro-RO" dirty="0" err="1">
                <a:latin typeface="Bell MT" panose="02020503060305020303" pitchFamily="18" charset="0"/>
              </a:rPr>
              <a:t>Ep</a:t>
            </a:r>
            <a:r>
              <a:rPr lang="ro-RO" dirty="0">
                <a:latin typeface="Bell MT" panose="02020503060305020303" pitchFamily="18" charset="0"/>
              </a:rPr>
              <a:t> Maniacal și a </a:t>
            </a:r>
            <a:r>
              <a:rPr lang="ro-RO" dirty="0" err="1">
                <a:latin typeface="Bell MT" panose="02020503060305020303" pitchFamily="18" charset="0"/>
              </a:rPr>
              <a:t>Ep</a:t>
            </a:r>
            <a:r>
              <a:rPr lang="ro-RO" dirty="0">
                <a:latin typeface="Bell MT" panose="02020503060305020303" pitchFamily="18" charset="0"/>
              </a:rPr>
              <a:t> Depresiv se manifestă și </a:t>
            </a:r>
            <a:r>
              <a:rPr lang="ro-RO" dirty="0" err="1">
                <a:latin typeface="Bell MT" panose="02020503060305020303" pitchFamily="18" charset="0"/>
              </a:rPr>
              <a:t>mixtată</a:t>
            </a:r>
            <a:r>
              <a:rPr lang="ro-RO" dirty="0">
                <a:latin typeface="Bell MT" panose="02020503060305020303" pitchFamily="18" charset="0"/>
              </a:rPr>
              <a:t> cu alte dispoziții afective...în primul rând cu cea </a:t>
            </a:r>
            <a:r>
              <a:rPr lang="ro-RO" b="1" u="sng" dirty="0">
                <a:latin typeface="Bell MT" panose="02020503060305020303" pitchFamily="18" charset="0"/>
              </a:rPr>
              <a:t>agresiv-beligerantă în manie</a:t>
            </a:r>
            <a:r>
              <a:rPr lang="ro-RO" b="1" dirty="0">
                <a:latin typeface="Bell MT" panose="02020503060305020303" pitchFamily="18" charset="0"/>
              </a:rPr>
              <a:t> </a:t>
            </a:r>
            <a:r>
              <a:rPr lang="ro-RO" dirty="0">
                <a:latin typeface="Bell MT" panose="02020503060305020303" pitchFamily="18" charset="0"/>
              </a:rPr>
              <a:t>și cu </a:t>
            </a:r>
            <a:r>
              <a:rPr lang="ro-RO" b="1" u="sng" dirty="0">
                <a:latin typeface="Bell MT" panose="02020503060305020303" pitchFamily="18" charset="0"/>
              </a:rPr>
              <a:t>anxietatea fobică în depresie</a:t>
            </a:r>
            <a:r>
              <a:rPr lang="ro-RO" u="sng" dirty="0">
                <a:latin typeface="Bell MT" panose="02020503060305020303" pitchFamily="18" charset="0"/>
              </a:rPr>
              <a:t>...</a:t>
            </a:r>
            <a:r>
              <a:rPr lang="ro-RO" dirty="0">
                <a:latin typeface="Bell MT" panose="02020503060305020303" pitchFamily="18" charset="0"/>
              </a:rPr>
              <a:t>dar combinațiile pot fi variate, incluzând stările mixte..</a:t>
            </a:r>
          </a:p>
          <a:p>
            <a:pPr algn="just"/>
            <a:r>
              <a:rPr lang="ro-RO" dirty="0">
                <a:latin typeface="Bell MT" panose="02020503060305020303" pitchFamily="18" charset="0"/>
              </a:rPr>
              <a:t>   </a:t>
            </a:r>
          </a:p>
          <a:p>
            <a:pPr algn="just"/>
            <a:r>
              <a:rPr lang="ro-RO" dirty="0">
                <a:latin typeface="Bell MT" panose="02020503060305020303" pitchFamily="18" charset="0"/>
              </a:rPr>
              <a:t>         Această perspectivă  trimite psihopatologia episoadelor afective spre luarea în considerare a întregului evantai al celor 5 dispoziții afectiv-temperamentale bazale, care participă atât la :</a:t>
            </a:r>
          </a:p>
          <a:p>
            <a:pPr algn="just"/>
            <a:r>
              <a:rPr lang="ro-RO" dirty="0">
                <a:latin typeface="Bell MT" panose="02020503060305020303" pitchFamily="18" charset="0"/>
              </a:rPr>
              <a:t> - configurația temperamentului;...</a:t>
            </a:r>
            <a:r>
              <a:rPr lang="ro-RO" dirty="0" err="1">
                <a:latin typeface="Bell MT" panose="02020503060305020303" pitchFamily="18" charset="0"/>
              </a:rPr>
              <a:t>cîtșila</a:t>
            </a:r>
            <a:r>
              <a:rPr lang="ro-RO" dirty="0">
                <a:latin typeface="Bell MT" panose="02020503060305020303" pitchFamily="18" charset="0"/>
              </a:rPr>
              <a:t> </a:t>
            </a:r>
          </a:p>
          <a:p>
            <a:pPr algn="just"/>
            <a:r>
              <a:rPr lang="ro-RO" dirty="0">
                <a:latin typeface="Bell MT" panose="02020503060305020303" pitchFamily="18" charset="0"/>
              </a:rPr>
              <a:t> - manifestarea reacțiilor </a:t>
            </a:r>
            <a:r>
              <a:rPr lang="ro-RO" dirty="0" err="1">
                <a:latin typeface="Bell MT" panose="02020503060305020303" pitchFamily="18" charset="0"/>
              </a:rPr>
              <a:t>comprehensive;..precum</a:t>
            </a:r>
            <a:r>
              <a:rPr lang="ro-RO" dirty="0">
                <a:latin typeface="Bell MT" panose="02020503060305020303" pitchFamily="18" charset="0"/>
              </a:rPr>
              <a:t> și la </a:t>
            </a:r>
          </a:p>
          <a:p>
            <a:pPr algn="just"/>
            <a:r>
              <a:rPr lang="ro-RO" dirty="0">
                <a:latin typeface="Bell MT" panose="02020503060305020303" pitchFamily="18" charset="0"/>
              </a:rPr>
              <a:t> - constituirea episoadelor dispoziționale psihopatologice. </a:t>
            </a:r>
          </a:p>
          <a:p>
            <a:pPr algn="just"/>
            <a:endParaRPr lang="ro-RO" dirty="0">
              <a:latin typeface="Bell MT" panose="02020503060305020303" pitchFamily="18" charset="0"/>
            </a:endParaRPr>
          </a:p>
          <a:p>
            <a:pPr algn="just"/>
            <a:r>
              <a:rPr lang="ro-RO" dirty="0">
                <a:latin typeface="Bell MT" panose="02020503060305020303" pitchFamily="18" charset="0"/>
              </a:rPr>
              <a:t>        (</a:t>
            </a:r>
            <a:r>
              <a:rPr lang="ro-RO" b="1" i="1" dirty="0">
                <a:latin typeface="Bell MT" panose="02020503060305020303" pitchFamily="18" charset="0"/>
              </a:rPr>
              <a:t>1/</a:t>
            </a:r>
            <a:r>
              <a:rPr lang="ro-RO" i="1" dirty="0">
                <a:latin typeface="Bell MT" panose="02020503060305020303" pitchFamily="18" charset="0"/>
              </a:rPr>
              <a:t>- </a:t>
            </a:r>
            <a:r>
              <a:rPr lang="ro-RO" i="1" dirty="0" err="1">
                <a:latin typeface="Bell MT" panose="02020503060305020303" pitchFamily="18" charset="0"/>
              </a:rPr>
              <a:t>elația</a:t>
            </a:r>
            <a:r>
              <a:rPr lang="ro-RO" i="1" dirty="0">
                <a:latin typeface="Bell MT" panose="02020503060305020303" pitchFamily="18" charset="0"/>
              </a:rPr>
              <a:t>-expansiv-realizatoare (și vesel sărbătorească)......</a:t>
            </a:r>
            <a:r>
              <a:rPr lang="ro-RO" b="1" i="1" dirty="0">
                <a:latin typeface="Bell MT" panose="02020503060305020303" pitchFamily="18" charset="0"/>
              </a:rPr>
              <a:t>2/</a:t>
            </a:r>
            <a:r>
              <a:rPr lang="ro-RO" i="1" dirty="0">
                <a:latin typeface="Bell MT" panose="02020503060305020303" pitchFamily="18" charset="0"/>
              </a:rPr>
              <a:t>- agresivitatea-distructiv-beligerantă....</a:t>
            </a:r>
            <a:r>
              <a:rPr lang="ro-RO" b="1" i="1" dirty="0">
                <a:latin typeface="Bell MT" panose="02020503060305020303" pitchFamily="18" charset="0"/>
              </a:rPr>
              <a:t>3/</a:t>
            </a:r>
            <a:r>
              <a:rPr lang="ro-RO" i="1" dirty="0">
                <a:latin typeface="Bell MT" panose="02020503060305020303" pitchFamily="18" charset="0"/>
              </a:rPr>
              <a:t>- anxietatea-fobică-a nevoii de protecție....</a:t>
            </a:r>
            <a:r>
              <a:rPr lang="ro-RO" b="1" i="1" dirty="0">
                <a:latin typeface="Bell MT" panose="02020503060305020303" pitchFamily="18" charset="0"/>
              </a:rPr>
              <a:t>4/</a:t>
            </a:r>
            <a:r>
              <a:rPr lang="ro-RO" i="1" dirty="0">
                <a:latin typeface="Bell MT" panose="02020503060305020303" pitchFamily="18" charset="0"/>
              </a:rPr>
              <a:t>- depresia-inhibat-retractilă,,,</a:t>
            </a:r>
            <a:r>
              <a:rPr lang="ro-RO" b="1" i="1" dirty="0">
                <a:latin typeface="Bell MT" panose="02020503060305020303" pitchFamily="18" charset="0"/>
              </a:rPr>
              <a:t>5</a:t>
            </a:r>
            <a:r>
              <a:rPr lang="ro-RO" i="1" dirty="0">
                <a:latin typeface="Bell MT" panose="02020503060305020303" pitchFamily="18" charset="0"/>
              </a:rPr>
              <a:t>/- detașarea indiferentă observațională)</a:t>
            </a:r>
          </a:p>
        </p:txBody>
      </p:sp>
    </p:spTree>
    <p:extLst>
      <p:ext uri="{BB962C8B-B14F-4D97-AF65-F5344CB8AC3E}">
        <p14:creationId xmlns:p14="http://schemas.microsoft.com/office/powerpoint/2010/main" val="3717413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număr diapozitiv 1"/>
          <p:cNvSpPr>
            <a:spLocks noGrp="1"/>
          </p:cNvSpPr>
          <p:nvPr>
            <p:ph type="sldNum" sz="quarter" idx="7"/>
          </p:nvPr>
        </p:nvSpPr>
        <p:spPr/>
        <p:txBody>
          <a:bodyPr/>
          <a:lstStyle/>
          <a:p>
            <a:fld id="{B6F15528-21DE-4FAA-801E-634DDDAF4B2B}" type="slidenum">
              <a:rPr lang="ro-RO" smtClean="0"/>
              <a:pPr/>
              <a:t>19</a:t>
            </a:fld>
            <a:endParaRPr lang="ro-RO"/>
          </a:p>
        </p:txBody>
      </p:sp>
      <p:pic>
        <p:nvPicPr>
          <p:cNvPr id="3" name="I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228600"/>
            <a:ext cx="4365679" cy="5900916"/>
          </a:xfrm>
          <a:prstGeom prst="rect">
            <a:avLst/>
          </a:prstGeom>
        </p:spPr>
      </p:pic>
    </p:spTree>
    <p:extLst>
      <p:ext uri="{BB962C8B-B14F-4D97-AF65-F5344CB8AC3E}">
        <p14:creationId xmlns:p14="http://schemas.microsoft.com/office/powerpoint/2010/main" val="1046727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09600" y="914400"/>
            <a:ext cx="7696199" cy="4713598"/>
          </a:xfrm>
          <a:prstGeom prst="rect">
            <a:avLst/>
          </a:prstGeom>
        </p:spPr>
        <p:txBody>
          <a:bodyPr vert="horz" wrap="square" lIns="0" tIns="12700" rIns="0" bIns="0" rtlCol="0">
            <a:spAutoFit/>
          </a:bodyPr>
          <a:lstStyle/>
          <a:p>
            <a:r>
              <a:rPr lang="en-US" dirty="0">
                <a:latin typeface="Bell MT" panose="02020503060305020303" pitchFamily="18" charset="0"/>
                <a:cs typeface="Times New Roman" panose="02020603050405020304" pitchFamily="18" charset="0"/>
              </a:rPr>
              <a:t>	</a:t>
            </a:r>
            <a:r>
              <a:rPr lang="ro-RO" dirty="0">
                <a:latin typeface="Bell MT" panose="02020503060305020303" pitchFamily="18" charset="0"/>
                <a:cs typeface="Times New Roman" panose="02020603050405020304" pitchFamily="18" charset="0"/>
              </a:rPr>
              <a:t>   </a:t>
            </a:r>
            <a:r>
              <a:rPr lang="ro-RO" dirty="0">
                <a:latin typeface="Bell MT" panose="02020503060305020303" pitchFamily="18" charset="0"/>
              </a:rPr>
              <a:t>Psihiatrii actuali sunt familiarizați  cu </a:t>
            </a:r>
            <a:r>
              <a:rPr lang="ro-RO" b="1" dirty="0">
                <a:latin typeface="Bell MT" panose="02020503060305020303" pitchFamily="18" charset="0"/>
              </a:rPr>
              <a:t>Tb. afective  dispoziționale      Bipolare și Unipolar Depresive</a:t>
            </a:r>
            <a:r>
              <a:rPr lang="ro-RO" dirty="0">
                <a:latin typeface="Bell MT" panose="02020503060305020303" pitchFamily="18" charset="0"/>
              </a:rPr>
              <a:t> din </a:t>
            </a:r>
            <a:r>
              <a:rPr lang="ro-RO" b="1" dirty="0">
                <a:latin typeface="Bell MT" panose="02020503060305020303" pitchFamily="18" charset="0"/>
              </a:rPr>
              <a:t>DSM-5</a:t>
            </a:r>
            <a:r>
              <a:rPr lang="ro-RO" dirty="0">
                <a:latin typeface="Bell MT" panose="02020503060305020303" pitchFamily="18" charset="0"/>
              </a:rPr>
              <a:t>,....ce derivă din Boala Maniaco Depresivă a lui </a:t>
            </a:r>
            <a:r>
              <a:rPr lang="ro-RO" dirty="0" err="1">
                <a:latin typeface="Bell MT" panose="02020503060305020303" pitchFamily="18" charset="0"/>
              </a:rPr>
              <a:t>Kraepelin</a:t>
            </a:r>
            <a:r>
              <a:rPr lang="ro-RO" dirty="0">
                <a:latin typeface="Bell MT" panose="02020503060305020303" pitchFamily="18" charset="0"/>
              </a:rPr>
              <a:t>,...... care în </a:t>
            </a:r>
            <a:r>
              <a:rPr lang="ro-RO" dirty="0" err="1">
                <a:latin typeface="Bell MT" panose="02020503060305020303" pitchFamily="18" charset="0"/>
              </a:rPr>
              <a:t>nosologia</a:t>
            </a:r>
            <a:r>
              <a:rPr lang="ro-RO" dirty="0">
                <a:latin typeface="Bell MT" panose="02020503060305020303" pitchFamily="18" charset="0"/>
              </a:rPr>
              <a:t> tradițională, se afla în inima psihozelor endogene:</a:t>
            </a:r>
            <a:endParaRPr lang="ro-RO" sz="1400" dirty="0">
              <a:latin typeface="Bell MT" panose="02020503060305020303" pitchFamily="18" charset="0"/>
            </a:endParaRPr>
          </a:p>
          <a:p>
            <a:r>
              <a:rPr lang="ro-RO" dirty="0">
                <a:latin typeface="Bell MT" panose="02020503060305020303" pitchFamily="18" charset="0"/>
              </a:rPr>
              <a:t>                                               </a:t>
            </a:r>
            <a:endParaRPr lang="ro-RO" sz="1400" dirty="0">
              <a:latin typeface="Bell MT" panose="02020503060305020303" pitchFamily="18" charset="0"/>
            </a:endParaRPr>
          </a:p>
          <a:p>
            <a:r>
              <a:rPr lang="ro-RO" dirty="0">
                <a:latin typeface="Bell MT" panose="02020503060305020303" pitchFamily="18" charset="0"/>
              </a:rPr>
              <a:t>                            PSIHOZELE  ENDOGENE TRADIȚIONALE</a:t>
            </a:r>
            <a:r>
              <a:rPr lang="ro-RO" sz="1400" dirty="0">
                <a:latin typeface="Bell MT" panose="02020503060305020303" pitchFamily="18" charset="0"/>
              </a:rPr>
              <a:t>         </a:t>
            </a:r>
            <a:r>
              <a:rPr lang="ro-RO" sz="2000" dirty="0">
                <a:latin typeface="Bell MT" panose="02020503060305020303" pitchFamily="18" charset="0"/>
              </a:rPr>
              <a:t>                        s</a:t>
            </a:r>
            <a:r>
              <a:rPr lang="ro-RO" b="1" dirty="0">
                <a:latin typeface="Bell MT" panose="02020503060305020303" pitchFamily="18" charset="0"/>
              </a:rPr>
              <a:t>chizofrenia                          </a:t>
            </a:r>
            <a:r>
              <a:rPr lang="ro-RO" b="1" dirty="0" err="1">
                <a:latin typeface="Bell MT" panose="02020503060305020303" pitchFamily="18" charset="0"/>
              </a:rPr>
              <a:t>ps</a:t>
            </a:r>
            <a:r>
              <a:rPr lang="ro-RO" b="1" dirty="0">
                <a:latin typeface="Bell MT" panose="02020503060305020303" pitchFamily="18" charset="0"/>
              </a:rPr>
              <a:t>. </a:t>
            </a:r>
            <a:r>
              <a:rPr lang="ro-RO" b="1" dirty="0" err="1">
                <a:latin typeface="Bell MT" panose="02020503060305020303" pitchFamily="18" charset="0"/>
              </a:rPr>
              <a:t>Maniaco</a:t>
            </a:r>
            <a:r>
              <a:rPr lang="ro-RO" b="1" dirty="0">
                <a:latin typeface="Bell MT" panose="02020503060305020303" pitchFamily="18" charset="0"/>
              </a:rPr>
              <a:t>-depresivă                   Paranoia</a:t>
            </a:r>
            <a:endParaRPr lang="ro-RO" sz="1600" dirty="0">
              <a:latin typeface="Bell MT" panose="02020503060305020303" pitchFamily="18" charset="0"/>
            </a:endParaRPr>
          </a:p>
          <a:p>
            <a:r>
              <a:rPr lang="en-US" dirty="0">
                <a:latin typeface="Bell MT" panose="02020503060305020303" pitchFamily="18" charset="0"/>
              </a:rPr>
              <a:t>e</a:t>
            </a:r>
            <a:r>
              <a:rPr lang="ro-RO" dirty="0" err="1">
                <a:latin typeface="Bell MT" panose="02020503060305020303" pitchFamily="18" charset="0"/>
              </a:rPr>
              <a:t>voluție</a:t>
            </a:r>
            <a:r>
              <a:rPr lang="ro-RO" dirty="0">
                <a:latin typeface="Bell MT" panose="02020503060305020303" pitchFamily="18" charset="0"/>
              </a:rPr>
              <a:t> prin </a:t>
            </a:r>
            <a:r>
              <a:rPr lang="ro-RO" dirty="0" err="1">
                <a:latin typeface="Bell MT" panose="02020503060305020303" pitchFamily="18" charset="0"/>
              </a:rPr>
              <a:t>pusee</a:t>
            </a:r>
            <a:r>
              <a:rPr lang="ro-RO" dirty="0">
                <a:latin typeface="Bell MT" panose="02020503060305020303" pitchFamily="18" charset="0"/>
              </a:rPr>
              <a:t>                   </a:t>
            </a:r>
            <a:r>
              <a:rPr lang="ro-RO" u="sng" dirty="0">
                <a:latin typeface="Bell MT" panose="02020503060305020303" pitchFamily="18" charset="0"/>
              </a:rPr>
              <a:t>episoade recurente (ciclice</a:t>
            </a:r>
            <a:r>
              <a:rPr lang="ro-RO" dirty="0">
                <a:latin typeface="Bell MT" panose="02020503060305020303" pitchFamily="18" charset="0"/>
              </a:rPr>
              <a:t>)       evoluție cronică fără</a:t>
            </a:r>
            <a:endParaRPr lang="ro-RO" sz="1600" dirty="0">
              <a:latin typeface="Bell MT" panose="02020503060305020303" pitchFamily="18" charset="0"/>
            </a:endParaRPr>
          </a:p>
          <a:p>
            <a:r>
              <a:rPr lang="ro-RO" dirty="0">
                <a:latin typeface="Bell MT" panose="02020503060305020303" pitchFamily="18" charset="0"/>
              </a:rPr>
              <a:t> ce conduc la defect  </a:t>
            </a:r>
            <a:r>
              <a:rPr lang="en-US" dirty="0">
                <a:latin typeface="Bell MT" panose="02020503060305020303" pitchFamily="18" charset="0"/>
              </a:rPr>
              <a:t>	   </a:t>
            </a:r>
            <a:r>
              <a:rPr lang="ro-RO" u="sng" dirty="0">
                <a:latin typeface="Bell MT" panose="02020503060305020303" pitchFamily="18" charset="0"/>
              </a:rPr>
              <a:t>ce se pot remite spontan  </a:t>
            </a:r>
            <a:r>
              <a:rPr lang="ro-RO" dirty="0">
                <a:latin typeface="Bell MT" panose="02020503060305020303" pitchFamily="18" charset="0"/>
              </a:rPr>
              <a:t>     deteriorarea persoanei</a:t>
            </a:r>
            <a:endParaRPr lang="ro-RO" sz="1600" dirty="0">
              <a:latin typeface="Bell MT" panose="02020503060305020303" pitchFamily="18" charset="0"/>
            </a:endParaRPr>
          </a:p>
          <a:p>
            <a:r>
              <a:rPr lang="ro-RO" dirty="0">
                <a:latin typeface="Bell MT" panose="02020503060305020303" pitchFamily="18" charset="0"/>
              </a:rPr>
              <a:t> </a:t>
            </a:r>
            <a:r>
              <a:rPr lang="en-US" dirty="0">
                <a:latin typeface="Bell MT" panose="02020503060305020303" pitchFamily="18" charset="0"/>
              </a:rPr>
              <a:t>			</a:t>
            </a:r>
            <a:r>
              <a:rPr lang="ro-RO" dirty="0">
                <a:latin typeface="Bell MT" panose="02020503060305020303" pitchFamily="18" charset="0"/>
              </a:rPr>
              <a:t>        </a:t>
            </a:r>
            <a:r>
              <a:rPr lang="ro-RO" u="sng" dirty="0">
                <a:latin typeface="Bell MT" panose="02020503060305020303" pitchFamily="18" charset="0"/>
              </a:rPr>
              <a:t>și </a:t>
            </a:r>
            <a:r>
              <a:rPr lang="en-US" u="sng" dirty="0">
                <a:latin typeface="Bell MT" panose="02020503060305020303" pitchFamily="18" charset="0"/>
              </a:rPr>
              <a:t> </a:t>
            </a:r>
            <a:r>
              <a:rPr lang="en-US" u="sng" dirty="0" err="1">
                <a:latin typeface="Bell MT" panose="02020503060305020303" pitchFamily="18" charset="0"/>
              </a:rPr>
              <a:t>complet</a:t>
            </a:r>
            <a:endParaRPr lang="ro-RO" sz="1600" u="sng" dirty="0">
              <a:latin typeface="Bell MT" panose="02020503060305020303" pitchFamily="18" charset="0"/>
            </a:endParaRPr>
          </a:p>
          <a:p>
            <a:r>
              <a:rPr lang="en-US" dirty="0">
                <a:latin typeface="Bell MT" panose="02020503060305020303" pitchFamily="18" charset="0"/>
              </a:rPr>
              <a:t>	</a:t>
            </a:r>
            <a:endParaRPr lang="ro-RO" dirty="0">
              <a:latin typeface="Bell MT" panose="02020503060305020303" pitchFamily="18" charset="0"/>
            </a:endParaRPr>
          </a:p>
          <a:p>
            <a:r>
              <a:rPr lang="ro-RO" dirty="0">
                <a:latin typeface="Bell MT" panose="02020503060305020303" pitchFamily="18" charset="0"/>
              </a:rPr>
              <a:t>      </a:t>
            </a:r>
            <a:r>
              <a:rPr lang="ro-RO" u="sng" dirty="0">
                <a:latin typeface="Bell MT" panose="02020503060305020303" pitchFamily="18" charset="0"/>
              </a:rPr>
              <a:t>Sistemul DSM-III-5 nu mai atribuie însă maniei și depresiei majore calificativul de psihoză.</a:t>
            </a:r>
            <a:endParaRPr lang="ro-RO" sz="1400" dirty="0">
              <a:latin typeface="Bell MT" panose="02020503060305020303" pitchFamily="18" charset="0"/>
            </a:endParaRPr>
          </a:p>
          <a:p>
            <a:pPr algn="just"/>
            <a:r>
              <a:rPr lang="ro-RO" dirty="0">
                <a:latin typeface="Bell MT" panose="02020503060305020303" pitchFamily="18" charset="0"/>
              </a:rPr>
              <a:t> </a:t>
            </a:r>
          </a:p>
          <a:p>
            <a:pPr algn="just">
              <a:lnSpc>
                <a:spcPct val="150000"/>
              </a:lnSpc>
            </a:pPr>
            <a:endParaRPr lang="ro-RO" dirty="0">
              <a:latin typeface="Bell MT" panose="02020503060305020303" pitchFamily="18" charset="0"/>
              <a:cs typeface="Times New Roman" panose="02020603050405020304" pitchFamily="18" charset="0"/>
            </a:endParaRPr>
          </a:p>
          <a:p>
            <a:pPr marL="268605" marR="5080" indent="-256540" algn="just">
              <a:lnSpc>
                <a:spcPct val="150000"/>
              </a:lnSpc>
              <a:spcBef>
                <a:spcPts val="100"/>
              </a:spcBef>
            </a:pPr>
            <a:endParaRPr sz="1600" dirty="0">
              <a:latin typeface="Book Antiqua" panose="02040602050305030304" pitchFamily="18" charset="0"/>
              <a:cs typeface="Arial"/>
            </a:endParaRPr>
          </a:p>
        </p:txBody>
      </p:sp>
      <p:sp>
        <p:nvSpPr>
          <p:cNvPr id="6" name="Substituent număr diapozitiv 5"/>
          <p:cNvSpPr>
            <a:spLocks noGrp="1"/>
          </p:cNvSpPr>
          <p:nvPr>
            <p:ph type="sldNum" sz="quarter" idx="7"/>
          </p:nvPr>
        </p:nvSpPr>
        <p:spPr/>
        <p:txBody>
          <a:bodyPr/>
          <a:lstStyle/>
          <a:p>
            <a:fld id="{B6F15528-21DE-4FAA-801E-634DDDAF4B2B}" type="slidenum">
              <a:rPr lang="ro-RO" smtClean="0"/>
              <a:pPr/>
              <a:t>2</a:t>
            </a:fld>
            <a:endParaRPr lang="ro-RO"/>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număr diapozitiv 1">
            <a:extLst>
              <a:ext uri="{FF2B5EF4-FFF2-40B4-BE49-F238E27FC236}">
                <a16:creationId xmlns="" xmlns:a16="http://schemas.microsoft.com/office/drawing/2014/main" id="{5CF487B9-AF3C-43A9-B801-F09ADCEAA831}"/>
              </a:ext>
            </a:extLst>
          </p:cNvPr>
          <p:cNvSpPr>
            <a:spLocks noGrp="1"/>
          </p:cNvSpPr>
          <p:nvPr>
            <p:ph type="sldNum" sz="quarter" idx="7"/>
          </p:nvPr>
        </p:nvSpPr>
        <p:spPr/>
        <p:txBody>
          <a:bodyPr/>
          <a:lstStyle/>
          <a:p>
            <a:fld id="{B6F15528-21DE-4FAA-801E-634DDDAF4B2B}" type="slidenum">
              <a:rPr lang="ro-RO" smtClean="0"/>
              <a:pPr/>
              <a:t>20</a:t>
            </a:fld>
            <a:endParaRPr lang="ro-RO" dirty="0"/>
          </a:p>
        </p:txBody>
      </p:sp>
      <p:sp>
        <p:nvSpPr>
          <p:cNvPr id="4" name="CasetăText 3">
            <a:extLst>
              <a:ext uri="{FF2B5EF4-FFF2-40B4-BE49-F238E27FC236}">
                <a16:creationId xmlns="" xmlns:a16="http://schemas.microsoft.com/office/drawing/2014/main" id="{C9907568-BD76-4D72-A80D-DDA6EADA985E}"/>
              </a:ext>
            </a:extLst>
          </p:cNvPr>
          <p:cNvSpPr txBox="1"/>
          <p:nvPr/>
        </p:nvSpPr>
        <p:spPr>
          <a:xfrm>
            <a:off x="1143000" y="990600"/>
            <a:ext cx="6858000" cy="4536498"/>
          </a:xfrm>
          <a:prstGeom prst="rect">
            <a:avLst/>
          </a:prstGeom>
          <a:noFill/>
        </p:spPr>
        <p:txBody>
          <a:bodyPr wrap="square">
            <a:spAutoFit/>
          </a:bodyPr>
          <a:lstStyle/>
          <a:p>
            <a:pPr algn="just"/>
            <a:r>
              <a:rPr lang="en-US" b="1" dirty="0">
                <a:latin typeface="Calibri" panose="020F0502020204030204" pitchFamily="34" charset="0"/>
                <a:cs typeface="Times New Roman" panose="02020603050405020304" pitchFamily="18" charset="0"/>
              </a:rPr>
              <a:t>  </a:t>
            </a:r>
            <a:r>
              <a:rPr lang="ro-RO" dirty="0">
                <a:latin typeface="Bell MT" panose="02020503060305020303" pitchFamily="18" charset="0"/>
                <a:cs typeface="Times New Roman" panose="02020603050405020304" pitchFamily="18" charset="0"/>
              </a:rPr>
              <a:t>DOCTRINA PSIHOPATOLOGIEI EVOLUȚIONIST CULTURALE</a:t>
            </a:r>
            <a:endParaRPr lang="ro-RO" u="sng" dirty="0">
              <a:latin typeface="Bell MT" panose="02020503060305020303" pitchFamily="18" charset="0"/>
            </a:endParaRPr>
          </a:p>
          <a:p>
            <a:pPr algn="just"/>
            <a:endParaRPr lang="ro-RO" b="1" u="sng" dirty="0">
              <a:latin typeface="Bell MT" panose="02020503060305020303" pitchFamily="18" charset="0"/>
            </a:endParaRPr>
          </a:p>
          <a:p>
            <a:pPr algn="just"/>
            <a:r>
              <a:rPr lang="ro-RO" b="1" dirty="0">
                <a:latin typeface="Bell MT" panose="02020503060305020303" pitchFamily="18" charset="0"/>
              </a:rPr>
              <a:t>    </a:t>
            </a:r>
            <a:r>
              <a:rPr lang="ro-RO" dirty="0">
                <a:latin typeface="Bell MT" panose="02020503060305020303" pitchFamily="18" charset="0"/>
              </a:rPr>
              <a:t>Aceasta</a:t>
            </a:r>
            <a:r>
              <a:rPr lang="ro-RO" b="1" dirty="0">
                <a:latin typeface="Bell MT" panose="02020503060305020303" pitchFamily="18" charset="0"/>
              </a:rPr>
              <a:t> </a:t>
            </a:r>
            <a:r>
              <a:rPr lang="ro-RO" dirty="0">
                <a:latin typeface="Bell MT" panose="02020503060305020303" pitchFamily="18" charset="0"/>
              </a:rPr>
              <a:t>are și ea în vedere perspectiva continuumului dintre sindroamele psihopatologice și normalitate, considerând nu doar că</a:t>
            </a:r>
          </a:p>
          <a:p>
            <a:pPr algn="just"/>
            <a:endParaRPr lang="ro-RO" dirty="0">
              <a:latin typeface="Bell MT" panose="02020503060305020303" pitchFamily="18" charset="0"/>
            </a:endParaRPr>
          </a:p>
          <a:p>
            <a:pPr algn="just"/>
            <a:r>
              <a:rPr lang="ro-RO" dirty="0">
                <a:latin typeface="Bell MT" panose="02020503060305020303" pitchFamily="18" charset="0"/>
              </a:rPr>
              <a:t>        </a:t>
            </a:r>
            <a:r>
              <a:rPr lang="ro-RO" b="1" dirty="0">
                <a:latin typeface="Bell MT" panose="02020503060305020303" pitchFamily="18" charset="0"/>
              </a:rPr>
              <a:t>- </a:t>
            </a:r>
            <a:r>
              <a:rPr lang="ro-RO" b="1" dirty="0" err="1">
                <a:latin typeface="Bell MT" panose="02020503060305020303" pitchFamily="18" charset="0"/>
              </a:rPr>
              <a:t>tb</a:t>
            </a:r>
            <a:r>
              <a:rPr lang="ro-RO" b="1" dirty="0">
                <a:latin typeface="Bell MT" panose="02020503060305020303" pitchFamily="18" charset="0"/>
              </a:rPr>
              <a:t>. psihice derivă din trăiri normale și </a:t>
            </a:r>
            <a:r>
              <a:rPr lang="ro-RO" b="1" dirty="0" err="1">
                <a:latin typeface="Bell MT" panose="02020503060305020303" pitchFamily="18" charset="0"/>
              </a:rPr>
              <a:t>adaptative</a:t>
            </a:r>
            <a:r>
              <a:rPr lang="ro-RO" b="1" dirty="0">
                <a:latin typeface="Bell MT" panose="02020503060305020303" pitchFamily="18" charset="0"/>
              </a:rPr>
              <a:t>, </a:t>
            </a:r>
            <a:r>
              <a:rPr lang="ro-RO" dirty="0">
                <a:latin typeface="Bell MT" panose="02020503060305020303" pitchFamily="18" charset="0"/>
              </a:rPr>
              <a:t>ci și că      </a:t>
            </a:r>
            <a:r>
              <a:rPr lang="ro-RO" b="1" dirty="0">
                <a:latin typeface="Bell MT" panose="02020503060305020303" pitchFamily="18" charset="0"/>
              </a:rPr>
              <a:t>                         -   - structurile psihice normale au fost selecționate evolutiv tocmai </a:t>
            </a:r>
            <a:r>
              <a:rPr lang="ro-RO" b="1" dirty="0" err="1">
                <a:latin typeface="Bell MT" panose="02020503060305020303" pitchFamily="18" charset="0"/>
              </a:rPr>
              <a:t>pent</a:t>
            </a:r>
            <a:r>
              <a:rPr lang="en-US" b="1" dirty="0">
                <a:latin typeface="Bell MT" panose="02020503060305020303" pitchFamily="18" charset="0"/>
              </a:rPr>
              <a:t>r</a:t>
            </a:r>
            <a:r>
              <a:rPr lang="ro-RO" b="1" dirty="0">
                <a:latin typeface="Bell MT" panose="02020503060305020303" pitchFamily="18" charset="0"/>
              </a:rPr>
              <a:t>u că erau </a:t>
            </a:r>
            <a:r>
              <a:rPr lang="ro-RO" b="1" dirty="0" err="1">
                <a:latin typeface="Bell MT" panose="02020503060305020303" pitchFamily="18" charset="0"/>
              </a:rPr>
              <a:t>adaptative</a:t>
            </a:r>
            <a:r>
              <a:rPr lang="ro-RO" b="1" dirty="0">
                <a:latin typeface="Bell MT" panose="02020503060305020303" pitchFamily="18" charset="0"/>
              </a:rPr>
              <a:t>,  </a:t>
            </a:r>
          </a:p>
          <a:p>
            <a:pPr algn="just"/>
            <a:r>
              <a:rPr lang="ro-RO" b="1" dirty="0">
                <a:latin typeface="Bell MT" panose="02020503060305020303" pitchFamily="18" charset="0"/>
              </a:rPr>
              <a:t>        - iar manifestarea lor deficitară, psihopatologică,</a:t>
            </a:r>
            <a:r>
              <a:rPr lang="ro-RO" dirty="0">
                <a:latin typeface="Bell MT" panose="02020503060305020303" pitchFamily="18" charset="0"/>
              </a:rPr>
              <a:t> </a:t>
            </a:r>
            <a:r>
              <a:rPr lang="ro-RO" b="1" dirty="0">
                <a:latin typeface="Bell MT" panose="02020503060305020303" pitchFamily="18" charset="0"/>
              </a:rPr>
              <a:t>realizează un fel de „experiment natural, ce scoate la iveală aspecte infrastructurale ale psihismului</a:t>
            </a:r>
            <a:r>
              <a:rPr lang="ro-RO" dirty="0">
                <a:latin typeface="Bell MT" panose="02020503060305020303" pitchFamily="18" charset="0"/>
              </a:rPr>
              <a:t> (care în normalitate sunt insuficient de vizibile, fiind implicite)</a:t>
            </a:r>
          </a:p>
          <a:p>
            <a:pPr algn="just"/>
            <a:endParaRPr lang="ro-RO" dirty="0">
              <a:latin typeface="Bell MT" panose="02020503060305020303" pitchFamily="18" charset="0"/>
            </a:endParaRPr>
          </a:p>
          <a:p>
            <a:pPr algn="just"/>
            <a:r>
              <a:rPr lang="ro-RO" dirty="0">
                <a:latin typeface="Bell MT" panose="02020503060305020303" pitchFamily="18" charset="0"/>
              </a:rPr>
              <a:t>      (Psihopatologia ar putea fi astfel </a:t>
            </a:r>
            <a:r>
              <a:rPr lang="ro-RO" dirty="0" err="1">
                <a:latin typeface="Bell MT" panose="02020503060305020303" pitchFamily="18" charset="0"/>
              </a:rPr>
              <a:t>impotantă</a:t>
            </a:r>
            <a:r>
              <a:rPr lang="ro-RO" dirty="0">
                <a:latin typeface="Bell MT" panose="02020503060305020303" pitchFamily="18" charset="0"/>
              </a:rPr>
              <a:t> pentru descifrarea specificului psihismului uman).</a:t>
            </a:r>
          </a:p>
          <a:p>
            <a:pPr algn="just">
              <a:lnSpc>
                <a:spcPct val="107000"/>
              </a:lnSpc>
              <a:spcAft>
                <a:spcPts val="800"/>
              </a:spcAft>
            </a:pPr>
            <a:r>
              <a:rPr lang="ro-RO" dirty="0">
                <a:effectLst/>
                <a:latin typeface="Bell MT" panose="02020503060305020303" pitchFamily="18" charset="0"/>
                <a:ea typeface="Calibri" panose="020F0502020204030204" pitchFamily="34" charset="0"/>
                <a:cs typeface="Times New Roman" panose="02020603050405020304" pitchFamily="18" charset="0"/>
              </a:rPr>
              <a:t> </a:t>
            </a:r>
            <a:endParaRPr lang="ro-RO" dirty="0">
              <a:latin typeface="Bell MT" panose="02020503060305020303" pitchFamily="18" charset="0"/>
            </a:endParaRPr>
          </a:p>
        </p:txBody>
      </p:sp>
    </p:spTree>
    <p:extLst>
      <p:ext uri="{BB962C8B-B14F-4D97-AF65-F5344CB8AC3E}">
        <p14:creationId xmlns:p14="http://schemas.microsoft.com/office/powerpoint/2010/main" val="20030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număr diapozitiv 1">
            <a:extLst>
              <a:ext uri="{FF2B5EF4-FFF2-40B4-BE49-F238E27FC236}">
                <a16:creationId xmlns="" xmlns:a16="http://schemas.microsoft.com/office/drawing/2014/main" id="{5CF487B9-AF3C-43A9-B801-F09ADCEAA831}"/>
              </a:ext>
            </a:extLst>
          </p:cNvPr>
          <p:cNvSpPr>
            <a:spLocks noGrp="1"/>
          </p:cNvSpPr>
          <p:nvPr>
            <p:ph type="sldNum" sz="quarter" idx="7"/>
          </p:nvPr>
        </p:nvSpPr>
        <p:spPr/>
        <p:txBody>
          <a:bodyPr/>
          <a:lstStyle/>
          <a:p>
            <a:fld id="{B6F15528-21DE-4FAA-801E-634DDDAF4B2B}" type="slidenum">
              <a:rPr lang="ro-RO" smtClean="0"/>
              <a:pPr/>
              <a:t>21</a:t>
            </a:fld>
            <a:endParaRPr lang="ro-RO" dirty="0"/>
          </a:p>
        </p:txBody>
      </p:sp>
      <p:sp>
        <p:nvSpPr>
          <p:cNvPr id="4" name="CasetăText 3">
            <a:extLst>
              <a:ext uri="{FF2B5EF4-FFF2-40B4-BE49-F238E27FC236}">
                <a16:creationId xmlns="" xmlns:a16="http://schemas.microsoft.com/office/drawing/2014/main" id="{C9907568-BD76-4D72-A80D-DDA6EADA985E}"/>
              </a:ext>
            </a:extLst>
          </p:cNvPr>
          <p:cNvSpPr txBox="1"/>
          <p:nvPr/>
        </p:nvSpPr>
        <p:spPr>
          <a:xfrm>
            <a:off x="1295400" y="609600"/>
            <a:ext cx="6858000" cy="4801314"/>
          </a:xfrm>
          <a:prstGeom prst="rect">
            <a:avLst/>
          </a:prstGeom>
          <a:noFill/>
        </p:spPr>
        <p:txBody>
          <a:bodyPr wrap="square">
            <a:spAutoFit/>
          </a:bodyPr>
          <a:lstStyle/>
          <a:p>
            <a:pPr algn="just"/>
            <a:endParaRPr lang="ro-RO" dirty="0">
              <a:latin typeface="Bell MT" panose="02020503060305020303" pitchFamily="18" charset="0"/>
            </a:endParaRPr>
          </a:p>
          <a:p>
            <a:pPr algn="just"/>
            <a:endParaRPr lang="ro-RO" dirty="0">
              <a:latin typeface="Bell MT" panose="02020503060305020303" pitchFamily="18" charset="0"/>
            </a:endParaRPr>
          </a:p>
          <a:p>
            <a:pPr algn="just"/>
            <a:r>
              <a:rPr lang="ro-RO" dirty="0">
                <a:latin typeface="Bell MT" panose="02020503060305020303" pitchFamily="18" charset="0"/>
              </a:rPr>
              <a:t>     Doctrina evoluționistă consideră, deci, că omul moștenește progresul psihologic realizat în lumea animală.. prin reținerea trans-generațională a comportamentelor performante, (susținute de rețelele neuronale de tip modular ce se transmit genetic)... </a:t>
            </a:r>
          </a:p>
          <a:p>
            <a:pPr algn="just"/>
            <a:endParaRPr lang="ro-RO" dirty="0">
              <a:latin typeface="Bell MT" panose="02020503060305020303" pitchFamily="18" charset="0"/>
            </a:endParaRPr>
          </a:p>
          <a:p>
            <a:pPr algn="just"/>
            <a:r>
              <a:rPr lang="ro-RO" dirty="0">
                <a:latin typeface="Bell MT" panose="02020503060305020303" pitchFamily="18" charset="0"/>
              </a:rPr>
              <a:t>     ...considerând că, unele modele comportamentale </a:t>
            </a:r>
            <a:r>
              <a:rPr lang="ro-RO" dirty="0" err="1">
                <a:latin typeface="Bell MT" panose="02020503060305020303" pitchFamily="18" charset="0"/>
              </a:rPr>
              <a:t>adaptative</a:t>
            </a:r>
            <a:r>
              <a:rPr lang="ro-RO" dirty="0">
                <a:latin typeface="Bell MT" panose="02020503060305020303" pitchFamily="18" charset="0"/>
              </a:rPr>
              <a:t> ce se afirmă deja în plan biologic, după ce se complexifică la om,  stau la baza derivării unor stări  psihopatologice</a:t>
            </a:r>
            <a:r>
              <a:rPr lang="ro-RO" b="1" dirty="0">
                <a:latin typeface="Bell MT" panose="02020503060305020303" pitchFamily="18" charset="0"/>
              </a:rPr>
              <a:t>. </a:t>
            </a:r>
          </a:p>
          <a:p>
            <a:pPr algn="just"/>
            <a:endParaRPr lang="ro-RO" b="1" dirty="0">
              <a:latin typeface="Bell MT" panose="02020503060305020303" pitchFamily="18" charset="0"/>
            </a:endParaRPr>
          </a:p>
          <a:p>
            <a:pPr algn="just"/>
            <a:r>
              <a:rPr lang="ro-RO" dirty="0">
                <a:latin typeface="Bell MT" panose="02020503060305020303" pitchFamily="18" charset="0"/>
              </a:rPr>
              <a:t>       Astfel  în perspectiva </a:t>
            </a:r>
            <a:r>
              <a:rPr lang="ro-RO" b="1" dirty="0">
                <a:latin typeface="Bell MT" panose="02020503060305020303" pitchFamily="18" charset="0"/>
              </a:rPr>
              <a:t>Bipolarității</a:t>
            </a:r>
            <a:r>
              <a:rPr lang="ro-RO" dirty="0">
                <a:latin typeface="Bell MT" panose="02020503060305020303" pitchFamily="18" charset="0"/>
              </a:rPr>
              <a:t> ar fi de reținut comportamentele </a:t>
            </a:r>
            <a:r>
              <a:rPr lang="ro-RO" dirty="0" err="1">
                <a:latin typeface="Bell MT" panose="02020503060305020303" pitchFamily="18" charset="0"/>
              </a:rPr>
              <a:t>externalizate</a:t>
            </a:r>
            <a:r>
              <a:rPr lang="ro-RO" dirty="0">
                <a:latin typeface="Bell MT" panose="02020503060305020303" pitchFamily="18" charset="0"/>
              </a:rPr>
              <a:t> și internalizate </a:t>
            </a:r>
            <a:r>
              <a:rPr lang="ro-RO" u="sng" dirty="0">
                <a:latin typeface="Bell MT" panose="02020503060305020303" pitchFamily="18" charset="0"/>
              </a:rPr>
              <a:t>periodice</a:t>
            </a:r>
            <a:r>
              <a:rPr lang="ro-RO" dirty="0">
                <a:latin typeface="Bell MT" panose="02020503060305020303" pitchFamily="18" charset="0"/>
              </a:rPr>
              <a:t>, </a:t>
            </a:r>
            <a:r>
              <a:rPr lang="ro-RO" u="sng" dirty="0">
                <a:latin typeface="Bell MT" panose="02020503060305020303" pitchFamily="18" charset="0"/>
              </a:rPr>
              <a:t>sezoniere</a:t>
            </a:r>
            <a:r>
              <a:rPr lang="ro-RO" dirty="0">
                <a:latin typeface="Bell MT" panose="02020503060305020303" pitchFamily="18" charset="0"/>
              </a:rPr>
              <a:t> din: </a:t>
            </a:r>
          </a:p>
          <a:p>
            <a:pPr algn="just"/>
            <a:r>
              <a:rPr lang="ro-RO" dirty="0">
                <a:latin typeface="Bell MT" panose="02020503060305020303" pitchFamily="18" charset="0"/>
              </a:rPr>
              <a:t>     - </a:t>
            </a:r>
            <a:r>
              <a:rPr lang="ro-RO" b="1" dirty="0">
                <a:latin typeface="Bell MT" panose="02020503060305020303" pitchFamily="18" charset="0"/>
              </a:rPr>
              <a:t>Rut</a:t>
            </a:r>
            <a:r>
              <a:rPr lang="ro-RO" dirty="0">
                <a:latin typeface="Bell MT" panose="02020503060305020303" pitchFamily="18" charset="0"/>
              </a:rPr>
              <a:t> în care, ca în manie (M-1), comportamentul e dezinhibat sexual, expansiv, </a:t>
            </a:r>
            <a:r>
              <a:rPr lang="ro-RO" dirty="0" err="1">
                <a:latin typeface="Bell MT" panose="02020503060305020303" pitchFamily="18" charset="0"/>
              </a:rPr>
              <a:t>ergic</a:t>
            </a:r>
            <a:r>
              <a:rPr lang="ro-RO" dirty="0">
                <a:latin typeface="Bell MT" panose="02020503060305020303" pitchFamily="18" charset="0"/>
              </a:rPr>
              <a:t> (cu </a:t>
            </a:r>
            <a:r>
              <a:rPr lang="ro-RO" dirty="0" err="1">
                <a:latin typeface="Bell MT" panose="02020503060305020303" pitchFamily="18" charset="0"/>
              </a:rPr>
              <a:t>confruntaresa</a:t>
            </a:r>
            <a:r>
              <a:rPr lang="ro-RO" dirty="0">
                <a:latin typeface="Bell MT" panose="02020503060305020303" pitchFamily="18" charset="0"/>
              </a:rPr>
              <a:t> intraspecifică a masculilor).....</a:t>
            </a:r>
          </a:p>
          <a:p>
            <a:pPr algn="just"/>
            <a:r>
              <a:rPr lang="ro-RO" dirty="0">
                <a:latin typeface="Bell MT" panose="02020503060305020303" pitchFamily="18" charset="0"/>
              </a:rPr>
              <a:t>     - </a:t>
            </a:r>
            <a:r>
              <a:rPr lang="ro-RO" b="1" dirty="0">
                <a:latin typeface="Bell MT" panose="02020503060305020303" pitchFamily="18" charset="0"/>
              </a:rPr>
              <a:t>Hibernare</a:t>
            </a:r>
            <a:r>
              <a:rPr lang="ro-RO" dirty="0">
                <a:latin typeface="Bell MT" panose="02020503060305020303" pitchFamily="18" charset="0"/>
              </a:rPr>
              <a:t> în care, ca în depresie (D-1), comportamentul e </a:t>
            </a:r>
            <a:r>
              <a:rPr lang="ro-RO" dirty="0" err="1">
                <a:latin typeface="Bell MT" panose="02020503060305020303" pitchFamily="18" charset="0"/>
              </a:rPr>
              <a:t>hipoergic</a:t>
            </a:r>
            <a:r>
              <a:rPr lang="ro-RO" dirty="0">
                <a:latin typeface="Bell MT" panose="02020503060305020303" pitchFamily="18" charset="0"/>
              </a:rPr>
              <a:t>, inhibat, </a:t>
            </a:r>
            <a:r>
              <a:rPr lang="ro-RO" dirty="0" err="1">
                <a:latin typeface="Bell MT" panose="02020503060305020303" pitchFamily="18" charset="0"/>
              </a:rPr>
              <a:t>bradipsihic</a:t>
            </a:r>
            <a:r>
              <a:rPr lang="ro-RO" dirty="0">
                <a:latin typeface="Bell MT" panose="02020503060305020303" pitchFamily="18" charset="0"/>
              </a:rPr>
              <a:t>,  izolant, consumând puține resurse.</a:t>
            </a:r>
          </a:p>
        </p:txBody>
      </p:sp>
    </p:spTree>
    <p:extLst>
      <p:ext uri="{BB962C8B-B14F-4D97-AF65-F5344CB8AC3E}">
        <p14:creationId xmlns:p14="http://schemas.microsoft.com/office/powerpoint/2010/main" val="319750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număr diapozitiv 1">
            <a:extLst>
              <a:ext uri="{FF2B5EF4-FFF2-40B4-BE49-F238E27FC236}">
                <a16:creationId xmlns="" xmlns:a16="http://schemas.microsoft.com/office/drawing/2014/main" id="{5CF487B9-AF3C-43A9-B801-F09ADCEAA831}"/>
              </a:ext>
            </a:extLst>
          </p:cNvPr>
          <p:cNvSpPr>
            <a:spLocks noGrp="1"/>
          </p:cNvSpPr>
          <p:nvPr>
            <p:ph type="sldNum" sz="quarter" idx="7"/>
          </p:nvPr>
        </p:nvSpPr>
        <p:spPr/>
        <p:txBody>
          <a:bodyPr/>
          <a:lstStyle/>
          <a:p>
            <a:fld id="{B6F15528-21DE-4FAA-801E-634DDDAF4B2B}" type="slidenum">
              <a:rPr lang="ro-RO" smtClean="0"/>
              <a:pPr/>
              <a:t>22</a:t>
            </a:fld>
            <a:endParaRPr lang="ro-RO" dirty="0"/>
          </a:p>
        </p:txBody>
      </p:sp>
      <p:sp>
        <p:nvSpPr>
          <p:cNvPr id="4" name="CasetăText 3">
            <a:extLst>
              <a:ext uri="{FF2B5EF4-FFF2-40B4-BE49-F238E27FC236}">
                <a16:creationId xmlns="" xmlns:a16="http://schemas.microsoft.com/office/drawing/2014/main" id="{C9907568-BD76-4D72-A80D-DDA6EADA985E}"/>
              </a:ext>
            </a:extLst>
          </p:cNvPr>
          <p:cNvSpPr txBox="1"/>
          <p:nvPr/>
        </p:nvSpPr>
        <p:spPr>
          <a:xfrm>
            <a:off x="1143000" y="228600"/>
            <a:ext cx="7010400" cy="5078313"/>
          </a:xfrm>
          <a:prstGeom prst="rect">
            <a:avLst/>
          </a:prstGeom>
          <a:noFill/>
        </p:spPr>
        <p:txBody>
          <a:bodyPr wrap="square">
            <a:spAutoFit/>
          </a:bodyPr>
          <a:lstStyle/>
          <a:p>
            <a:pPr algn="just"/>
            <a:r>
              <a:rPr lang="ro-RO" sz="1800" b="1" dirty="0">
                <a:effectLst/>
                <a:latin typeface="Bell MT" panose="02020503060305020303" pitchFamily="18" charset="0"/>
                <a:ea typeface="Calibri" panose="020F0502020204030204" pitchFamily="34" charset="0"/>
                <a:cs typeface="Times New Roman" panose="02020603050405020304" pitchFamily="18" charset="0"/>
              </a:rPr>
              <a:t> </a:t>
            </a:r>
            <a:r>
              <a:rPr lang="en-US" sz="1800" b="1" dirty="0">
                <a:effectLst/>
                <a:latin typeface="Bell MT" panose="02020503060305020303" pitchFamily="18" charset="0"/>
                <a:ea typeface="Calibri" panose="020F0502020204030204" pitchFamily="34" charset="0"/>
                <a:cs typeface="Times New Roman" panose="02020603050405020304" pitchFamily="18" charset="0"/>
              </a:rPr>
              <a:t> </a:t>
            </a:r>
            <a:endParaRPr lang="ro-RO" sz="1800" b="1" dirty="0">
              <a:effectLst/>
              <a:latin typeface="Bell MT" panose="02020503060305020303" pitchFamily="18" charset="0"/>
              <a:ea typeface="Calibri" panose="020F0502020204030204" pitchFamily="34" charset="0"/>
              <a:cs typeface="Times New Roman" panose="02020603050405020304" pitchFamily="18" charset="0"/>
            </a:endParaRPr>
          </a:p>
          <a:p>
            <a:pPr algn="just"/>
            <a:r>
              <a:rPr lang="ro-RO" b="1" dirty="0">
                <a:latin typeface="Bell MT" panose="02020503060305020303" pitchFamily="18" charset="0"/>
                <a:ea typeface="Calibri" panose="020F0502020204030204" pitchFamily="34" charset="0"/>
                <a:cs typeface="Times New Roman" panose="02020603050405020304" pitchFamily="18" charset="0"/>
              </a:rPr>
              <a:t>    </a:t>
            </a:r>
          </a:p>
          <a:p>
            <a:pPr algn="just"/>
            <a:r>
              <a:rPr lang="ro-RO" sz="1800" b="1" dirty="0">
                <a:effectLst/>
                <a:latin typeface="Bell MT" panose="02020503060305020303" pitchFamily="18" charset="0"/>
                <a:ea typeface="Calibri" panose="020F0502020204030204" pitchFamily="34" charset="0"/>
                <a:cs typeface="Times New Roman" panose="02020603050405020304" pitchFamily="18" charset="0"/>
              </a:rPr>
              <a:t>        </a:t>
            </a:r>
            <a:r>
              <a:rPr lang="ro-RO" sz="1800" dirty="0">
                <a:effectLst/>
                <a:latin typeface="Bell MT" panose="02020503060305020303" pitchFamily="18" charset="0"/>
                <a:ea typeface="Calibri" panose="020F0502020204030204" pitchFamily="34" charset="0"/>
                <a:cs typeface="Times New Roman" panose="02020603050405020304" pitchFamily="18" charset="0"/>
              </a:rPr>
              <a:t>D-2/</a:t>
            </a:r>
            <a:r>
              <a:rPr lang="ro-RO" dirty="0">
                <a:latin typeface="Bell MT" panose="02020503060305020303" pitchFamily="18" charset="0"/>
                <a:ea typeface="Calibri" panose="020F0502020204030204" pitchFamily="34" charset="0"/>
                <a:cs typeface="Times New Roman" panose="02020603050405020304" pitchFamily="18" charset="0"/>
              </a:rPr>
              <a:t>În această perspectivă </a:t>
            </a:r>
            <a:r>
              <a:rPr lang="ro-RO" b="1" dirty="0" err="1">
                <a:latin typeface="Bell MT" panose="02020503060305020303" pitchFamily="18" charset="0"/>
                <a:ea typeface="Calibri" panose="020F0502020204030204" pitchFamily="34" charset="0"/>
                <a:cs typeface="Times New Roman" panose="02020603050405020304" pitchFamily="18" charset="0"/>
              </a:rPr>
              <a:t>biopsihologică</a:t>
            </a:r>
            <a:r>
              <a:rPr lang="ro-RO" sz="1800" dirty="0">
                <a:effectLst/>
                <a:latin typeface="Bell MT" panose="02020503060305020303" pitchFamily="18" charset="0"/>
                <a:ea typeface="Calibri" panose="020F0502020204030204" pitchFamily="34" charset="0"/>
                <a:cs typeface="Times New Roman" panose="02020603050405020304" pitchFamily="18" charset="0"/>
              </a:rPr>
              <a:t>,</a:t>
            </a:r>
            <a:r>
              <a:rPr lang="ro-RO" u="sng" dirty="0">
                <a:latin typeface="Bell MT" panose="02020503060305020303" pitchFamily="18" charset="0"/>
              </a:rPr>
              <a:t> </a:t>
            </a:r>
            <a:r>
              <a:rPr lang="ro-RO" dirty="0">
                <a:latin typeface="Bell MT" panose="02020503060305020303" pitchFamily="18" charset="0"/>
              </a:rPr>
              <a:t>DEPRESIA a mai fost comparată de către evoluționiști și cu </a:t>
            </a:r>
            <a:r>
              <a:rPr lang="ro-RO" u="sng" dirty="0">
                <a:latin typeface="Bell MT" panose="02020503060305020303" pitchFamily="18" charset="0"/>
              </a:rPr>
              <a:t>comportamentul reactiv circumstanțial</a:t>
            </a:r>
            <a:r>
              <a:rPr lang="ro-RO" dirty="0">
                <a:latin typeface="Bell MT" panose="02020503060305020303" pitchFamily="18" charset="0"/>
              </a:rPr>
              <a:t> de „mimare a morții„ (</a:t>
            </a:r>
            <a:r>
              <a:rPr lang="ro-RO" i="1" dirty="0" err="1">
                <a:latin typeface="Bell MT" panose="02020503060305020303" pitchFamily="18" charset="0"/>
              </a:rPr>
              <a:t>Totstelreflex</a:t>
            </a:r>
            <a:r>
              <a:rPr lang="ro-RO" dirty="0">
                <a:latin typeface="Bell MT" panose="02020503060305020303" pitchFamily="18" charset="0"/>
              </a:rPr>
              <a:t>) ce se instituie la animale  în condiția pericolului iminent din partea unui </a:t>
            </a:r>
            <a:r>
              <a:rPr lang="ro-RO" dirty="0" err="1">
                <a:latin typeface="Bell MT" panose="02020503060305020303" pitchFamily="18" charset="0"/>
              </a:rPr>
              <a:t>predator</a:t>
            </a:r>
            <a:r>
              <a:rPr lang="ro-RO" dirty="0">
                <a:latin typeface="Bell MT" panose="02020503060305020303" pitchFamily="18" charset="0"/>
              </a:rPr>
              <a:t>.....</a:t>
            </a:r>
          </a:p>
          <a:p>
            <a:pPr algn="just"/>
            <a:endParaRPr lang="ro-RO" dirty="0">
              <a:latin typeface="Bell MT" panose="02020503060305020303" pitchFamily="18" charset="0"/>
            </a:endParaRPr>
          </a:p>
          <a:p>
            <a:pPr algn="just"/>
            <a:r>
              <a:rPr lang="ro-RO" dirty="0">
                <a:latin typeface="Bell MT" panose="02020503060305020303" pitchFamily="18" charset="0"/>
              </a:rPr>
              <a:t>       ..și cu.. comportamentul „</a:t>
            </a:r>
            <a:r>
              <a:rPr lang="ro-RO" i="1" dirty="0">
                <a:latin typeface="Bell MT" panose="02020503060305020303" pitchFamily="18" charset="0"/>
              </a:rPr>
              <a:t>declarației de înfrângere</a:t>
            </a:r>
            <a:r>
              <a:rPr lang="ro-RO" dirty="0">
                <a:latin typeface="Bell MT" panose="02020503060305020303" pitchFamily="18" charset="0"/>
              </a:rPr>
              <a:t>„ din cadrul confruntărilor intraspecifice....constând într-o poziționare ce expune părțile corporale </a:t>
            </a:r>
            <a:r>
              <a:rPr lang="ro-RO" dirty="0" err="1">
                <a:latin typeface="Bell MT" panose="02020503060305020303" pitchFamily="18" charset="0"/>
              </a:rPr>
              <a:t>vulnerabile..conducând</a:t>
            </a:r>
            <a:r>
              <a:rPr lang="ro-RO" dirty="0">
                <a:latin typeface="Bell MT" panose="02020503060305020303" pitchFamily="18" charset="0"/>
              </a:rPr>
              <a:t> la  inhibarea agresivității .</a:t>
            </a:r>
          </a:p>
          <a:p>
            <a:pPr algn="just"/>
            <a:endParaRPr lang="ro-RO" dirty="0">
              <a:latin typeface="Bell MT" panose="02020503060305020303" pitchFamily="18" charset="0"/>
            </a:endParaRPr>
          </a:p>
          <a:p>
            <a:pPr algn="just"/>
            <a:r>
              <a:rPr lang="ro-RO" dirty="0">
                <a:latin typeface="Bell MT" panose="02020503060305020303" pitchFamily="18" charset="0"/>
              </a:rPr>
              <a:t>        Desigur... astfel de modele psihobiologice sunt simpliste în perspectiva depresiei umane.... putând susține interpretări și în direcția „</a:t>
            </a:r>
            <a:r>
              <a:rPr lang="ro-RO" i="1" dirty="0">
                <a:latin typeface="Bell MT" panose="02020503060305020303" pitchFamily="18" charset="0"/>
              </a:rPr>
              <a:t>leșinului </a:t>
            </a:r>
            <a:r>
              <a:rPr lang="ro-RO" i="1" dirty="0" err="1">
                <a:latin typeface="Bell MT" panose="02020503060305020303" pitchFamily="18" charset="0"/>
              </a:rPr>
              <a:t>histeric</a:t>
            </a:r>
            <a:r>
              <a:rPr lang="ro-RO" dirty="0">
                <a:latin typeface="Bell MT" panose="02020503060305020303" pitchFamily="18" charset="0"/>
              </a:rPr>
              <a:t>„ (</a:t>
            </a:r>
            <a:r>
              <a:rPr lang="ro-RO" dirty="0" err="1">
                <a:latin typeface="Bell MT" panose="02020503060305020303" pitchFamily="18" charset="0"/>
              </a:rPr>
              <a:t>captativ</a:t>
            </a:r>
            <a:r>
              <a:rPr lang="ro-RO" dirty="0">
                <a:latin typeface="Bell MT" panose="02020503060305020303" pitchFamily="18" charset="0"/>
              </a:rPr>
              <a:t>).. sau a </a:t>
            </a:r>
            <a:r>
              <a:rPr lang="ro-RO" i="1" dirty="0" err="1">
                <a:latin typeface="Bell MT" panose="02020503060305020303" pitchFamily="18" charset="0"/>
              </a:rPr>
              <a:t>stuporului</a:t>
            </a:r>
            <a:r>
              <a:rPr lang="ro-RO" dirty="0">
                <a:latin typeface="Bell MT" panose="02020503060305020303" pitchFamily="18" charset="0"/>
              </a:rPr>
              <a:t> de tip </a:t>
            </a:r>
            <a:r>
              <a:rPr lang="ro-RO" i="1" dirty="0" err="1">
                <a:latin typeface="Bell MT" panose="02020503060305020303" pitchFamily="18" charset="0"/>
              </a:rPr>
              <a:t>cataton</a:t>
            </a:r>
            <a:r>
              <a:rPr lang="ro-RO" i="1" dirty="0">
                <a:latin typeface="Bell MT" panose="02020503060305020303" pitchFamily="18" charset="0"/>
              </a:rPr>
              <a:t> </a:t>
            </a:r>
            <a:r>
              <a:rPr lang="ro-RO" dirty="0">
                <a:latin typeface="Bell MT" panose="02020503060305020303" pitchFamily="18" charset="0"/>
              </a:rPr>
              <a:t>– deconectant .</a:t>
            </a:r>
          </a:p>
          <a:p>
            <a:pPr algn="just"/>
            <a:r>
              <a:rPr lang="ro-RO" dirty="0">
                <a:latin typeface="Bell MT" panose="02020503060305020303" pitchFamily="18" charset="0"/>
              </a:rPr>
              <a:t> </a:t>
            </a:r>
          </a:p>
          <a:p>
            <a:pPr algn="just"/>
            <a:r>
              <a:rPr lang="ro-RO" dirty="0">
                <a:latin typeface="Bell MT" panose="02020503060305020303" pitchFamily="18" charset="0"/>
              </a:rPr>
              <a:t>         Menținând perspectiva evoluționistă, se cere avută în vedere acum complexitatea psihismului uman, ce are în spate nu doar antropogeneza de peste un milion de ani, ci si istoria culturală de după neolitic</a:t>
            </a:r>
          </a:p>
        </p:txBody>
      </p:sp>
    </p:spTree>
    <p:extLst>
      <p:ext uri="{BB962C8B-B14F-4D97-AF65-F5344CB8AC3E}">
        <p14:creationId xmlns:p14="http://schemas.microsoft.com/office/powerpoint/2010/main" val="4070782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număr diapozitiv 1">
            <a:extLst>
              <a:ext uri="{FF2B5EF4-FFF2-40B4-BE49-F238E27FC236}">
                <a16:creationId xmlns="" xmlns:a16="http://schemas.microsoft.com/office/drawing/2014/main" id="{5CF487B9-AF3C-43A9-B801-F09ADCEAA831}"/>
              </a:ext>
            </a:extLst>
          </p:cNvPr>
          <p:cNvSpPr>
            <a:spLocks noGrp="1"/>
          </p:cNvSpPr>
          <p:nvPr>
            <p:ph type="sldNum" sz="quarter" idx="7"/>
          </p:nvPr>
        </p:nvSpPr>
        <p:spPr/>
        <p:txBody>
          <a:bodyPr/>
          <a:lstStyle/>
          <a:p>
            <a:fld id="{B6F15528-21DE-4FAA-801E-634DDDAF4B2B}" type="slidenum">
              <a:rPr lang="ro-RO" smtClean="0"/>
              <a:pPr/>
              <a:t>23</a:t>
            </a:fld>
            <a:endParaRPr lang="ro-RO" dirty="0"/>
          </a:p>
        </p:txBody>
      </p:sp>
      <p:sp>
        <p:nvSpPr>
          <p:cNvPr id="4" name="CasetăText 3">
            <a:extLst>
              <a:ext uri="{FF2B5EF4-FFF2-40B4-BE49-F238E27FC236}">
                <a16:creationId xmlns="" xmlns:a16="http://schemas.microsoft.com/office/drawing/2014/main" id="{C9907568-BD76-4D72-A80D-DDA6EADA985E}"/>
              </a:ext>
            </a:extLst>
          </p:cNvPr>
          <p:cNvSpPr txBox="1"/>
          <p:nvPr/>
        </p:nvSpPr>
        <p:spPr>
          <a:xfrm>
            <a:off x="1066800" y="381000"/>
            <a:ext cx="7391400" cy="5367495"/>
          </a:xfrm>
          <a:prstGeom prst="rect">
            <a:avLst/>
          </a:prstGeom>
          <a:noFill/>
        </p:spPr>
        <p:txBody>
          <a:bodyPr wrap="square">
            <a:spAutoFit/>
          </a:bodyPr>
          <a:lstStyle/>
          <a:p>
            <a:pPr algn="just"/>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o-RO" dirty="0">
              <a:latin typeface="Calibri" panose="020F0502020204030204" pitchFamily="34" charset="0"/>
              <a:ea typeface="Calibri" panose="020F0502020204030204" pitchFamily="34" charset="0"/>
              <a:cs typeface="Times New Roman" panose="02020603050405020304" pitchFamily="18" charset="0"/>
            </a:endParaRPr>
          </a:p>
          <a:p>
            <a:pPr algn="just"/>
            <a:r>
              <a:rPr lang="ro-RO"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ro-RO" sz="1800" dirty="0">
                <a:effectLst/>
                <a:latin typeface="Bell MT" panose="02020503060305020303" pitchFamily="18" charset="0"/>
                <a:ea typeface="Calibri" panose="020F0502020204030204" pitchFamily="34" charset="0"/>
                <a:cs typeface="Times New Roman" panose="02020603050405020304" pitchFamily="18" charset="0"/>
              </a:rPr>
              <a:t>În măsura în care doctrina evoluționistă abordează</a:t>
            </a:r>
            <a:r>
              <a:rPr lang="ro-RO" dirty="0">
                <a:latin typeface="Bell MT" panose="02020503060305020303" pitchFamily="18" charset="0"/>
              </a:rPr>
              <a:t> </a:t>
            </a:r>
            <a:r>
              <a:rPr lang="ro-RO" b="1" dirty="0">
                <a:latin typeface="Bell MT" panose="02020503060305020303" pitchFamily="18" charset="0"/>
              </a:rPr>
              <a:t>PSIHISMUL UMAN</a:t>
            </a:r>
            <a:r>
              <a:rPr lang="ro-RO" dirty="0">
                <a:latin typeface="Bell MT" panose="02020503060305020303" pitchFamily="18" charset="0"/>
              </a:rPr>
              <a:t>, se cere avută în vedere complexa structură a acestuia la persoana conștientă, care implică un context specific bazat pe</a:t>
            </a:r>
          </a:p>
          <a:p>
            <a:pPr algn="just"/>
            <a:endParaRPr lang="ro-RO" dirty="0">
              <a:latin typeface="Bell MT" panose="02020503060305020303" pitchFamily="18" charset="0"/>
            </a:endParaRPr>
          </a:p>
          <a:p>
            <a:pPr algn="just"/>
            <a:r>
              <a:rPr lang="ro-RO" dirty="0">
                <a:latin typeface="Bell MT" panose="02020503060305020303" pitchFamily="18" charset="0"/>
              </a:rPr>
              <a:t>.... un mediul lingvistic teoretic, discursiv (comunicațional si conceptual)... ......sprijinindu-se pe relaționări interpersonale particulare susținute de </a:t>
            </a:r>
            <a:r>
              <a:rPr lang="ro-RO" i="1" dirty="0">
                <a:latin typeface="Bell MT" panose="02020503060305020303" pitchFamily="18" charset="0"/>
              </a:rPr>
              <a:t>creierul social</a:t>
            </a:r>
            <a:r>
              <a:rPr lang="ro-RO" dirty="0">
                <a:latin typeface="Bell MT" panose="02020503060305020303" pitchFamily="18" charset="0"/>
              </a:rPr>
              <a:t>,.. și      ...</a:t>
            </a:r>
          </a:p>
          <a:p>
            <a:pPr algn="just"/>
            <a:r>
              <a:rPr lang="ro-RO" dirty="0">
                <a:latin typeface="Bell MT" panose="02020503060305020303" pitchFamily="18" charset="0"/>
              </a:rPr>
              <a:t>    ...</a:t>
            </a:r>
            <a:r>
              <a:rPr lang="ro-RO" dirty="0" err="1">
                <a:latin typeface="Bell MT" panose="02020503060305020303" pitchFamily="18" charset="0"/>
              </a:rPr>
              <a:t>implcându</a:t>
            </a:r>
            <a:r>
              <a:rPr lang="ro-RO" dirty="0">
                <a:latin typeface="Bell MT" panose="02020503060305020303" pitchFamily="18" charset="0"/>
              </a:rPr>
              <a:t>-se acțiuni realizatoare complexe, bazate pe „</a:t>
            </a:r>
            <a:r>
              <a:rPr lang="ro-RO" i="1" dirty="0">
                <a:latin typeface="Bell MT" panose="02020503060305020303" pitchFamily="18" charset="0"/>
              </a:rPr>
              <a:t>funcțiile cerebrale executive</a:t>
            </a:r>
            <a:r>
              <a:rPr lang="ro-RO" dirty="0">
                <a:latin typeface="Bell MT" panose="02020503060305020303" pitchFamily="18" charset="0"/>
              </a:rPr>
              <a:t>„</a:t>
            </a:r>
          </a:p>
          <a:p>
            <a:pPr algn="just"/>
            <a:r>
              <a:rPr lang="ro-RO" dirty="0">
                <a:latin typeface="Bell MT" panose="02020503060305020303" pitchFamily="18" charset="0"/>
              </a:rPr>
              <a:t>         ...operând pe modele probabiliste... </a:t>
            </a:r>
          </a:p>
          <a:p>
            <a:pPr algn="just"/>
            <a:r>
              <a:rPr lang="ro-RO" dirty="0">
                <a:latin typeface="Bell MT" panose="02020503060305020303" pitchFamily="18" charset="0"/>
              </a:rPr>
              <a:t>             ... în cadrul unor rețele sociale  integrate în practici instituționalizate, reglate prin norme și valori...</a:t>
            </a:r>
          </a:p>
          <a:p>
            <a:pPr algn="just"/>
            <a:r>
              <a:rPr lang="ro-RO" dirty="0">
                <a:latin typeface="Bell MT" panose="02020503060305020303" pitchFamily="18" charset="0"/>
              </a:rPr>
              <a:t>                ... ancorate în câmpuri </a:t>
            </a:r>
            <a:r>
              <a:rPr lang="ro-RO" dirty="0" err="1">
                <a:latin typeface="Bell MT" panose="02020503060305020303" pitchFamily="18" charset="0"/>
              </a:rPr>
              <a:t>socio</a:t>
            </a:r>
            <a:r>
              <a:rPr lang="ro-RO" dirty="0">
                <a:latin typeface="Bell MT" panose="02020503060305020303" pitchFamily="18" charset="0"/>
              </a:rPr>
              <a:t> cultural spirituale.....</a:t>
            </a:r>
          </a:p>
          <a:p>
            <a:pPr algn="just"/>
            <a:endParaRPr lang="ro-RO" dirty="0">
              <a:latin typeface="Bell MT" panose="02020503060305020303" pitchFamily="18" charset="0"/>
            </a:endParaRPr>
          </a:p>
          <a:p>
            <a:pPr algn="just"/>
            <a:r>
              <a:rPr lang="ro-RO" dirty="0">
                <a:latin typeface="Bell MT" panose="02020503060305020303" pitchFamily="18" charset="0"/>
              </a:rPr>
              <a:t>    Principiile generale ale psihopatologiei evoluționiste se pot aplica, în esență, și acestui psihism, inclusiv patologiei dispoziționale.</a:t>
            </a:r>
            <a:r>
              <a:rPr lang="en-US" dirty="0">
                <a:latin typeface="Bell MT" panose="02020503060305020303" pitchFamily="18" charset="0"/>
              </a:rPr>
              <a:t>.</a:t>
            </a:r>
            <a:endParaRPr lang="ro-RO" dirty="0">
              <a:latin typeface="Bell MT" panose="02020503060305020303" pitchFamily="18" charset="0"/>
            </a:endParaRPr>
          </a:p>
          <a:p>
            <a:pPr algn="just">
              <a:lnSpc>
                <a:spcPct val="107000"/>
              </a:lnSpc>
              <a:spcAft>
                <a:spcPts val="800"/>
              </a:spcAft>
            </a:pPr>
            <a:r>
              <a:rPr lang="ro-RO" dirty="0">
                <a:effectLst/>
                <a:latin typeface="Bell MT" panose="02020503060305020303" pitchFamily="18" charset="0"/>
                <a:ea typeface="Calibri" panose="020F0502020204030204" pitchFamily="34" charset="0"/>
                <a:cs typeface="Times New Roman" panose="02020603050405020304" pitchFamily="18" charset="0"/>
              </a:rPr>
              <a:t> </a:t>
            </a:r>
            <a:endParaRPr lang="ro-RO" dirty="0">
              <a:latin typeface="Bell MT" panose="02020503060305020303" pitchFamily="18" charset="0"/>
            </a:endParaRPr>
          </a:p>
        </p:txBody>
      </p:sp>
    </p:spTree>
    <p:extLst>
      <p:ext uri="{BB962C8B-B14F-4D97-AF65-F5344CB8AC3E}">
        <p14:creationId xmlns:p14="http://schemas.microsoft.com/office/powerpoint/2010/main" val="3854467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număr diapozitiv 1"/>
          <p:cNvSpPr>
            <a:spLocks noGrp="1"/>
          </p:cNvSpPr>
          <p:nvPr>
            <p:ph type="sldNum" sz="quarter" idx="7"/>
          </p:nvPr>
        </p:nvSpPr>
        <p:spPr/>
        <p:txBody>
          <a:bodyPr/>
          <a:lstStyle/>
          <a:p>
            <a:fld id="{B6F15528-21DE-4FAA-801E-634DDDAF4B2B}" type="slidenum">
              <a:rPr lang="ro-RO" smtClean="0"/>
              <a:pPr/>
              <a:t>24</a:t>
            </a:fld>
            <a:endParaRPr lang="ro-RO"/>
          </a:p>
        </p:txBody>
      </p:sp>
      <p:pic>
        <p:nvPicPr>
          <p:cNvPr id="3" name="I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533400"/>
            <a:ext cx="3613803" cy="5174857"/>
          </a:xfrm>
          <a:prstGeom prst="rect">
            <a:avLst/>
          </a:prstGeom>
        </p:spPr>
      </p:pic>
    </p:spTree>
    <p:extLst>
      <p:ext uri="{BB962C8B-B14F-4D97-AF65-F5344CB8AC3E}">
        <p14:creationId xmlns:p14="http://schemas.microsoft.com/office/powerpoint/2010/main" val="874902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număr diapozitiv 1">
            <a:extLst>
              <a:ext uri="{FF2B5EF4-FFF2-40B4-BE49-F238E27FC236}">
                <a16:creationId xmlns="" xmlns:a16="http://schemas.microsoft.com/office/drawing/2014/main" id="{5CF487B9-AF3C-43A9-B801-F09ADCEAA831}"/>
              </a:ext>
            </a:extLst>
          </p:cNvPr>
          <p:cNvSpPr>
            <a:spLocks noGrp="1"/>
          </p:cNvSpPr>
          <p:nvPr>
            <p:ph type="sldNum" sz="quarter" idx="7"/>
          </p:nvPr>
        </p:nvSpPr>
        <p:spPr/>
        <p:txBody>
          <a:bodyPr/>
          <a:lstStyle/>
          <a:p>
            <a:fld id="{B6F15528-21DE-4FAA-801E-634DDDAF4B2B}" type="slidenum">
              <a:rPr lang="ro-RO" smtClean="0"/>
              <a:pPr/>
              <a:t>25</a:t>
            </a:fld>
            <a:endParaRPr lang="ro-RO" dirty="0"/>
          </a:p>
        </p:txBody>
      </p:sp>
      <p:sp>
        <p:nvSpPr>
          <p:cNvPr id="4" name="CasetăText 3">
            <a:extLst>
              <a:ext uri="{FF2B5EF4-FFF2-40B4-BE49-F238E27FC236}">
                <a16:creationId xmlns="" xmlns:a16="http://schemas.microsoft.com/office/drawing/2014/main" id="{C9907568-BD76-4D72-A80D-DDA6EADA985E}"/>
              </a:ext>
            </a:extLst>
          </p:cNvPr>
          <p:cNvSpPr txBox="1"/>
          <p:nvPr/>
        </p:nvSpPr>
        <p:spPr>
          <a:xfrm>
            <a:off x="1066800" y="914400"/>
            <a:ext cx="7010400" cy="4536498"/>
          </a:xfrm>
          <a:prstGeom prst="rect">
            <a:avLst/>
          </a:prstGeom>
          <a:noFill/>
        </p:spPr>
        <p:txBody>
          <a:bodyPr wrap="square">
            <a:spAutoFit/>
          </a:bodyPr>
          <a:lstStyle/>
          <a:p>
            <a:pPr algn="just"/>
            <a:r>
              <a:rPr lang="ro-RO" dirty="0">
                <a:latin typeface="Bell MT" panose="02020503060305020303" pitchFamily="18" charset="0"/>
              </a:rPr>
              <a:t>D-3/</a:t>
            </a:r>
            <a:r>
              <a:rPr lang="en-US" dirty="0">
                <a:latin typeface="Bell MT" panose="02020503060305020303" pitchFamily="18" charset="0"/>
              </a:rPr>
              <a:t>   </a:t>
            </a:r>
            <a:r>
              <a:rPr lang="ro-RO" b="1" dirty="0">
                <a:latin typeface="Bell MT" panose="02020503060305020303" pitchFamily="18" charset="0"/>
              </a:rPr>
              <a:t>La om</a:t>
            </a:r>
            <a:r>
              <a:rPr lang="ro-RO" dirty="0">
                <a:latin typeface="Bell MT" panose="02020503060305020303" pitchFamily="18" charset="0"/>
              </a:rPr>
              <a:t>, chiar dacă se menține spiritul evoluționist,  nu mai poate fi invocată periodica oscilație  a hibernării (și rutului)  – deși o </a:t>
            </a:r>
            <a:r>
              <a:rPr lang="ro-RO" dirty="0" err="1">
                <a:latin typeface="Bell MT" panose="02020503060305020303" pitchFamily="18" charset="0"/>
              </a:rPr>
              <a:t>oareșcare</a:t>
            </a:r>
            <a:r>
              <a:rPr lang="ro-RO" dirty="0">
                <a:latin typeface="Bell MT" panose="02020503060305020303" pitchFamily="18" charset="0"/>
              </a:rPr>
              <a:t> variație sezonieră se constată în patologia afectivă..</a:t>
            </a:r>
          </a:p>
          <a:p>
            <a:pPr algn="just"/>
            <a:endParaRPr lang="ro-RO" dirty="0">
              <a:latin typeface="Bell MT" panose="02020503060305020303" pitchFamily="18" charset="0"/>
            </a:endParaRPr>
          </a:p>
          <a:p>
            <a:pPr algn="just"/>
            <a:r>
              <a:rPr lang="ro-RO" dirty="0">
                <a:latin typeface="Bell MT" panose="02020503060305020303" pitchFamily="18" charset="0"/>
              </a:rPr>
              <a:t>    Totuși, există și la om o periodicitate în comportament, corelată</a:t>
            </a:r>
          </a:p>
          <a:p>
            <a:pPr algn="just"/>
            <a:r>
              <a:rPr lang="ro-RO" dirty="0">
                <a:latin typeface="Bell MT" panose="02020503060305020303" pitchFamily="18" charset="0"/>
              </a:rPr>
              <a:t>     - în primă instanță cu alternarea muncii cu  repausul și sărbătorile....(publice și intime)..</a:t>
            </a:r>
          </a:p>
          <a:p>
            <a:pPr algn="just"/>
            <a:r>
              <a:rPr lang="ro-RO" dirty="0">
                <a:latin typeface="Bell MT" panose="02020503060305020303" pitchFamily="18" charset="0"/>
              </a:rPr>
              <a:t>      - iar apoi, cu ciclicitatea firească a proiectelor ( </a:t>
            </a:r>
            <a:r>
              <a:rPr lang="ro-RO" dirty="0" err="1">
                <a:latin typeface="Bell MT" panose="02020503060305020303" pitchFamily="18" charset="0"/>
              </a:rPr>
              <a:t>preocupărilor..conflictelor</a:t>
            </a:r>
            <a:r>
              <a:rPr lang="ro-RO" dirty="0">
                <a:latin typeface="Bell MT" panose="02020503060305020303" pitchFamily="18" charset="0"/>
              </a:rPr>
              <a:t>)   care încep, se derulează  și se încheie.. prin succes (victorie, câștig) sau </a:t>
            </a:r>
            <a:r>
              <a:rPr lang="ro-RO" dirty="0" err="1">
                <a:latin typeface="Bell MT" panose="02020503060305020303" pitchFamily="18" charset="0"/>
              </a:rPr>
              <a:t>esec</a:t>
            </a:r>
            <a:r>
              <a:rPr lang="ro-RO" dirty="0">
                <a:latin typeface="Bell MT" panose="02020503060305020303" pitchFamily="18" charset="0"/>
              </a:rPr>
              <a:t> (</a:t>
            </a:r>
            <a:r>
              <a:rPr lang="ro-RO" dirty="0" err="1">
                <a:latin typeface="Bell MT" panose="02020503060305020303" pitchFamily="18" charset="0"/>
              </a:rPr>
              <a:t>înfrîngere</a:t>
            </a:r>
            <a:r>
              <a:rPr lang="ro-RO" dirty="0">
                <a:latin typeface="Bell MT" panose="02020503060305020303" pitchFamily="18" charset="0"/>
              </a:rPr>
              <a:t>, pierdere)..</a:t>
            </a:r>
          </a:p>
          <a:p>
            <a:pPr algn="just"/>
            <a:r>
              <a:rPr lang="ro-RO" dirty="0">
                <a:latin typeface="Bell MT" panose="02020503060305020303" pitchFamily="18" charset="0"/>
              </a:rPr>
              <a:t>        -  la care se </a:t>
            </a:r>
            <a:r>
              <a:rPr lang="ro-RO" dirty="0" err="1">
                <a:latin typeface="Bell MT" panose="02020503060305020303" pitchFamily="18" charset="0"/>
              </a:rPr>
              <a:t>adugă</a:t>
            </a:r>
            <a:r>
              <a:rPr lang="ro-RO" dirty="0">
                <a:latin typeface="Bell MT" panose="02020503060305020303" pitchFamily="18" charset="0"/>
              </a:rPr>
              <a:t> </a:t>
            </a:r>
            <a:r>
              <a:rPr lang="ro-RO" dirty="0" err="1">
                <a:latin typeface="Bell MT" panose="02020503060305020303" pitchFamily="18" charset="0"/>
              </a:rPr>
              <a:t>inevitabiele</a:t>
            </a:r>
            <a:r>
              <a:rPr lang="ro-RO" dirty="0">
                <a:latin typeface="Bell MT" panose="02020503060305020303" pitchFamily="18" charset="0"/>
              </a:rPr>
              <a:t> evenimente ce conduc la schimbări de viață...</a:t>
            </a:r>
          </a:p>
          <a:p>
            <a:pPr algn="just"/>
            <a:r>
              <a:rPr lang="ro-RO" dirty="0">
                <a:latin typeface="Bell MT" panose="02020503060305020303" pitchFamily="18" charset="0"/>
              </a:rPr>
              <a:t>        Și astfel, parcursul existenței persoanei nu e liniar.. ci oscilează între poli comportamentali-afectivi opuși . </a:t>
            </a:r>
          </a:p>
          <a:p>
            <a:pPr algn="just"/>
            <a:r>
              <a:rPr lang="ro-RO" dirty="0">
                <a:latin typeface="Bell MT" panose="02020503060305020303" pitchFamily="18" charset="0"/>
              </a:rPr>
              <a:t>  </a:t>
            </a:r>
            <a:endParaRPr lang="ro-RO" b="1" dirty="0">
              <a:latin typeface="Bell MT" panose="02020503060305020303" pitchFamily="18" charset="0"/>
            </a:endParaRPr>
          </a:p>
          <a:p>
            <a:pPr algn="just">
              <a:lnSpc>
                <a:spcPct val="107000"/>
              </a:lnSpc>
              <a:spcAft>
                <a:spcPts val="800"/>
              </a:spcAft>
            </a:pPr>
            <a:r>
              <a:rPr lang="ro-RO" dirty="0">
                <a:effectLst/>
                <a:latin typeface="Bell MT" panose="02020503060305020303" pitchFamily="18" charset="0"/>
                <a:ea typeface="Calibri" panose="020F0502020204030204" pitchFamily="34" charset="0"/>
                <a:cs typeface="Times New Roman" panose="02020603050405020304" pitchFamily="18" charset="0"/>
              </a:rPr>
              <a:t> </a:t>
            </a:r>
            <a:endParaRPr lang="ro-RO" dirty="0">
              <a:latin typeface="Bell MT" panose="02020503060305020303" pitchFamily="18" charset="0"/>
            </a:endParaRPr>
          </a:p>
        </p:txBody>
      </p:sp>
    </p:spTree>
    <p:extLst>
      <p:ext uri="{BB962C8B-B14F-4D97-AF65-F5344CB8AC3E}">
        <p14:creationId xmlns:p14="http://schemas.microsoft.com/office/powerpoint/2010/main" val="3881420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număr diapozitiv 1"/>
          <p:cNvSpPr>
            <a:spLocks noGrp="1"/>
          </p:cNvSpPr>
          <p:nvPr>
            <p:ph type="sldNum" sz="quarter" idx="7"/>
          </p:nvPr>
        </p:nvSpPr>
        <p:spPr/>
        <p:txBody>
          <a:bodyPr/>
          <a:lstStyle/>
          <a:p>
            <a:fld id="{B6F15528-21DE-4FAA-801E-634DDDAF4B2B}" type="slidenum">
              <a:rPr lang="ro-RO" smtClean="0"/>
              <a:pPr/>
              <a:t>26</a:t>
            </a:fld>
            <a:endParaRPr lang="ro-RO"/>
          </a:p>
        </p:txBody>
      </p:sp>
      <p:pic>
        <p:nvPicPr>
          <p:cNvPr id="3" name="I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275492"/>
            <a:ext cx="3910267" cy="5181600"/>
          </a:xfrm>
          <a:prstGeom prst="rect">
            <a:avLst/>
          </a:prstGeom>
        </p:spPr>
      </p:pic>
    </p:spTree>
    <p:extLst>
      <p:ext uri="{BB962C8B-B14F-4D97-AF65-F5344CB8AC3E}">
        <p14:creationId xmlns:p14="http://schemas.microsoft.com/office/powerpoint/2010/main" val="1731636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număr diapozitiv 1">
            <a:extLst>
              <a:ext uri="{FF2B5EF4-FFF2-40B4-BE49-F238E27FC236}">
                <a16:creationId xmlns="" xmlns:a16="http://schemas.microsoft.com/office/drawing/2014/main" id="{5CF487B9-AF3C-43A9-B801-F09ADCEAA831}"/>
              </a:ext>
            </a:extLst>
          </p:cNvPr>
          <p:cNvSpPr>
            <a:spLocks noGrp="1"/>
          </p:cNvSpPr>
          <p:nvPr>
            <p:ph type="sldNum" sz="quarter" idx="7"/>
          </p:nvPr>
        </p:nvSpPr>
        <p:spPr/>
        <p:txBody>
          <a:bodyPr/>
          <a:lstStyle/>
          <a:p>
            <a:fld id="{B6F15528-21DE-4FAA-801E-634DDDAF4B2B}" type="slidenum">
              <a:rPr lang="ro-RO" smtClean="0"/>
              <a:pPr/>
              <a:t>27</a:t>
            </a:fld>
            <a:endParaRPr lang="ro-RO" dirty="0"/>
          </a:p>
        </p:txBody>
      </p:sp>
      <p:sp>
        <p:nvSpPr>
          <p:cNvPr id="4" name="CasetăText 3">
            <a:extLst>
              <a:ext uri="{FF2B5EF4-FFF2-40B4-BE49-F238E27FC236}">
                <a16:creationId xmlns="" xmlns:a16="http://schemas.microsoft.com/office/drawing/2014/main" id="{C9907568-BD76-4D72-A80D-DDA6EADA985E}"/>
              </a:ext>
            </a:extLst>
          </p:cNvPr>
          <p:cNvSpPr txBox="1"/>
          <p:nvPr/>
        </p:nvSpPr>
        <p:spPr>
          <a:xfrm>
            <a:off x="1066799" y="304800"/>
            <a:ext cx="6934201" cy="5644494"/>
          </a:xfrm>
          <a:prstGeom prst="rect">
            <a:avLst/>
          </a:prstGeom>
          <a:noFill/>
        </p:spPr>
        <p:txBody>
          <a:bodyPr wrap="square">
            <a:spAutoFit/>
          </a:bodyPr>
          <a:lstStyle/>
          <a:p>
            <a:pPr algn="just"/>
            <a:r>
              <a:rPr lang="en-US" sz="1800" b="1" dirty="0">
                <a:effectLst/>
                <a:latin typeface="Bell MT" panose="02020503060305020303" pitchFamily="18" charset="0"/>
                <a:ea typeface="Calibri" panose="020F0502020204030204" pitchFamily="34" charset="0"/>
                <a:cs typeface="Times New Roman" panose="02020603050405020304" pitchFamily="18" charset="0"/>
              </a:rPr>
              <a:t>    </a:t>
            </a:r>
            <a:endParaRPr lang="ro-RO" sz="1800" b="1" dirty="0">
              <a:effectLst/>
              <a:latin typeface="Bell MT" panose="02020503060305020303" pitchFamily="18" charset="0"/>
              <a:ea typeface="Calibri" panose="020F0502020204030204" pitchFamily="34" charset="0"/>
              <a:cs typeface="Times New Roman" panose="02020603050405020304" pitchFamily="18" charset="0"/>
            </a:endParaRPr>
          </a:p>
          <a:p>
            <a:pPr algn="just"/>
            <a:endParaRPr lang="ro-RO" b="1" dirty="0">
              <a:latin typeface="Bell MT" panose="02020503060305020303" pitchFamily="18" charset="0"/>
              <a:ea typeface="Calibri" panose="020F0502020204030204" pitchFamily="34" charset="0"/>
              <a:cs typeface="Times New Roman" panose="02020603050405020304" pitchFamily="18" charset="0"/>
            </a:endParaRPr>
          </a:p>
          <a:p>
            <a:pPr algn="just"/>
            <a:r>
              <a:rPr lang="en-US" sz="1800" b="1" dirty="0">
                <a:effectLst/>
                <a:latin typeface="Bell MT" panose="02020503060305020303" pitchFamily="18" charset="0"/>
                <a:ea typeface="Calibri" panose="020F0502020204030204" pitchFamily="34" charset="0"/>
                <a:cs typeface="Times New Roman" panose="02020603050405020304" pitchFamily="18" charset="0"/>
              </a:rPr>
              <a:t>   </a:t>
            </a:r>
            <a:r>
              <a:rPr lang="ro-RO" sz="1800" b="1" dirty="0">
                <a:effectLst/>
                <a:latin typeface="Bell MT" panose="02020503060305020303" pitchFamily="18" charset="0"/>
                <a:ea typeface="Calibri" panose="020F0502020204030204" pitchFamily="34" charset="0"/>
                <a:cs typeface="Times New Roman" panose="02020603050405020304" pitchFamily="18" charset="0"/>
              </a:rPr>
              <a:t>    </a:t>
            </a:r>
            <a:r>
              <a:rPr lang="ro-RO" sz="1800" dirty="0">
                <a:effectLst/>
                <a:latin typeface="Bell MT" panose="02020503060305020303" pitchFamily="18" charset="0"/>
                <a:ea typeface="Calibri" panose="020F0502020204030204" pitchFamily="34" charset="0"/>
                <a:cs typeface="Times New Roman" panose="02020603050405020304" pitchFamily="18" charset="0"/>
              </a:rPr>
              <a:t>Comentarea la om a periodicității normal </a:t>
            </a:r>
            <a:r>
              <a:rPr lang="ro-RO" sz="1800" dirty="0" err="1">
                <a:effectLst/>
                <a:latin typeface="Bell MT" panose="02020503060305020303" pitchFamily="18" charset="0"/>
                <a:ea typeface="Calibri" panose="020F0502020204030204" pitchFamily="34" charset="0"/>
                <a:cs typeface="Times New Roman" panose="02020603050405020304" pitchFamily="18" charset="0"/>
              </a:rPr>
              <a:t>adaptative</a:t>
            </a:r>
            <a:r>
              <a:rPr lang="ro-RO" sz="1800" dirty="0">
                <a:effectLst/>
                <a:latin typeface="Bell MT" panose="02020503060305020303" pitchFamily="18" charset="0"/>
                <a:ea typeface="Calibri" panose="020F0502020204030204" pitchFamily="34" charset="0"/>
                <a:cs typeface="Times New Roman" panose="02020603050405020304" pitchFamily="18" charset="0"/>
              </a:rPr>
              <a:t> a stărilor depresive  - si </a:t>
            </a:r>
            <a:r>
              <a:rPr lang="ro-RO" sz="1800" dirty="0" err="1">
                <a:effectLst/>
                <a:latin typeface="Bell MT" panose="02020503060305020303" pitchFamily="18" charset="0"/>
                <a:ea typeface="Calibri" panose="020F0502020204030204" pitchFamily="34" charset="0"/>
                <a:cs typeface="Times New Roman" panose="02020603050405020304" pitchFamily="18" charset="0"/>
              </a:rPr>
              <a:t>simtric</a:t>
            </a:r>
            <a:r>
              <a:rPr lang="ro-RO" sz="1800" dirty="0">
                <a:effectLst/>
                <a:latin typeface="Bell MT" panose="02020503060305020303" pitchFamily="18" charset="0"/>
                <a:ea typeface="Calibri" panose="020F0502020204030204" pitchFamily="34" charset="0"/>
                <a:cs typeface="Times New Roman" panose="02020603050405020304" pitchFamily="18" charset="0"/>
              </a:rPr>
              <a:t>, a celor de </a:t>
            </a:r>
            <a:r>
              <a:rPr lang="ro-RO" sz="1800" dirty="0" err="1">
                <a:effectLst/>
                <a:latin typeface="Bell MT" panose="02020503060305020303" pitchFamily="18" charset="0"/>
                <a:ea typeface="Calibri" panose="020F0502020204030204" pitchFamily="34" charset="0"/>
                <a:cs typeface="Times New Roman" panose="02020603050405020304" pitchFamily="18" charset="0"/>
              </a:rPr>
              <a:t>elație</a:t>
            </a:r>
            <a:r>
              <a:rPr lang="ro-RO" sz="1800" dirty="0">
                <a:effectLst/>
                <a:latin typeface="Bell MT" panose="02020503060305020303" pitchFamily="18" charset="0"/>
                <a:ea typeface="Calibri" panose="020F0502020204030204" pitchFamily="34" charset="0"/>
                <a:cs typeface="Times New Roman" panose="02020603050405020304" pitchFamily="18" charset="0"/>
              </a:rPr>
              <a:t> euforică, cvasi-maniacală</a:t>
            </a:r>
            <a:r>
              <a:rPr lang="ro-RO" dirty="0">
                <a:latin typeface="Bell MT" panose="02020503060305020303" pitchFamily="18" charset="0"/>
                <a:ea typeface="Calibri" panose="020F0502020204030204" pitchFamily="34" charset="0"/>
                <a:cs typeface="Times New Roman" panose="02020603050405020304" pitchFamily="18" charset="0"/>
              </a:rPr>
              <a:t> – nu poate ocolii </a:t>
            </a:r>
            <a:r>
              <a:rPr lang="ro-RO" u="sng" dirty="0">
                <a:latin typeface="Bell MT" panose="02020503060305020303" pitchFamily="18" charset="0"/>
                <a:ea typeface="Calibri" panose="020F0502020204030204" pitchFamily="34" charset="0"/>
                <a:cs typeface="Times New Roman" panose="02020603050405020304" pitchFamily="18" charset="0"/>
              </a:rPr>
              <a:t>ciclul proiectelor realizatoare ( și confruntărilor</a:t>
            </a:r>
            <a:r>
              <a:rPr lang="ro-RO" dirty="0">
                <a:latin typeface="Bell MT" panose="02020503060305020303" pitchFamily="18" charset="0"/>
                <a:ea typeface="Calibri" panose="020F0502020204030204" pitchFamily="34" charset="0"/>
                <a:cs typeface="Times New Roman" panose="02020603050405020304" pitchFamily="18" charset="0"/>
              </a:rPr>
              <a:t>) care se încheie prin eșec – înfrângere, pierdere, depresie – (sau succes –</a:t>
            </a:r>
            <a:r>
              <a:rPr lang="ro-RO" dirty="0" err="1">
                <a:latin typeface="Bell MT" panose="02020503060305020303" pitchFamily="18" charset="0"/>
                <a:ea typeface="Calibri" panose="020F0502020204030204" pitchFamily="34" charset="0"/>
                <a:cs typeface="Times New Roman" panose="02020603050405020304" pitchFamily="18" charset="0"/>
              </a:rPr>
              <a:t>vitorie</a:t>
            </a:r>
            <a:r>
              <a:rPr lang="ro-RO" dirty="0">
                <a:latin typeface="Bell MT" panose="02020503060305020303" pitchFamily="18" charset="0"/>
                <a:ea typeface="Calibri" panose="020F0502020204030204" pitchFamily="34" charset="0"/>
                <a:cs typeface="Times New Roman" panose="02020603050405020304" pitchFamily="18" charset="0"/>
              </a:rPr>
              <a:t>, </a:t>
            </a:r>
            <a:r>
              <a:rPr lang="ro-RO" dirty="0" err="1">
                <a:latin typeface="Bell MT" panose="02020503060305020303" pitchFamily="18" charset="0"/>
                <a:ea typeface="Calibri" panose="020F0502020204030204" pitchFamily="34" charset="0"/>
                <a:cs typeface="Times New Roman" panose="02020603050405020304" pitchFamily="18" charset="0"/>
              </a:rPr>
              <a:t>cîștig</a:t>
            </a:r>
            <a:r>
              <a:rPr lang="ro-RO" dirty="0">
                <a:latin typeface="Bell MT" panose="02020503060305020303" pitchFamily="18" charset="0"/>
                <a:ea typeface="Calibri" panose="020F0502020204030204" pitchFamily="34" charset="0"/>
                <a:cs typeface="Times New Roman" panose="02020603050405020304" pitchFamily="18" charset="0"/>
              </a:rPr>
              <a:t>, </a:t>
            </a:r>
            <a:r>
              <a:rPr lang="ro-RO" dirty="0" err="1">
                <a:latin typeface="Bell MT" panose="02020503060305020303" pitchFamily="18" charset="0"/>
                <a:ea typeface="Calibri" panose="020F0502020204030204" pitchFamily="34" charset="0"/>
                <a:cs typeface="Times New Roman" panose="02020603050405020304" pitchFamily="18" charset="0"/>
              </a:rPr>
              <a:t>elație</a:t>
            </a:r>
            <a:r>
              <a:rPr lang="ro-RO" dirty="0">
                <a:latin typeface="Bell MT" panose="02020503060305020303" pitchFamily="18" charset="0"/>
                <a:ea typeface="Calibri" panose="020F0502020204030204" pitchFamily="34" charset="0"/>
                <a:cs typeface="Times New Roman" panose="02020603050405020304" pitchFamily="18" charset="0"/>
              </a:rPr>
              <a:t> euforică); comportamente finale care au sens </a:t>
            </a:r>
            <a:r>
              <a:rPr lang="ro-RO" dirty="0" err="1">
                <a:latin typeface="Bell MT" panose="02020503060305020303" pitchFamily="18" charset="0"/>
                <a:ea typeface="Calibri" panose="020F0502020204030204" pitchFamily="34" charset="0"/>
                <a:cs typeface="Times New Roman" panose="02020603050405020304" pitchFamily="18" charset="0"/>
              </a:rPr>
              <a:t>adaptativ</a:t>
            </a:r>
            <a:endParaRPr lang="ro-RO" dirty="0">
              <a:latin typeface="Bell MT" panose="02020503060305020303" pitchFamily="18" charset="0"/>
              <a:ea typeface="Calibri" panose="020F0502020204030204" pitchFamily="34" charset="0"/>
              <a:cs typeface="Times New Roman" panose="02020603050405020304" pitchFamily="18" charset="0"/>
            </a:endParaRPr>
          </a:p>
          <a:p>
            <a:pPr algn="just"/>
            <a:endParaRPr lang="ro-RO" dirty="0">
              <a:latin typeface="Bell MT" panose="02020503060305020303" pitchFamily="18" charset="0"/>
              <a:ea typeface="Calibri" panose="020F0502020204030204" pitchFamily="34" charset="0"/>
              <a:cs typeface="Times New Roman" panose="02020603050405020304" pitchFamily="18" charset="0"/>
            </a:endParaRPr>
          </a:p>
          <a:p>
            <a:pPr algn="just"/>
            <a:r>
              <a:rPr lang="ro-RO" dirty="0">
                <a:latin typeface="Bell MT" panose="02020503060305020303" pitchFamily="18" charset="0"/>
                <a:ea typeface="Calibri" panose="020F0502020204030204" pitchFamily="34" charset="0"/>
                <a:cs typeface="Times New Roman" panose="02020603050405020304" pitchFamily="18" charset="0"/>
              </a:rPr>
              <a:t>     Se pot astfel comenta </a:t>
            </a:r>
            <a:r>
              <a:rPr lang="ro-RO" u="sng" dirty="0">
                <a:latin typeface="Bell MT" panose="02020503060305020303" pitchFamily="18" charset="0"/>
                <a:ea typeface="Calibri" panose="020F0502020204030204" pitchFamily="34" charset="0"/>
                <a:cs typeface="Times New Roman" panose="02020603050405020304" pitchFamily="18" charset="0"/>
              </a:rPr>
              <a:t>valențele </a:t>
            </a:r>
            <a:r>
              <a:rPr lang="ro-RO" u="sng" dirty="0" err="1">
                <a:latin typeface="Bell MT" panose="02020503060305020303" pitchFamily="18" charset="0"/>
                <a:ea typeface="Calibri" panose="020F0502020204030204" pitchFamily="34" charset="0"/>
                <a:cs typeface="Times New Roman" panose="02020603050405020304" pitchFamily="18" charset="0"/>
              </a:rPr>
              <a:t>adaptative</a:t>
            </a:r>
            <a:r>
              <a:rPr lang="ro-RO" u="sng" dirty="0">
                <a:latin typeface="Bell MT" panose="02020503060305020303" pitchFamily="18" charset="0"/>
                <a:ea typeface="Calibri" panose="020F0502020204030204" pitchFamily="34" charset="0"/>
                <a:cs typeface="Times New Roman" panose="02020603050405020304" pitchFamily="18" charset="0"/>
              </a:rPr>
              <a:t> ale retragerii inhibate, de tip depresiv, de după eșec, înfrângere...care e necesară și utilă refacerii</a:t>
            </a:r>
            <a:r>
              <a:rPr lang="ro-RO" dirty="0">
                <a:latin typeface="Bell MT" panose="02020503060305020303" pitchFamily="18" charset="0"/>
                <a:ea typeface="Calibri" panose="020F0502020204030204" pitchFamily="34" charset="0"/>
                <a:cs typeface="Times New Roman" panose="02020603050405020304" pitchFamily="18" charset="0"/>
              </a:rPr>
              <a:t>..</a:t>
            </a:r>
          </a:p>
          <a:p>
            <a:pPr algn="just"/>
            <a:r>
              <a:rPr lang="ro-RO" dirty="0">
                <a:latin typeface="Bell MT" panose="02020503060305020303" pitchFamily="18" charset="0"/>
                <a:ea typeface="Calibri" panose="020F0502020204030204" pitchFamily="34" charset="0"/>
                <a:cs typeface="Times New Roman" panose="02020603050405020304" pitchFamily="18" charset="0"/>
              </a:rPr>
              <a:t>      ... și nu doar celei energetice....ci mai ales</a:t>
            </a:r>
          </a:p>
          <a:p>
            <a:pPr algn="just"/>
            <a:r>
              <a:rPr lang="ro-RO" dirty="0">
                <a:latin typeface="Bell MT" panose="02020503060305020303" pitchFamily="18" charset="0"/>
                <a:ea typeface="Calibri" panose="020F0502020204030204" pitchFamily="34" charset="0"/>
                <a:cs typeface="Times New Roman" panose="02020603050405020304" pitchFamily="18" charset="0"/>
              </a:rPr>
              <a:t>           ....pentru reorganizarea strategiilor...pentru elaborarea de noi obiective și </a:t>
            </a:r>
            <a:r>
              <a:rPr lang="ro-RO" dirty="0" err="1">
                <a:latin typeface="Bell MT" panose="02020503060305020303" pitchFamily="18" charset="0"/>
                <a:ea typeface="Calibri" panose="020F0502020204030204" pitchFamily="34" charset="0"/>
                <a:cs typeface="Times New Roman" panose="02020603050405020304" pitchFamily="18" charset="0"/>
              </a:rPr>
              <a:t>proeicte</a:t>
            </a:r>
            <a:r>
              <a:rPr lang="ro-RO" dirty="0">
                <a:latin typeface="Bell MT" panose="02020503060305020303" pitchFamily="18" charset="0"/>
                <a:ea typeface="Calibri" panose="020F0502020204030204" pitchFamily="34" charset="0"/>
                <a:cs typeface="Times New Roman" panose="02020603050405020304" pitchFamily="18" charset="0"/>
              </a:rPr>
              <a:t>...</a:t>
            </a:r>
          </a:p>
          <a:p>
            <a:pPr algn="just"/>
            <a:r>
              <a:rPr lang="ro-RO" dirty="0">
                <a:latin typeface="Bell MT" panose="02020503060305020303" pitchFamily="18" charset="0"/>
                <a:ea typeface="Calibri" panose="020F0502020204030204" pitchFamily="34" charset="0"/>
                <a:cs typeface="Times New Roman" panose="02020603050405020304" pitchFamily="18" charset="0"/>
              </a:rPr>
              <a:t>              ...pentru refacerea unor noi </a:t>
            </a:r>
            <a:r>
              <a:rPr lang="ro-RO" dirty="0" err="1">
                <a:latin typeface="Bell MT" panose="02020503060305020303" pitchFamily="18" charset="0"/>
                <a:ea typeface="Calibri" panose="020F0502020204030204" pitchFamily="34" charset="0"/>
                <a:cs typeface="Times New Roman" panose="02020603050405020304" pitchFamily="18" charset="0"/>
              </a:rPr>
              <a:t>relații..și</a:t>
            </a:r>
            <a:r>
              <a:rPr lang="ro-RO" dirty="0">
                <a:latin typeface="Bell MT" panose="02020503060305020303" pitchFamily="18" charset="0"/>
                <a:ea typeface="Calibri" panose="020F0502020204030204" pitchFamily="34" charset="0"/>
                <a:cs typeface="Times New Roman" panose="02020603050405020304" pitchFamily="18" charset="0"/>
              </a:rPr>
              <a:t> astfel...relansarea în noi proiecte si competiții   cu noi obiective de viitor</a:t>
            </a:r>
          </a:p>
          <a:p>
            <a:pPr algn="just"/>
            <a:r>
              <a:rPr lang="ro-RO" dirty="0">
                <a:latin typeface="Bell MT" panose="02020503060305020303" pitchFamily="18" charset="0"/>
              </a:rPr>
              <a:t>      Această </a:t>
            </a:r>
            <a:r>
              <a:rPr lang="ro-RO" dirty="0" err="1">
                <a:latin typeface="Bell MT" panose="02020503060305020303" pitchFamily="18" charset="0"/>
              </a:rPr>
              <a:t>ciclictate</a:t>
            </a:r>
            <a:r>
              <a:rPr lang="ro-RO" dirty="0">
                <a:latin typeface="Bell MT" panose="02020503060305020303" pitchFamily="18" charset="0"/>
              </a:rPr>
              <a:t> corelată proiectelor e la fel de semnificativă și </a:t>
            </a:r>
            <a:r>
              <a:rPr lang="ro-RO" dirty="0" err="1">
                <a:latin typeface="Bell MT" panose="02020503060305020303" pitchFamily="18" charset="0"/>
              </a:rPr>
              <a:t>ăn</a:t>
            </a:r>
            <a:r>
              <a:rPr lang="ro-RO" dirty="0">
                <a:latin typeface="Bell MT" panose="02020503060305020303" pitchFamily="18" charset="0"/>
              </a:rPr>
              <a:t> cazul finalului fericit al succesului...si ea se intersectează cu  periodicitate ciclică prin deja menționatele introduse si evenimente.</a:t>
            </a:r>
          </a:p>
          <a:p>
            <a:pPr algn="just"/>
            <a:r>
              <a:rPr lang="ro-RO" dirty="0">
                <a:latin typeface="Bell MT" panose="02020503060305020303" pitchFamily="18" charset="0"/>
              </a:rPr>
              <a:t>     </a:t>
            </a:r>
          </a:p>
          <a:p>
            <a:pPr algn="just">
              <a:lnSpc>
                <a:spcPct val="107000"/>
              </a:lnSpc>
              <a:spcAft>
                <a:spcPts val="800"/>
              </a:spcAft>
            </a:pPr>
            <a:r>
              <a:rPr lang="ro-RO" dirty="0">
                <a:effectLst/>
                <a:latin typeface="Bell MT" panose="02020503060305020303" pitchFamily="18" charset="0"/>
                <a:ea typeface="Calibri" panose="020F0502020204030204" pitchFamily="34" charset="0"/>
                <a:cs typeface="Times New Roman" panose="02020603050405020304" pitchFamily="18" charset="0"/>
              </a:rPr>
              <a:t> </a:t>
            </a:r>
            <a:endParaRPr lang="ro-RO" dirty="0">
              <a:latin typeface="Bell MT" panose="02020503060305020303" pitchFamily="18" charset="0"/>
            </a:endParaRPr>
          </a:p>
        </p:txBody>
      </p:sp>
    </p:spTree>
    <p:extLst>
      <p:ext uri="{BB962C8B-B14F-4D97-AF65-F5344CB8AC3E}">
        <p14:creationId xmlns:p14="http://schemas.microsoft.com/office/powerpoint/2010/main" val="2964603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număr diapozitiv 1"/>
          <p:cNvSpPr>
            <a:spLocks noGrp="1"/>
          </p:cNvSpPr>
          <p:nvPr>
            <p:ph type="sldNum" sz="quarter" idx="7"/>
          </p:nvPr>
        </p:nvSpPr>
        <p:spPr/>
        <p:txBody>
          <a:bodyPr/>
          <a:lstStyle/>
          <a:p>
            <a:fld id="{B6F15528-21DE-4FAA-801E-634DDDAF4B2B}" type="slidenum">
              <a:rPr lang="ro-RO" smtClean="0"/>
              <a:pPr/>
              <a:t>28</a:t>
            </a:fld>
            <a:endParaRPr lang="ro-RO"/>
          </a:p>
        </p:txBody>
      </p:sp>
      <p:pic>
        <p:nvPicPr>
          <p:cNvPr id="3" name="I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609600"/>
            <a:ext cx="6906059" cy="4876800"/>
          </a:xfrm>
          <a:prstGeom prst="rect">
            <a:avLst/>
          </a:prstGeom>
        </p:spPr>
      </p:pic>
    </p:spTree>
    <p:extLst>
      <p:ext uri="{BB962C8B-B14F-4D97-AF65-F5344CB8AC3E}">
        <p14:creationId xmlns:p14="http://schemas.microsoft.com/office/powerpoint/2010/main" val="3488917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număr diapozitiv 1">
            <a:extLst>
              <a:ext uri="{FF2B5EF4-FFF2-40B4-BE49-F238E27FC236}">
                <a16:creationId xmlns="" xmlns:a16="http://schemas.microsoft.com/office/drawing/2014/main" id="{5CF487B9-AF3C-43A9-B801-F09ADCEAA831}"/>
              </a:ext>
            </a:extLst>
          </p:cNvPr>
          <p:cNvSpPr>
            <a:spLocks noGrp="1"/>
          </p:cNvSpPr>
          <p:nvPr>
            <p:ph type="sldNum" sz="quarter" idx="7"/>
          </p:nvPr>
        </p:nvSpPr>
        <p:spPr/>
        <p:txBody>
          <a:bodyPr/>
          <a:lstStyle/>
          <a:p>
            <a:fld id="{B6F15528-21DE-4FAA-801E-634DDDAF4B2B}" type="slidenum">
              <a:rPr lang="ro-RO" smtClean="0"/>
              <a:pPr/>
              <a:t>29</a:t>
            </a:fld>
            <a:endParaRPr lang="ro-RO" dirty="0"/>
          </a:p>
        </p:txBody>
      </p:sp>
      <p:sp>
        <p:nvSpPr>
          <p:cNvPr id="4" name="CasetăText 3">
            <a:extLst>
              <a:ext uri="{FF2B5EF4-FFF2-40B4-BE49-F238E27FC236}">
                <a16:creationId xmlns="" xmlns:a16="http://schemas.microsoft.com/office/drawing/2014/main" id="{C9907568-BD76-4D72-A80D-DDA6EADA985E}"/>
              </a:ext>
            </a:extLst>
          </p:cNvPr>
          <p:cNvSpPr txBox="1"/>
          <p:nvPr/>
        </p:nvSpPr>
        <p:spPr>
          <a:xfrm>
            <a:off x="1066800" y="762000"/>
            <a:ext cx="7162800" cy="4536498"/>
          </a:xfrm>
          <a:prstGeom prst="rect">
            <a:avLst/>
          </a:prstGeom>
          <a:noFill/>
        </p:spPr>
        <p:txBody>
          <a:bodyPr wrap="square">
            <a:spAutoFit/>
          </a:bodyPr>
          <a:lstStyle/>
          <a:p>
            <a:pPr algn="just"/>
            <a:r>
              <a:rPr lang="en-US" dirty="0">
                <a:latin typeface="Bell MT" panose="02020503060305020303" pitchFamily="18" charset="0"/>
              </a:rPr>
              <a:t> </a:t>
            </a:r>
            <a:endParaRPr lang="ro-RO" dirty="0">
              <a:latin typeface="Bell MT" panose="02020503060305020303" pitchFamily="18" charset="0"/>
            </a:endParaRPr>
          </a:p>
          <a:p>
            <a:pPr algn="just"/>
            <a:endParaRPr lang="ro-RO" dirty="0">
              <a:latin typeface="Bell MT" panose="02020503060305020303" pitchFamily="18" charset="0"/>
            </a:endParaRPr>
          </a:p>
          <a:p>
            <a:pPr algn="just"/>
            <a:r>
              <a:rPr lang="ro-RO" dirty="0">
                <a:latin typeface="Bell MT" panose="02020503060305020303" pitchFamily="18" charset="0"/>
              </a:rPr>
              <a:t>D-3/</a:t>
            </a:r>
            <a:r>
              <a:rPr lang="en-US" dirty="0">
                <a:latin typeface="Bell MT" panose="02020503060305020303" pitchFamily="18" charset="0"/>
              </a:rPr>
              <a:t>  </a:t>
            </a:r>
            <a:r>
              <a:rPr lang="ro-RO" dirty="0">
                <a:latin typeface="Bell MT" panose="02020503060305020303" pitchFamily="18" charset="0"/>
              </a:rPr>
              <a:t>În marginea depresiei </a:t>
            </a:r>
            <a:r>
              <a:rPr lang="ro-RO" dirty="0" err="1">
                <a:latin typeface="Bell MT" panose="02020503060305020303" pitchFamily="18" charset="0"/>
              </a:rPr>
              <a:t>adaptative</a:t>
            </a:r>
            <a:r>
              <a:rPr lang="ro-RO" dirty="0">
                <a:latin typeface="Bell MT" panose="02020503060305020303" pitchFamily="18" charset="0"/>
              </a:rPr>
              <a:t> corelată eșecurilor și </a:t>
            </a:r>
            <a:r>
              <a:rPr lang="ro-RO" dirty="0" err="1">
                <a:latin typeface="Bell MT" panose="02020503060305020303" pitchFamily="18" charset="0"/>
              </a:rPr>
              <a:t>înfrîngerilor</a:t>
            </a:r>
            <a:r>
              <a:rPr lang="ro-RO" dirty="0">
                <a:latin typeface="Bell MT" panose="02020503060305020303" pitchFamily="18" charset="0"/>
              </a:rPr>
              <a:t>,  se înscrie și depresia </a:t>
            </a:r>
            <a:r>
              <a:rPr lang="ro-RO" u="sng" dirty="0">
                <a:latin typeface="Bell MT" panose="02020503060305020303" pitchFamily="18" charset="0"/>
              </a:rPr>
              <a:t>consecutivă </a:t>
            </a:r>
            <a:r>
              <a:rPr lang="ro-RO" b="1" u="sng" dirty="0">
                <a:latin typeface="Bell MT" panose="02020503060305020303" pitchFamily="18" charset="0"/>
              </a:rPr>
              <a:t>pierderilor diverse</a:t>
            </a:r>
            <a:r>
              <a:rPr lang="ro-RO" b="1" dirty="0">
                <a:latin typeface="Bell MT" panose="02020503060305020303" pitchFamily="18" charset="0"/>
              </a:rPr>
              <a:t>. </a:t>
            </a:r>
            <a:r>
              <a:rPr lang="ro-RO" dirty="0">
                <a:latin typeface="Bell MT" panose="02020503060305020303" pitchFamily="18" charset="0"/>
              </a:rPr>
              <a:t>Dar pierderea unor lucruri de care subiectul e atașat poate uneori apare neprevăzut..</a:t>
            </a:r>
          </a:p>
          <a:p>
            <a:pPr algn="just"/>
            <a:endParaRPr lang="ro-RO" dirty="0">
              <a:latin typeface="Bell MT" panose="02020503060305020303" pitchFamily="18" charset="0"/>
            </a:endParaRPr>
          </a:p>
          <a:p>
            <a:pPr algn="just"/>
            <a:r>
              <a:rPr lang="ro-RO" b="1" dirty="0">
                <a:latin typeface="Bell MT" panose="02020503060305020303" pitchFamily="18" charset="0"/>
              </a:rPr>
              <a:t>           </a:t>
            </a:r>
            <a:r>
              <a:rPr lang="ro-RO" dirty="0">
                <a:latin typeface="Bell MT" panose="02020503060305020303" pitchFamily="18" charset="0"/>
              </a:rPr>
              <a:t> Merită să nu ignore că</a:t>
            </a:r>
            <a:r>
              <a:rPr lang="en-US" dirty="0">
                <a:latin typeface="Bell MT" panose="02020503060305020303" pitchFamily="18" charset="0"/>
              </a:rPr>
              <a:t> </a:t>
            </a:r>
            <a:r>
              <a:rPr lang="ro-RO" u="sng" dirty="0">
                <a:latin typeface="Bell MT" panose="02020503060305020303" pitchFamily="18" charset="0"/>
              </a:rPr>
              <a:t>atașamentul subiectului față  de lucruri ce pot fi pierdute, se corelează totuși strâns cu desfășurarea cursului vieții, a împlinirii proiectelor, a preocupărilor., a coexistențelor sale existențiale</a:t>
            </a:r>
            <a:r>
              <a:rPr lang="ro-RO" dirty="0">
                <a:latin typeface="Bell MT" panose="02020503060305020303" pitchFamily="18" charset="0"/>
              </a:rPr>
              <a:t>... </a:t>
            </a:r>
          </a:p>
          <a:p>
            <a:pPr algn="just"/>
            <a:r>
              <a:rPr lang="ro-RO" dirty="0">
                <a:latin typeface="Bell MT" panose="02020503060305020303" pitchFamily="18" charset="0"/>
              </a:rPr>
              <a:t>            .......astfel încât ceea ce</a:t>
            </a:r>
            <a:r>
              <a:rPr lang="ro-RO" u="sng" dirty="0">
                <a:latin typeface="Bell MT" panose="02020503060305020303" pitchFamily="18" charset="0"/>
              </a:rPr>
              <a:t> se pierde</a:t>
            </a:r>
            <a:r>
              <a:rPr lang="ro-RO" dirty="0">
                <a:latin typeface="Bell MT" panose="02020503060305020303" pitchFamily="18" charset="0"/>
              </a:rPr>
              <a:t>„ (constând fie din lucruri materiale, bani, dar și din realizări, statut social, stimă colectivă, opere, atașamente față de locuri,  idei sau față de alte persoane)....</a:t>
            </a:r>
            <a:r>
              <a:rPr lang="ro-RO" u="sng" dirty="0">
                <a:latin typeface="Bell MT" panose="02020503060305020303" pitchFamily="18" charset="0"/>
              </a:rPr>
              <a:t>e „încorporat„ în propria sa dimensiune existențial-personalistă ..ce e astfel amputată.</a:t>
            </a:r>
            <a:endParaRPr lang="ro-RO" dirty="0">
              <a:latin typeface="Bell MT" panose="02020503060305020303" pitchFamily="18" charset="0"/>
            </a:endParaRPr>
          </a:p>
          <a:p>
            <a:pPr algn="just"/>
            <a:endParaRPr lang="ro-RO" dirty="0">
              <a:latin typeface="Bell MT" panose="02020503060305020303" pitchFamily="18" charset="0"/>
            </a:endParaRPr>
          </a:p>
          <a:p>
            <a:pPr algn="just"/>
            <a:r>
              <a:rPr lang="ro-RO" dirty="0">
                <a:latin typeface="Bell MT" panose="02020503060305020303" pitchFamily="18" charset="0"/>
              </a:rPr>
              <a:t>       Iar pe parcursul unei vieți de om, evenimentul pierderilor se tot repetă</a:t>
            </a:r>
          </a:p>
          <a:p>
            <a:pPr algn="just">
              <a:lnSpc>
                <a:spcPct val="107000"/>
              </a:lnSpc>
              <a:spcAft>
                <a:spcPts val="800"/>
              </a:spcAft>
            </a:pPr>
            <a:r>
              <a:rPr lang="ro-RO" dirty="0">
                <a:effectLst/>
                <a:latin typeface="Bell MT" panose="02020503060305020303" pitchFamily="18" charset="0"/>
                <a:ea typeface="Calibri" panose="020F0502020204030204" pitchFamily="34" charset="0"/>
                <a:cs typeface="Times New Roman" panose="02020603050405020304" pitchFamily="18" charset="0"/>
              </a:rPr>
              <a:t> </a:t>
            </a:r>
            <a:endParaRPr lang="ro-RO" dirty="0">
              <a:latin typeface="Bell MT" panose="02020503060305020303" pitchFamily="18" charset="0"/>
            </a:endParaRPr>
          </a:p>
        </p:txBody>
      </p:sp>
    </p:spTree>
    <p:extLst>
      <p:ext uri="{BB962C8B-B14F-4D97-AF65-F5344CB8AC3E}">
        <p14:creationId xmlns:p14="http://schemas.microsoft.com/office/powerpoint/2010/main" val="2831858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09600" y="990600"/>
            <a:ext cx="7924800" cy="3890809"/>
          </a:xfrm>
          <a:prstGeom prst="rect">
            <a:avLst/>
          </a:prstGeom>
        </p:spPr>
        <p:txBody>
          <a:bodyPr vert="horz" wrap="square" lIns="0" tIns="12700" rIns="0" bIns="0" rtlCol="0">
            <a:spAutoFit/>
          </a:bodyPr>
          <a:lstStyle/>
          <a:p>
            <a:r>
              <a:rPr lang="ro-RO" dirty="0">
                <a:latin typeface="Bell MT" panose="02020503060305020303" pitchFamily="18" charset="0"/>
              </a:rPr>
              <a:t>         În DSM-5 se acceptă </a:t>
            </a:r>
            <a:r>
              <a:rPr lang="ro-RO" b="1" dirty="0">
                <a:latin typeface="Bell MT" panose="02020503060305020303" pitchFamily="18" charset="0"/>
              </a:rPr>
              <a:t>Episoade (</a:t>
            </a:r>
            <a:r>
              <a:rPr lang="ro-RO" b="1" dirty="0" err="1">
                <a:latin typeface="Bell MT" panose="02020503060305020303" pitchFamily="18" charset="0"/>
              </a:rPr>
              <a:t>Ep</a:t>
            </a:r>
            <a:r>
              <a:rPr lang="ro-RO" b="1" dirty="0">
                <a:latin typeface="Bell MT" panose="02020503060305020303" pitchFamily="18" charset="0"/>
              </a:rPr>
              <a:t>) de Manie și Depresie</a:t>
            </a:r>
            <a:r>
              <a:rPr lang="ro-RO" dirty="0">
                <a:latin typeface="Bell MT" panose="02020503060305020303" pitchFamily="18" charset="0"/>
              </a:rPr>
              <a:t>, definite </a:t>
            </a:r>
            <a:r>
              <a:rPr lang="ro-RO" dirty="0" err="1">
                <a:latin typeface="Bell MT" panose="02020503060305020303" pitchFamily="18" charset="0"/>
              </a:rPr>
              <a:t>univoc..precum</a:t>
            </a:r>
            <a:r>
              <a:rPr lang="ro-RO" dirty="0">
                <a:latin typeface="Bell MT" panose="02020503060305020303" pitchFamily="18" charset="0"/>
              </a:rPr>
              <a:t> și </a:t>
            </a:r>
            <a:r>
              <a:rPr lang="ro-RO" b="1" dirty="0">
                <a:latin typeface="Bell MT" panose="02020503060305020303" pitchFamily="18" charset="0"/>
              </a:rPr>
              <a:t>stări Mixte </a:t>
            </a:r>
            <a:r>
              <a:rPr lang="ro-RO" dirty="0">
                <a:latin typeface="Bell MT" panose="02020503060305020303" pitchFamily="18" charset="0"/>
              </a:rPr>
              <a:t>rezultate din combinarea acestora.. </a:t>
            </a:r>
          </a:p>
          <a:p>
            <a:r>
              <a:rPr lang="ro-RO" dirty="0">
                <a:latin typeface="Bell MT" panose="02020503060305020303" pitchFamily="18" charset="0"/>
              </a:rPr>
              <a:t>     Ep.  au diverse intensități și durate.. configurându-se astfel, între altele,: </a:t>
            </a:r>
            <a:r>
              <a:rPr lang="ro-RO" u="sng" dirty="0" err="1">
                <a:latin typeface="Bell MT" panose="02020503060305020303" pitchFamily="18" charset="0"/>
              </a:rPr>
              <a:t>hipomania</a:t>
            </a:r>
            <a:r>
              <a:rPr lang="ro-RO" u="sng" dirty="0">
                <a:latin typeface="Bell MT" panose="02020503060305020303" pitchFamily="18" charset="0"/>
              </a:rPr>
              <a:t>, depresia scurtă (ușoară ?), ciclotimia, </a:t>
            </a:r>
            <a:r>
              <a:rPr lang="ro-RO" u="sng" dirty="0" err="1">
                <a:latin typeface="Bell MT" panose="02020503060305020303" pitchFamily="18" charset="0"/>
              </a:rPr>
              <a:t>distimia</a:t>
            </a:r>
            <a:r>
              <a:rPr lang="ro-RO" u="sng" dirty="0">
                <a:latin typeface="Bell MT" panose="02020503060305020303" pitchFamily="18" charset="0"/>
              </a:rPr>
              <a:t>; episoadelor li </a:t>
            </a:r>
            <a:r>
              <a:rPr lang="ro-RO" dirty="0">
                <a:latin typeface="Bell MT" panose="02020503060305020303" pitchFamily="18" charset="0"/>
              </a:rPr>
              <a:t>se pot adăuga calificatori (inclusiv </a:t>
            </a:r>
            <a:r>
              <a:rPr lang="ro-RO" dirty="0" err="1">
                <a:latin typeface="Bell MT" panose="02020503060305020303" pitchFamily="18" charset="0"/>
              </a:rPr>
              <a:t>psihotici</a:t>
            </a:r>
            <a:r>
              <a:rPr lang="ro-RO" dirty="0">
                <a:latin typeface="Bell MT" panose="02020503060305020303" pitchFamily="18" charset="0"/>
              </a:rPr>
              <a:t> ). </a:t>
            </a:r>
          </a:p>
          <a:p>
            <a:endParaRPr lang="ro-RO" dirty="0">
              <a:latin typeface="Bell MT" panose="02020503060305020303" pitchFamily="18" charset="0"/>
            </a:endParaRPr>
          </a:p>
          <a:p>
            <a:r>
              <a:rPr lang="ro-RO" dirty="0">
                <a:latin typeface="Bell MT" panose="02020503060305020303" pitchFamily="18" charset="0"/>
              </a:rPr>
              <a:t>     Modelul evolutiv prin Ep. Periodic recurente rămâne specific, putându-se manifesta și tranziția directă între diverse Ep. sau cazuri cu cicluri rapide. </a:t>
            </a:r>
          </a:p>
          <a:p>
            <a:endParaRPr lang="ro-RO" dirty="0">
              <a:latin typeface="Bell MT" panose="02020503060305020303" pitchFamily="18" charset="0"/>
            </a:endParaRPr>
          </a:p>
          <a:p>
            <a:r>
              <a:rPr lang="ro-RO" dirty="0">
                <a:latin typeface="Bell MT" panose="02020503060305020303" pitchFamily="18" charset="0"/>
              </a:rPr>
              <a:t>      Prin combinarea acestor Ep. se configurează două grupaje </a:t>
            </a:r>
            <a:r>
              <a:rPr lang="ro-RO" dirty="0" err="1">
                <a:latin typeface="Bell MT" panose="02020503060305020303" pitchFamily="18" charset="0"/>
              </a:rPr>
              <a:t>nosologice</a:t>
            </a:r>
            <a:r>
              <a:rPr lang="ro-RO" dirty="0">
                <a:latin typeface="Bell MT" panose="02020503060305020303" pitchFamily="18" charset="0"/>
              </a:rPr>
              <a:t>, comentate în capitole separate,... ce gravitează în jurul:</a:t>
            </a:r>
          </a:p>
          <a:p>
            <a:r>
              <a:rPr lang="ro-RO" dirty="0">
                <a:latin typeface="Bell MT" panose="02020503060305020303" pitchFamily="18" charset="0"/>
              </a:rPr>
              <a:t>     </a:t>
            </a:r>
            <a:r>
              <a:rPr lang="ro-RO" b="1" dirty="0">
                <a:latin typeface="Bell MT" panose="02020503060305020303" pitchFamily="18" charset="0"/>
              </a:rPr>
              <a:t>-  </a:t>
            </a:r>
            <a:r>
              <a:rPr lang="ro-RO" b="1" u="sng" dirty="0">
                <a:latin typeface="Bell MT" panose="02020503060305020303" pitchFamily="18" charset="0"/>
              </a:rPr>
              <a:t>Tb Bipolare –TBP I și II –  și Tb Monopolar Depresivă</a:t>
            </a:r>
          </a:p>
          <a:p>
            <a:r>
              <a:rPr lang="ro-RO" dirty="0">
                <a:latin typeface="Bell MT" panose="02020503060305020303" pitchFamily="18" charset="0"/>
              </a:rPr>
              <a:t> ( TBP I prezintă succesiv Ep. Maniacale și de Depresie majoră... iar TBP II, </a:t>
            </a:r>
            <a:r>
              <a:rPr lang="ro-RO" dirty="0" err="1">
                <a:latin typeface="Bell MT" panose="02020503060305020303" pitchFamily="18" charset="0"/>
              </a:rPr>
              <a:t>Ep</a:t>
            </a:r>
            <a:r>
              <a:rPr lang="ro-RO" dirty="0">
                <a:latin typeface="Bell MT" panose="02020503060305020303" pitchFamily="18" charset="0"/>
              </a:rPr>
              <a:t> clinice de Depresie majoră, intercalate de </a:t>
            </a:r>
            <a:r>
              <a:rPr lang="ro-RO" dirty="0" err="1">
                <a:latin typeface="Bell MT" panose="02020503060305020303" pitchFamily="18" charset="0"/>
              </a:rPr>
              <a:t>Ep</a:t>
            </a:r>
            <a:r>
              <a:rPr lang="ro-RO" dirty="0">
                <a:latin typeface="Bell MT" panose="02020503060305020303" pitchFamily="18" charset="0"/>
              </a:rPr>
              <a:t> </a:t>
            </a:r>
            <a:r>
              <a:rPr lang="ro-RO" dirty="0" err="1">
                <a:latin typeface="Bell MT" panose="02020503060305020303" pitchFamily="18" charset="0"/>
              </a:rPr>
              <a:t>hipomaniacale</a:t>
            </a:r>
            <a:r>
              <a:rPr lang="ro-RO" dirty="0">
                <a:latin typeface="Bell MT" panose="02020503060305020303" pitchFamily="18" charset="0"/>
              </a:rPr>
              <a:t> și mixte ).    </a:t>
            </a:r>
          </a:p>
        </p:txBody>
      </p:sp>
      <p:sp>
        <p:nvSpPr>
          <p:cNvPr id="6" name="Substituent număr diapozitiv 5"/>
          <p:cNvSpPr>
            <a:spLocks noGrp="1"/>
          </p:cNvSpPr>
          <p:nvPr>
            <p:ph type="sldNum" sz="quarter" idx="7"/>
          </p:nvPr>
        </p:nvSpPr>
        <p:spPr/>
        <p:txBody>
          <a:bodyPr/>
          <a:lstStyle/>
          <a:p>
            <a:fld id="{B6F15528-21DE-4FAA-801E-634DDDAF4B2B}" type="slidenum">
              <a:rPr lang="ro-RO" smtClean="0"/>
              <a:pPr/>
              <a:t>3</a:t>
            </a:fld>
            <a:endParaRPr lang="ro-RO" dirty="0"/>
          </a:p>
        </p:txBody>
      </p:sp>
      <p:sp>
        <p:nvSpPr>
          <p:cNvPr id="2" name="Dreptunghi 1"/>
          <p:cNvSpPr/>
          <p:nvPr/>
        </p:nvSpPr>
        <p:spPr>
          <a:xfrm>
            <a:off x="722290" y="3352800"/>
            <a:ext cx="3124200" cy="259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Tree>
    <p:extLst>
      <p:ext uri="{BB962C8B-B14F-4D97-AF65-F5344CB8AC3E}">
        <p14:creationId xmlns:p14="http://schemas.microsoft.com/office/powerpoint/2010/main" val="1296560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număr diapozitiv 1">
            <a:extLst>
              <a:ext uri="{FF2B5EF4-FFF2-40B4-BE49-F238E27FC236}">
                <a16:creationId xmlns="" xmlns:a16="http://schemas.microsoft.com/office/drawing/2014/main" id="{5CF487B9-AF3C-43A9-B801-F09ADCEAA831}"/>
              </a:ext>
            </a:extLst>
          </p:cNvPr>
          <p:cNvSpPr>
            <a:spLocks noGrp="1"/>
          </p:cNvSpPr>
          <p:nvPr>
            <p:ph type="sldNum" sz="quarter" idx="7"/>
          </p:nvPr>
        </p:nvSpPr>
        <p:spPr/>
        <p:txBody>
          <a:bodyPr/>
          <a:lstStyle/>
          <a:p>
            <a:fld id="{B6F15528-21DE-4FAA-801E-634DDDAF4B2B}" type="slidenum">
              <a:rPr lang="ro-RO" smtClean="0"/>
              <a:pPr/>
              <a:t>30</a:t>
            </a:fld>
            <a:endParaRPr lang="ro-RO" dirty="0"/>
          </a:p>
        </p:txBody>
      </p:sp>
      <p:sp>
        <p:nvSpPr>
          <p:cNvPr id="4" name="CasetăText 3">
            <a:extLst>
              <a:ext uri="{FF2B5EF4-FFF2-40B4-BE49-F238E27FC236}">
                <a16:creationId xmlns="" xmlns:a16="http://schemas.microsoft.com/office/drawing/2014/main" id="{C9907568-BD76-4D72-A80D-DDA6EADA985E}"/>
              </a:ext>
            </a:extLst>
          </p:cNvPr>
          <p:cNvSpPr txBox="1"/>
          <p:nvPr/>
        </p:nvSpPr>
        <p:spPr>
          <a:xfrm>
            <a:off x="1143000" y="762000"/>
            <a:ext cx="7010400" cy="4801314"/>
          </a:xfrm>
          <a:prstGeom prst="rect">
            <a:avLst/>
          </a:prstGeom>
          <a:noFill/>
        </p:spPr>
        <p:txBody>
          <a:bodyPr wrap="square">
            <a:spAutoFit/>
          </a:bodyPr>
          <a:lstStyle/>
          <a:p>
            <a:pPr algn="just"/>
            <a:endParaRPr lang="ro-RO" sz="1800" b="1" dirty="0">
              <a:effectLst/>
              <a:latin typeface="Bell MT" panose="02020503060305020303" pitchFamily="18" charset="0"/>
              <a:ea typeface="Calibri" panose="020F0502020204030204" pitchFamily="34" charset="0"/>
              <a:cs typeface="Times New Roman" panose="02020603050405020304" pitchFamily="18" charset="0"/>
            </a:endParaRPr>
          </a:p>
          <a:p>
            <a:pPr algn="just"/>
            <a:endParaRPr lang="ro-RO" b="1" dirty="0">
              <a:latin typeface="Bell MT" panose="02020503060305020303" pitchFamily="18" charset="0"/>
              <a:ea typeface="Calibri" panose="020F0502020204030204" pitchFamily="34" charset="0"/>
              <a:cs typeface="Times New Roman" panose="02020603050405020304" pitchFamily="18" charset="0"/>
            </a:endParaRPr>
          </a:p>
          <a:p>
            <a:pPr algn="just"/>
            <a:r>
              <a:rPr lang="ro-RO" sz="1800" b="1" dirty="0">
                <a:effectLst/>
                <a:latin typeface="Bell MT" panose="02020503060305020303" pitchFamily="18" charset="0"/>
                <a:ea typeface="Calibri" panose="020F0502020204030204" pitchFamily="34" charset="0"/>
                <a:cs typeface="Times New Roman" panose="02020603050405020304" pitchFamily="18" charset="0"/>
              </a:rPr>
              <a:t> </a:t>
            </a:r>
          </a:p>
          <a:p>
            <a:pPr algn="just"/>
            <a:r>
              <a:rPr lang="ro-RO" sz="1800" dirty="0">
                <a:effectLst/>
                <a:latin typeface="Bell MT" panose="02020503060305020303" pitchFamily="18" charset="0"/>
                <a:ea typeface="Calibri" panose="020F0502020204030204" pitchFamily="34" charset="0"/>
                <a:cs typeface="Times New Roman" panose="02020603050405020304" pitchFamily="18" charset="0"/>
              </a:rPr>
              <a:t>D-4/</a:t>
            </a:r>
            <a:r>
              <a:rPr lang="en-US" sz="1800" b="1" dirty="0">
                <a:effectLst/>
                <a:latin typeface="Bell MT" panose="02020503060305020303" pitchFamily="18" charset="0"/>
                <a:ea typeface="Calibri" panose="020F0502020204030204" pitchFamily="34" charset="0"/>
                <a:cs typeface="Times New Roman" panose="02020603050405020304" pitchFamily="18" charset="0"/>
              </a:rPr>
              <a:t>  </a:t>
            </a:r>
            <a:r>
              <a:rPr lang="ro-RO" dirty="0">
                <a:latin typeface="Bell MT" panose="02020503060305020303" pitchFamily="18" charset="0"/>
              </a:rPr>
              <a:t> În cazul special de pierdere a  </a:t>
            </a:r>
            <a:r>
              <a:rPr lang="ro-RO" b="1" u="sng" dirty="0">
                <a:latin typeface="Bell MT" panose="02020503060305020303" pitchFamily="18" charset="0"/>
              </a:rPr>
              <a:t>doliului</a:t>
            </a:r>
            <a:r>
              <a:rPr lang="ro-RO" dirty="0">
                <a:latin typeface="Bell MT" panose="02020503060305020303" pitchFamily="18" charset="0"/>
              </a:rPr>
              <a:t>, se cere a nu fi ignorat faptul că, persoana de atașament intim e – încă din copilărie, dar și ulterior - </a:t>
            </a:r>
            <a:r>
              <a:rPr lang="ro-RO" dirty="0" err="1">
                <a:latin typeface="Bell MT" panose="02020503060305020303" pitchFamily="18" charset="0"/>
              </a:rPr>
              <a:t>introjectată</a:t>
            </a:r>
            <a:r>
              <a:rPr lang="ro-RO" dirty="0">
                <a:latin typeface="Bell MT" panose="02020503060305020303" pitchFamily="18" charset="0"/>
              </a:rPr>
              <a:t> în propria dimensiune a persoanei...</a:t>
            </a:r>
          </a:p>
          <a:p>
            <a:pPr algn="just"/>
            <a:r>
              <a:rPr lang="ro-RO" dirty="0">
                <a:latin typeface="Bell MT" panose="02020503060305020303" pitchFamily="18" charset="0"/>
              </a:rPr>
              <a:t>              .... care, prin această pierdere se simte astfel diminuată.</a:t>
            </a:r>
          </a:p>
          <a:p>
            <a:pPr algn="just"/>
            <a:endParaRPr lang="ro-RO" dirty="0">
              <a:latin typeface="Bell MT" panose="02020503060305020303" pitchFamily="18" charset="0"/>
            </a:endParaRPr>
          </a:p>
          <a:p>
            <a:pPr algn="just"/>
            <a:r>
              <a:rPr lang="ro-RO" dirty="0">
                <a:latin typeface="Bell MT" panose="02020503060305020303" pitchFamily="18" charset="0"/>
              </a:rPr>
              <a:t>         Apoi, </a:t>
            </a:r>
            <a:r>
              <a:rPr lang="ro-RO" b="1" u="sng" dirty="0">
                <a:latin typeface="Bell MT" panose="02020503060305020303" pitchFamily="18" charset="0"/>
              </a:rPr>
              <a:t>doliul atrage atenția </a:t>
            </a:r>
            <a:r>
              <a:rPr lang="ro-RO" u="sng" dirty="0">
                <a:latin typeface="Bell MT" panose="02020503060305020303" pitchFamily="18" charset="0"/>
              </a:rPr>
              <a:t>și asupra </a:t>
            </a:r>
            <a:r>
              <a:rPr lang="ro-RO" b="1" u="sng" dirty="0">
                <a:latin typeface="Bell MT" panose="02020503060305020303" pitchFamily="18" charset="0"/>
              </a:rPr>
              <a:t>dimensiunii </a:t>
            </a:r>
            <a:r>
              <a:rPr lang="ro-RO" b="1" u="sng" dirty="0" err="1">
                <a:latin typeface="Bell MT" panose="02020503060305020303" pitchFamily="18" charset="0"/>
              </a:rPr>
              <a:t>socio</a:t>
            </a:r>
            <a:r>
              <a:rPr lang="ro-RO" b="1" u="sng" dirty="0">
                <a:latin typeface="Bell MT" panose="02020503060305020303" pitchFamily="18" charset="0"/>
              </a:rPr>
              <a:t>-cultural-spirituale a </a:t>
            </a:r>
            <a:r>
              <a:rPr lang="ro-RO" b="1" u="sng" dirty="0" err="1">
                <a:latin typeface="Bell MT" panose="02020503060305020303" pitchFamily="18" charset="0"/>
              </a:rPr>
              <a:t>a</a:t>
            </a:r>
            <a:r>
              <a:rPr lang="ro-RO" b="1" u="sng" dirty="0">
                <a:latin typeface="Bell MT" panose="02020503060305020303" pitchFamily="18" charset="0"/>
              </a:rPr>
              <a:t> psihismului uman</a:t>
            </a:r>
            <a:r>
              <a:rPr lang="ro-RO" dirty="0">
                <a:latin typeface="Bell MT" panose="02020503060305020303" pitchFamily="18" charset="0"/>
              </a:rPr>
              <a:t>, ce se exprimă în evenimentul </a:t>
            </a:r>
            <a:r>
              <a:rPr lang="ro-RO" u="sng" dirty="0">
                <a:latin typeface="Bell MT" panose="02020503060305020303" pitchFamily="18" charset="0"/>
              </a:rPr>
              <a:t>înmormântării</a:t>
            </a:r>
            <a:r>
              <a:rPr lang="ro-RO" dirty="0">
                <a:latin typeface="Bell MT" panose="02020503060305020303" pitchFamily="18" charset="0"/>
              </a:rPr>
              <a:t>,</a:t>
            </a:r>
          </a:p>
          <a:p>
            <a:pPr algn="just"/>
            <a:r>
              <a:rPr lang="ro-RO" dirty="0">
                <a:latin typeface="Bell MT" panose="02020503060305020303" pitchFamily="18" charset="0"/>
              </a:rPr>
              <a:t>       .... la care participă comunitatea celor apropiați... și se derulează un ritual sacral  ce trimite - prin mitul invocat - la o </a:t>
            </a:r>
            <a:r>
              <a:rPr lang="ro-RO" u="sng" dirty="0">
                <a:latin typeface="Bell MT" panose="02020503060305020303" pitchFamily="18" charset="0"/>
              </a:rPr>
              <a:t>existență „după moarte„ a decedatului – și a strămoșilor în general -, transpuși în condiția de personaje dintr-o lume fictivă.</a:t>
            </a:r>
          </a:p>
          <a:p>
            <a:pPr algn="just"/>
            <a:endParaRPr lang="ro-RO" dirty="0">
              <a:latin typeface="Bell MT" panose="02020503060305020303" pitchFamily="18" charset="0"/>
            </a:endParaRPr>
          </a:p>
          <a:p>
            <a:pPr algn="just"/>
            <a:r>
              <a:rPr lang="ro-RO" dirty="0">
                <a:latin typeface="Bell MT" panose="02020503060305020303" pitchFamily="18" charset="0"/>
              </a:rPr>
              <a:t>.</a:t>
            </a:r>
          </a:p>
        </p:txBody>
      </p:sp>
    </p:spTree>
    <p:extLst>
      <p:ext uri="{BB962C8B-B14F-4D97-AF65-F5344CB8AC3E}">
        <p14:creationId xmlns:p14="http://schemas.microsoft.com/office/powerpoint/2010/main" val="3138350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număr diapozitiv 1">
            <a:extLst>
              <a:ext uri="{FF2B5EF4-FFF2-40B4-BE49-F238E27FC236}">
                <a16:creationId xmlns="" xmlns:a16="http://schemas.microsoft.com/office/drawing/2014/main" id="{5CF487B9-AF3C-43A9-B801-F09ADCEAA831}"/>
              </a:ext>
            </a:extLst>
          </p:cNvPr>
          <p:cNvSpPr>
            <a:spLocks noGrp="1"/>
          </p:cNvSpPr>
          <p:nvPr>
            <p:ph type="sldNum" sz="quarter" idx="7"/>
          </p:nvPr>
        </p:nvSpPr>
        <p:spPr/>
        <p:txBody>
          <a:bodyPr/>
          <a:lstStyle/>
          <a:p>
            <a:fld id="{B6F15528-21DE-4FAA-801E-634DDDAF4B2B}" type="slidenum">
              <a:rPr lang="ro-RO" smtClean="0"/>
              <a:pPr/>
              <a:t>31</a:t>
            </a:fld>
            <a:endParaRPr lang="ro-RO" dirty="0"/>
          </a:p>
        </p:txBody>
      </p:sp>
      <p:sp>
        <p:nvSpPr>
          <p:cNvPr id="4" name="CasetăText 3">
            <a:extLst>
              <a:ext uri="{FF2B5EF4-FFF2-40B4-BE49-F238E27FC236}">
                <a16:creationId xmlns="" xmlns:a16="http://schemas.microsoft.com/office/drawing/2014/main" id="{C9907568-BD76-4D72-A80D-DDA6EADA985E}"/>
              </a:ext>
            </a:extLst>
          </p:cNvPr>
          <p:cNvSpPr txBox="1"/>
          <p:nvPr/>
        </p:nvSpPr>
        <p:spPr>
          <a:xfrm>
            <a:off x="914400" y="762000"/>
            <a:ext cx="7010400" cy="5090496"/>
          </a:xfrm>
          <a:prstGeom prst="rect">
            <a:avLst/>
          </a:prstGeom>
          <a:noFill/>
        </p:spPr>
        <p:txBody>
          <a:bodyPr wrap="square">
            <a:spAutoFit/>
          </a:bodyPr>
          <a:lstStyle/>
          <a:p>
            <a:pPr algn="just"/>
            <a:endParaRPr lang="ro-RO" dirty="0">
              <a:latin typeface="Bell MT" panose="02020503060305020303" pitchFamily="18" charset="0"/>
            </a:endParaRPr>
          </a:p>
          <a:p>
            <a:pPr algn="just"/>
            <a:r>
              <a:rPr lang="ro-RO" dirty="0">
                <a:latin typeface="Bell MT" panose="02020503060305020303" pitchFamily="18" charset="0"/>
              </a:rPr>
              <a:t>M-2/</a:t>
            </a:r>
            <a:r>
              <a:rPr lang="en-US" dirty="0">
                <a:latin typeface="Bell MT" panose="02020503060305020303" pitchFamily="18" charset="0"/>
              </a:rPr>
              <a:t> </a:t>
            </a:r>
            <a:r>
              <a:rPr lang="ro-RO" dirty="0">
                <a:latin typeface="Bell MT" panose="02020503060305020303" pitchFamily="18" charset="0"/>
              </a:rPr>
              <a:t>În perspectiva MANIEI, se pot urmării </a:t>
            </a:r>
            <a:r>
              <a:rPr lang="ro-RO" dirty="0" err="1">
                <a:latin typeface="Bell MT" panose="02020503060305020303" pitchFamily="18" charset="0"/>
              </a:rPr>
              <a:t>deasemenea</a:t>
            </a:r>
            <a:r>
              <a:rPr lang="ro-RO" dirty="0">
                <a:latin typeface="Bell MT" panose="02020503060305020303" pitchFamily="18" charset="0"/>
              </a:rPr>
              <a:t> echivalentele normal-</a:t>
            </a:r>
            <a:r>
              <a:rPr lang="ro-RO" dirty="0" err="1">
                <a:latin typeface="Bell MT" panose="02020503060305020303" pitchFamily="18" charset="0"/>
              </a:rPr>
              <a:t>adaptative</a:t>
            </a:r>
            <a:r>
              <a:rPr lang="ro-RO" dirty="0">
                <a:latin typeface="Bell MT" panose="02020503060305020303" pitchFamily="18" charset="0"/>
              </a:rPr>
              <a:t> ale manifestărilor pe care acest sindrom le exprimă, </a:t>
            </a:r>
          </a:p>
          <a:p>
            <a:pPr algn="just"/>
            <a:endParaRPr lang="ro-RO" dirty="0">
              <a:latin typeface="Bell MT" panose="02020503060305020303" pitchFamily="18" charset="0"/>
            </a:endParaRPr>
          </a:p>
          <a:p>
            <a:pPr algn="just"/>
            <a:r>
              <a:rPr lang="ro-RO" dirty="0">
                <a:latin typeface="Bell MT" panose="02020503060305020303" pitchFamily="18" charset="0"/>
              </a:rPr>
              <a:t>      </a:t>
            </a:r>
            <a:r>
              <a:rPr lang="en-US" dirty="0">
                <a:latin typeface="Bell MT" panose="02020503060305020303" pitchFamily="18" charset="0"/>
              </a:rPr>
              <a:t>  </a:t>
            </a:r>
            <a:r>
              <a:rPr lang="ro-RO" dirty="0">
                <a:latin typeface="Bell MT" panose="02020503060305020303" pitchFamily="18" charset="0"/>
              </a:rPr>
              <a:t>În biologie, </a:t>
            </a:r>
            <a:r>
              <a:rPr lang="ro-RO" u="sng" dirty="0">
                <a:latin typeface="Bell MT" panose="02020503060305020303" pitchFamily="18" charset="0"/>
              </a:rPr>
              <a:t>în marginea rutului</a:t>
            </a:r>
            <a:r>
              <a:rPr lang="ro-RO" dirty="0">
                <a:latin typeface="Bell MT" panose="02020503060305020303" pitchFamily="18" charset="0"/>
              </a:rPr>
              <a:t>, au fost invocate manifestările </a:t>
            </a:r>
            <a:r>
              <a:rPr lang="ro-RO" dirty="0" err="1">
                <a:latin typeface="Bell MT" panose="02020503060305020303" pitchFamily="18" charset="0"/>
              </a:rPr>
              <a:t>ergic</a:t>
            </a:r>
            <a:r>
              <a:rPr lang="ro-RO" dirty="0">
                <a:latin typeface="Bell MT" panose="02020503060305020303" pitchFamily="18" charset="0"/>
              </a:rPr>
              <a:t> expansive de confruntare beligerantă intraspecifică... cele de amenajare a teritoriului și cuibului... cel explorator etc...</a:t>
            </a:r>
          </a:p>
          <a:p>
            <a:pPr algn="just"/>
            <a:endParaRPr lang="ro-RO" dirty="0">
              <a:latin typeface="Bell MT" panose="02020503060305020303" pitchFamily="18" charset="0"/>
            </a:endParaRPr>
          </a:p>
          <a:p>
            <a:pPr algn="just"/>
            <a:r>
              <a:rPr lang="ro-RO" dirty="0">
                <a:latin typeface="Bell MT" panose="02020503060305020303" pitchFamily="18" charset="0"/>
              </a:rPr>
              <a:t>     </a:t>
            </a:r>
            <a:r>
              <a:rPr lang="en-US" dirty="0">
                <a:latin typeface="Bell MT" panose="02020503060305020303" pitchFamily="18" charset="0"/>
              </a:rPr>
              <a:t>   </a:t>
            </a:r>
            <a:r>
              <a:rPr lang="ro-RO" dirty="0">
                <a:latin typeface="Bell MT" panose="02020503060305020303" pitchFamily="18" charset="0"/>
              </a:rPr>
              <a:t>În lumea vieții umane,  se pot invoca multiple </a:t>
            </a:r>
            <a:r>
              <a:rPr lang="ro-RO" u="sng" dirty="0">
                <a:latin typeface="Bell MT" panose="02020503060305020303" pitchFamily="18" charset="0"/>
              </a:rPr>
              <a:t>comportamente de model </a:t>
            </a:r>
            <a:r>
              <a:rPr lang="ro-RO" u="sng" dirty="0" err="1">
                <a:latin typeface="Bell MT" panose="02020503060305020303" pitchFamily="18" charset="0"/>
              </a:rPr>
              <a:t>externalizat</a:t>
            </a:r>
            <a:r>
              <a:rPr lang="ro-RO" u="sng" dirty="0">
                <a:latin typeface="Bell MT" panose="02020503060305020303" pitchFamily="18" charset="0"/>
              </a:rPr>
              <a:t>, precum: cel explorator,...cel al </a:t>
            </a:r>
            <a:r>
              <a:rPr lang="ro-RO" u="sng" dirty="0" err="1">
                <a:latin typeface="Bell MT" panose="02020503060305020303" pitchFamily="18" charset="0"/>
              </a:rPr>
              <a:t>proectelor</a:t>
            </a:r>
            <a:r>
              <a:rPr lang="ro-RO" u="sng" dirty="0">
                <a:latin typeface="Bell MT" panose="02020503060305020303" pitchFamily="18" charset="0"/>
              </a:rPr>
              <a:t> realizatoare (prin fazele sale de efort susținut, de </a:t>
            </a:r>
            <a:r>
              <a:rPr lang="ro-RO" u="sng" dirty="0" err="1">
                <a:latin typeface="Bell MT" panose="02020503060305020303" pitchFamily="18" charset="0"/>
              </a:rPr>
              <a:t>elație</a:t>
            </a:r>
            <a:r>
              <a:rPr lang="ro-RO" u="sng" dirty="0">
                <a:latin typeface="Bell MT" panose="02020503060305020303" pitchFamily="18" charset="0"/>
              </a:rPr>
              <a:t>, </a:t>
            </a:r>
            <a:r>
              <a:rPr lang="ro-RO" u="sng" dirty="0" err="1">
                <a:latin typeface="Bell MT" panose="02020503060305020303" pitchFamily="18" charset="0"/>
              </a:rPr>
              <a:t>acme</a:t>
            </a:r>
            <a:r>
              <a:rPr lang="ro-RO" u="sng" dirty="0">
                <a:latin typeface="Bell MT" panose="02020503060305020303" pitchFamily="18" charset="0"/>
              </a:rPr>
              <a:t> și performanță specială, creatoare mai ales)</a:t>
            </a:r>
            <a:r>
              <a:rPr lang="ro-RO" dirty="0">
                <a:latin typeface="Bell MT" panose="02020503060305020303" pitchFamily="18" charset="0"/>
              </a:rPr>
              <a:t>.. ....tensiunea concurențial-</a:t>
            </a:r>
            <a:r>
              <a:rPr lang="ro-RO" dirty="0" err="1">
                <a:latin typeface="Bell MT" panose="02020503060305020303" pitchFamily="18" charset="0"/>
              </a:rPr>
              <a:t>performativă</a:t>
            </a:r>
            <a:r>
              <a:rPr lang="ro-RO" dirty="0">
                <a:latin typeface="Bell MT" panose="02020503060305020303" pitchFamily="18" charset="0"/>
              </a:rPr>
              <a:t> în fazele sale de vârf (reflectată și în competițiilor sportive)..cea de confruntare interpersonală intensă....apoi faza </a:t>
            </a:r>
            <a:r>
              <a:rPr lang="ro-RO" dirty="0" err="1">
                <a:latin typeface="Bell MT" panose="02020503060305020303" pitchFamily="18" charset="0"/>
              </a:rPr>
              <a:t>succesului..a</a:t>
            </a:r>
            <a:r>
              <a:rPr lang="ro-RO" dirty="0">
                <a:latin typeface="Bell MT" panose="02020503060305020303" pitchFamily="18" charset="0"/>
              </a:rPr>
              <a:t> victoriei...</a:t>
            </a:r>
          </a:p>
          <a:p>
            <a:pPr algn="just"/>
            <a:endParaRPr lang="ro-RO" dirty="0">
              <a:latin typeface="Bell MT" panose="02020503060305020303" pitchFamily="18" charset="0"/>
            </a:endParaRPr>
          </a:p>
          <a:p>
            <a:pPr algn="just"/>
            <a:r>
              <a:rPr lang="ro-RO" dirty="0">
                <a:latin typeface="Bell MT" panose="02020503060305020303" pitchFamily="18" charset="0"/>
              </a:rPr>
              <a:t>        Și, mai ales, </a:t>
            </a:r>
            <a:r>
              <a:rPr lang="ro-RO" b="1" dirty="0">
                <a:latin typeface="Bell MT" panose="02020503060305020303" pitchFamily="18" charset="0"/>
              </a:rPr>
              <a:t>creativitate artistică  și perioada </a:t>
            </a:r>
            <a:r>
              <a:rPr lang="ro-RO" b="1" u="sng" dirty="0">
                <a:latin typeface="Bell MT" panose="02020503060305020303" pitchFamily="18" charset="0"/>
              </a:rPr>
              <a:t>sărbătorilor </a:t>
            </a:r>
            <a:r>
              <a:rPr lang="ro-RO" u="sng" dirty="0">
                <a:latin typeface="Bell MT" panose="02020503060305020303" pitchFamily="18" charset="0"/>
              </a:rPr>
              <a:t>de</a:t>
            </a:r>
            <a:r>
              <a:rPr lang="en-US" u="sng" dirty="0">
                <a:latin typeface="Bell MT" panose="02020503060305020303" pitchFamily="18" charset="0"/>
              </a:rPr>
              <a:t>z</a:t>
            </a:r>
            <a:r>
              <a:rPr lang="ro-RO" u="sng" dirty="0" err="1">
                <a:latin typeface="Bell MT" panose="02020503060305020303" pitchFamily="18" charset="0"/>
              </a:rPr>
              <a:t>l</a:t>
            </a:r>
            <a:r>
              <a:rPr lang="ro-RO" dirty="0" err="1">
                <a:latin typeface="Bell MT" panose="02020503060305020303" pitchFamily="18" charset="0"/>
              </a:rPr>
              <a:t>ă</a:t>
            </a:r>
            <a:r>
              <a:rPr lang="ro-RO" u="sng" dirty="0" err="1">
                <a:latin typeface="Bell MT" panose="02020503060305020303" pitchFamily="18" charset="0"/>
              </a:rPr>
              <a:t>nțuite</a:t>
            </a:r>
            <a:r>
              <a:rPr lang="ro-RO" u="sng" dirty="0">
                <a:latin typeface="Bell MT" panose="02020503060305020303" pitchFamily="18" charset="0"/>
              </a:rPr>
              <a:t>, ce se instituie în cazul</a:t>
            </a:r>
            <a:r>
              <a:rPr lang="ro-RO" dirty="0">
                <a:latin typeface="Bell MT" panose="02020503060305020303" pitchFamily="18" charset="0"/>
              </a:rPr>
              <a:t> succesului sau victoriei...</a:t>
            </a:r>
          </a:p>
          <a:p>
            <a:pPr algn="just">
              <a:lnSpc>
                <a:spcPct val="107000"/>
              </a:lnSpc>
              <a:spcAft>
                <a:spcPts val="800"/>
              </a:spcAft>
            </a:pPr>
            <a:r>
              <a:rPr lang="ro-RO" dirty="0">
                <a:effectLst/>
                <a:latin typeface="Bell MT" panose="02020503060305020303" pitchFamily="18" charset="0"/>
                <a:ea typeface="Calibri" panose="020F0502020204030204" pitchFamily="34" charset="0"/>
                <a:cs typeface="Times New Roman" panose="02020603050405020304" pitchFamily="18" charset="0"/>
              </a:rPr>
              <a:t> </a:t>
            </a:r>
            <a:endParaRPr lang="ro-RO" dirty="0">
              <a:latin typeface="Bell MT" panose="02020503060305020303" pitchFamily="18" charset="0"/>
            </a:endParaRPr>
          </a:p>
        </p:txBody>
      </p:sp>
    </p:spTree>
    <p:extLst>
      <p:ext uri="{BB962C8B-B14F-4D97-AF65-F5344CB8AC3E}">
        <p14:creationId xmlns:p14="http://schemas.microsoft.com/office/powerpoint/2010/main" val="1696175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număr diapozitiv 1"/>
          <p:cNvSpPr>
            <a:spLocks noGrp="1"/>
          </p:cNvSpPr>
          <p:nvPr>
            <p:ph type="sldNum" sz="quarter" idx="7"/>
          </p:nvPr>
        </p:nvSpPr>
        <p:spPr/>
        <p:txBody>
          <a:bodyPr/>
          <a:lstStyle/>
          <a:p>
            <a:fld id="{B6F15528-21DE-4FAA-801E-634DDDAF4B2B}" type="slidenum">
              <a:rPr lang="ro-RO" smtClean="0"/>
              <a:pPr/>
              <a:t>32</a:t>
            </a:fld>
            <a:endParaRPr lang="ro-RO"/>
          </a:p>
        </p:txBody>
      </p:sp>
      <p:pic>
        <p:nvPicPr>
          <p:cNvPr id="3" name="I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398585"/>
            <a:ext cx="3638421" cy="5157091"/>
          </a:xfrm>
          <a:prstGeom prst="rect">
            <a:avLst/>
          </a:prstGeom>
        </p:spPr>
      </p:pic>
    </p:spTree>
    <p:extLst>
      <p:ext uri="{BB962C8B-B14F-4D97-AF65-F5344CB8AC3E}">
        <p14:creationId xmlns:p14="http://schemas.microsoft.com/office/powerpoint/2010/main" val="1083795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număr diapozitiv 1">
            <a:extLst>
              <a:ext uri="{FF2B5EF4-FFF2-40B4-BE49-F238E27FC236}">
                <a16:creationId xmlns="" xmlns:a16="http://schemas.microsoft.com/office/drawing/2014/main" id="{5CF487B9-AF3C-43A9-B801-F09ADCEAA831}"/>
              </a:ext>
            </a:extLst>
          </p:cNvPr>
          <p:cNvSpPr>
            <a:spLocks noGrp="1"/>
          </p:cNvSpPr>
          <p:nvPr>
            <p:ph type="sldNum" sz="quarter" idx="7"/>
          </p:nvPr>
        </p:nvSpPr>
        <p:spPr/>
        <p:txBody>
          <a:bodyPr/>
          <a:lstStyle/>
          <a:p>
            <a:fld id="{B6F15528-21DE-4FAA-801E-634DDDAF4B2B}" type="slidenum">
              <a:rPr lang="ro-RO" smtClean="0"/>
              <a:pPr/>
              <a:t>33</a:t>
            </a:fld>
            <a:endParaRPr lang="ro-RO" dirty="0"/>
          </a:p>
        </p:txBody>
      </p:sp>
      <p:sp>
        <p:nvSpPr>
          <p:cNvPr id="4" name="CasetăText 3">
            <a:extLst>
              <a:ext uri="{FF2B5EF4-FFF2-40B4-BE49-F238E27FC236}">
                <a16:creationId xmlns="" xmlns:a16="http://schemas.microsoft.com/office/drawing/2014/main" id="{C9907568-BD76-4D72-A80D-DDA6EADA985E}"/>
              </a:ext>
            </a:extLst>
          </p:cNvPr>
          <p:cNvSpPr txBox="1"/>
          <p:nvPr/>
        </p:nvSpPr>
        <p:spPr>
          <a:xfrm>
            <a:off x="1143000" y="762000"/>
            <a:ext cx="6858000" cy="5355312"/>
          </a:xfrm>
          <a:prstGeom prst="rect">
            <a:avLst/>
          </a:prstGeom>
          <a:noFill/>
        </p:spPr>
        <p:txBody>
          <a:bodyPr wrap="square">
            <a:spAutoFit/>
          </a:bodyPr>
          <a:lstStyle/>
          <a:p>
            <a:pPr algn="just"/>
            <a:r>
              <a:rPr lang="ro-RO"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ro-RO" sz="1800" dirty="0">
                <a:effectLst/>
                <a:latin typeface="Calibri" panose="020F0502020204030204" pitchFamily="34" charset="0"/>
                <a:ea typeface="Calibri" panose="020F0502020204030204" pitchFamily="34" charset="0"/>
                <a:cs typeface="Times New Roman" panose="02020603050405020304" pitchFamily="18" charset="0"/>
              </a:rPr>
              <a:t>M-3/</a:t>
            </a:r>
            <a:r>
              <a:rPr lang="ro-RO" dirty="0">
                <a:latin typeface="Calibri" panose="020F0502020204030204" pitchFamily="34" charset="0"/>
                <a:ea typeface="Calibri" panose="020F0502020204030204" pitchFamily="34" charset="0"/>
                <a:cs typeface="Times New Roman" panose="02020603050405020304" pitchFamily="18" charset="0"/>
              </a:rPr>
              <a:t> </a:t>
            </a:r>
            <a:r>
              <a:rPr lang="ro-RO" b="1" u="sng" dirty="0">
                <a:latin typeface="Bell MT" panose="02020503060305020303" pitchFamily="18" charset="0"/>
              </a:rPr>
              <a:t>Sărbătoarea dezinhibată și veselă – de model maniacal -</a:t>
            </a:r>
            <a:r>
              <a:rPr lang="ro-RO" u="sng" dirty="0">
                <a:latin typeface="Bell MT" panose="02020503060305020303" pitchFamily="18" charset="0"/>
              </a:rPr>
              <a:t>crește coeziunea comunității</a:t>
            </a:r>
            <a:r>
              <a:rPr lang="ro-RO" dirty="0">
                <a:latin typeface="Bell MT" panose="02020503060305020303" pitchFamily="18" charset="0"/>
              </a:rPr>
              <a:t>, ea fiind cultivată în acest sens în plan supraindividual de orice </a:t>
            </a:r>
            <a:r>
              <a:rPr lang="ro-RO" dirty="0" err="1">
                <a:latin typeface="Bell MT" panose="02020503060305020303" pitchFamily="18" charset="0"/>
              </a:rPr>
              <a:t>socio</a:t>
            </a:r>
            <a:r>
              <a:rPr lang="ro-RO" dirty="0">
                <a:latin typeface="Bell MT" panose="02020503060305020303" pitchFamily="18" charset="0"/>
              </a:rPr>
              <a:t>-cultură.</a:t>
            </a:r>
          </a:p>
          <a:p>
            <a:pPr algn="just"/>
            <a:endParaRPr lang="ro-RO" dirty="0">
              <a:latin typeface="Bell MT" panose="02020503060305020303" pitchFamily="18" charset="0"/>
            </a:endParaRPr>
          </a:p>
          <a:p>
            <a:pPr algn="just"/>
            <a:r>
              <a:rPr lang="ro-RO" dirty="0">
                <a:latin typeface="Bell MT" panose="02020503060305020303" pitchFamily="18" charset="0"/>
              </a:rPr>
              <a:t>      </a:t>
            </a:r>
            <a:r>
              <a:rPr lang="ro-RO" u="sng" dirty="0">
                <a:latin typeface="Bell MT" panose="02020503060305020303" pitchFamily="18" charset="0"/>
              </a:rPr>
              <a:t>Sărbătorile publice se articulează mai ales cu reglarea oficială a timpului comunității</a:t>
            </a:r>
            <a:r>
              <a:rPr lang="ro-RO" dirty="0">
                <a:latin typeface="Bell MT" panose="02020503060305020303" pitchFamily="18" charset="0"/>
              </a:rPr>
              <a:t>, prin invocarea miturilor sacrale și a evenimentelor istorice semnificative, comemorabile...desfășurarea lor realizându-se prin două secvențe succesive: </a:t>
            </a:r>
          </a:p>
          <a:p>
            <a:pPr algn="just"/>
            <a:r>
              <a:rPr lang="ro-RO" dirty="0">
                <a:latin typeface="Bell MT" panose="02020503060305020303" pitchFamily="18" charset="0"/>
              </a:rPr>
              <a:t>       - prima e sobră, ritualică, ceremonioasă (mimând suferința)..</a:t>
            </a:r>
          </a:p>
          <a:p>
            <a:pPr algn="just"/>
            <a:r>
              <a:rPr lang="ro-RO" dirty="0">
                <a:latin typeface="Bell MT" panose="02020503060305020303" pitchFamily="18" charset="0"/>
              </a:rPr>
              <a:t>       - cea de a doua e dezinhibat-expansivă (mimând regenerarea), veselă și gregară. </a:t>
            </a:r>
          </a:p>
          <a:p>
            <a:pPr algn="just"/>
            <a:r>
              <a:rPr lang="ro-RO" dirty="0">
                <a:latin typeface="Bell MT" panose="02020503060305020303" pitchFamily="18" charset="0"/>
              </a:rPr>
              <a:t>        Pt </a:t>
            </a:r>
            <a:r>
              <a:rPr lang="ro-RO" dirty="0" err="1">
                <a:latin typeface="Bell MT" panose="02020503060305020303" pitchFamily="18" charset="0"/>
              </a:rPr>
              <a:t>sd</a:t>
            </a:r>
            <a:r>
              <a:rPr lang="ro-RO" dirty="0">
                <a:latin typeface="Bell MT" panose="02020503060305020303" pitchFamily="18" charset="0"/>
              </a:rPr>
              <a:t> maniacal contează mai ales </a:t>
            </a:r>
            <a:r>
              <a:rPr lang="ro-RO" u="sng" dirty="0">
                <a:latin typeface="Bell MT" panose="02020503060305020303" pitchFamily="18" charset="0"/>
              </a:rPr>
              <a:t>sărbătoarea de tip carnavalesc</a:t>
            </a:r>
            <a:r>
              <a:rPr lang="ro-RO" dirty="0">
                <a:latin typeface="Bell MT" panose="02020503060305020303" pitchFamily="18" charset="0"/>
              </a:rPr>
              <a:t> (corelată interregnului dintre moartea și renașterea anului) care mimează haosul prin dezinhibiție generalizată, răsturnarea ierarhiilor, abolirea regulilor, promiscuitate etc...</a:t>
            </a:r>
          </a:p>
          <a:p>
            <a:pPr algn="just"/>
            <a:endParaRPr lang="ro-RO" dirty="0">
              <a:latin typeface="Bell MT" panose="02020503060305020303" pitchFamily="18" charset="0"/>
            </a:endParaRPr>
          </a:p>
          <a:p>
            <a:pPr algn="just"/>
            <a:r>
              <a:rPr lang="ro-RO" dirty="0">
                <a:latin typeface="Bell MT" panose="02020503060305020303" pitchFamily="18" charset="0"/>
              </a:rPr>
              <a:t>      </a:t>
            </a:r>
            <a:endParaRPr lang="ro-RO" b="1" dirty="0">
              <a:latin typeface="Bell MT" panose="02020503060305020303" pitchFamily="18" charset="0"/>
            </a:endParaRPr>
          </a:p>
        </p:txBody>
      </p:sp>
    </p:spTree>
    <p:extLst>
      <p:ext uri="{BB962C8B-B14F-4D97-AF65-F5344CB8AC3E}">
        <p14:creationId xmlns:p14="http://schemas.microsoft.com/office/powerpoint/2010/main" val="948312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număr diapozitiv 1">
            <a:extLst>
              <a:ext uri="{FF2B5EF4-FFF2-40B4-BE49-F238E27FC236}">
                <a16:creationId xmlns="" xmlns:a16="http://schemas.microsoft.com/office/drawing/2014/main" id="{5CF487B9-AF3C-43A9-B801-F09ADCEAA831}"/>
              </a:ext>
            </a:extLst>
          </p:cNvPr>
          <p:cNvSpPr>
            <a:spLocks noGrp="1"/>
          </p:cNvSpPr>
          <p:nvPr>
            <p:ph type="sldNum" sz="quarter" idx="7"/>
          </p:nvPr>
        </p:nvSpPr>
        <p:spPr/>
        <p:txBody>
          <a:bodyPr/>
          <a:lstStyle/>
          <a:p>
            <a:fld id="{B6F15528-21DE-4FAA-801E-634DDDAF4B2B}" type="slidenum">
              <a:rPr lang="ro-RO" smtClean="0"/>
              <a:pPr/>
              <a:t>34</a:t>
            </a:fld>
            <a:endParaRPr lang="ro-RO" dirty="0"/>
          </a:p>
        </p:txBody>
      </p:sp>
      <p:sp>
        <p:nvSpPr>
          <p:cNvPr id="4" name="CasetăText 3">
            <a:extLst>
              <a:ext uri="{FF2B5EF4-FFF2-40B4-BE49-F238E27FC236}">
                <a16:creationId xmlns="" xmlns:a16="http://schemas.microsoft.com/office/drawing/2014/main" id="{C9907568-BD76-4D72-A80D-DDA6EADA985E}"/>
              </a:ext>
            </a:extLst>
          </p:cNvPr>
          <p:cNvSpPr txBox="1"/>
          <p:nvPr/>
        </p:nvSpPr>
        <p:spPr>
          <a:xfrm>
            <a:off x="1143000" y="990600"/>
            <a:ext cx="6858000" cy="3693319"/>
          </a:xfrm>
          <a:prstGeom prst="rect">
            <a:avLst/>
          </a:prstGeom>
          <a:noFill/>
        </p:spPr>
        <p:txBody>
          <a:bodyPr wrap="square">
            <a:spAutoFit/>
          </a:bodyPr>
          <a:lstStyle/>
          <a:p>
            <a:pPr algn="just"/>
            <a:r>
              <a:rPr lang="ro-RO" sz="1800" dirty="0">
                <a:effectLst/>
                <a:latin typeface="Bell MT" panose="02020503060305020303" pitchFamily="18" charset="0"/>
                <a:ea typeface="Calibri" panose="020F0502020204030204" pitchFamily="34" charset="0"/>
                <a:cs typeface="Times New Roman" panose="02020603050405020304" pitchFamily="18" charset="0"/>
              </a:rPr>
              <a:t> </a:t>
            </a:r>
          </a:p>
          <a:p>
            <a:pPr algn="just"/>
            <a:r>
              <a:rPr lang="ro-RO" sz="1800" dirty="0">
                <a:effectLst/>
                <a:latin typeface="Bell MT" panose="02020503060305020303" pitchFamily="18" charset="0"/>
                <a:ea typeface="Calibri" panose="020F0502020204030204" pitchFamily="34" charset="0"/>
                <a:cs typeface="Times New Roman" panose="02020603050405020304" pitchFamily="18" charset="0"/>
              </a:rPr>
              <a:t>M-D/</a:t>
            </a:r>
            <a:r>
              <a:rPr lang="en-US" sz="1800" dirty="0">
                <a:effectLst/>
                <a:latin typeface="Bell MT" panose="02020503060305020303" pitchFamily="18" charset="0"/>
                <a:ea typeface="Calibri" panose="020F0502020204030204" pitchFamily="34" charset="0"/>
                <a:cs typeface="Times New Roman" panose="02020603050405020304" pitchFamily="18" charset="0"/>
              </a:rPr>
              <a:t>    </a:t>
            </a:r>
            <a:r>
              <a:rPr lang="ro-RO" u="sng" dirty="0">
                <a:latin typeface="Bell MT" panose="02020503060305020303" pitchFamily="18" charset="0"/>
              </a:rPr>
              <a:t>Ansamblul menționatelor </a:t>
            </a:r>
            <a:r>
              <a:rPr lang="ro-RO" dirty="0">
                <a:latin typeface="Bell MT" panose="02020503060305020303" pitchFamily="18" charset="0"/>
              </a:rPr>
              <a:t>manifestări umane </a:t>
            </a:r>
            <a:r>
              <a:rPr lang="ro-RO" u="sng" dirty="0">
                <a:latin typeface="Bell MT" panose="02020503060305020303" pitchFamily="18" charset="0"/>
              </a:rPr>
              <a:t>- internalizate și </a:t>
            </a:r>
            <a:r>
              <a:rPr lang="ro-RO" u="sng" dirty="0" err="1">
                <a:latin typeface="Bell MT" panose="02020503060305020303" pitchFamily="18" charset="0"/>
              </a:rPr>
              <a:t>externalizate</a:t>
            </a:r>
            <a:r>
              <a:rPr lang="ro-RO" u="sng" dirty="0">
                <a:latin typeface="Bell MT" panose="02020503060305020303" pitchFamily="18" charset="0"/>
              </a:rPr>
              <a:t> </a:t>
            </a:r>
            <a:r>
              <a:rPr lang="ro-RO" dirty="0">
                <a:latin typeface="Bell MT" panose="02020503060305020303" pitchFamily="18" charset="0"/>
              </a:rPr>
              <a:t>- ce sunt trăite curent în cadrul vieții cotidiene a oamenilor, </a:t>
            </a:r>
            <a:r>
              <a:rPr lang="ro-RO" u="sng" dirty="0">
                <a:latin typeface="Bell MT" panose="02020503060305020303" pitchFamily="18" charset="0"/>
              </a:rPr>
              <a:t>presupun deci prezența în structura persoanei a unor disponibilități corespunzătoare</a:t>
            </a:r>
            <a:r>
              <a:rPr lang="ro-RO" dirty="0">
                <a:latin typeface="Bell MT" panose="02020503060305020303" pitchFamily="18" charset="0"/>
              </a:rPr>
              <a:t>...</a:t>
            </a:r>
          </a:p>
          <a:p>
            <a:pPr algn="just"/>
            <a:r>
              <a:rPr lang="ro-RO" dirty="0">
                <a:latin typeface="Bell MT" panose="02020503060305020303" pitchFamily="18" charset="0"/>
              </a:rPr>
              <a:t>        .. </a:t>
            </a:r>
            <a:r>
              <a:rPr lang="ro-RO" u="sng" dirty="0">
                <a:latin typeface="Bell MT" panose="02020503060305020303" pitchFamily="18" charset="0"/>
              </a:rPr>
              <a:t>care intră în acțiune </a:t>
            </a:r>
            <a:r>
              <a:rPr lang="ro-RO" dirty="0">
                <a:latin typeface="Bell MT" panose="02020503060305020303" pitchFamily="18" charset="0"/>
              </a:rPr>
              <a:t>ori de câte ori manifestările respective se </a:t>
            </a:r>
            <a:r>
              <a:rPr lang="ro-RO" dirty="0" err="1">
                <a:latin typeface="Bell MT" panose="02020503060305020303" pitchFamily="18" charset="0"/>
              </a:rPr>
              <a:t>anunță...</a:t>
            </a:r>
            <a:r>
              <a:rPr lang="ro-RO" u="sng" dirty="0" err="1">
                <a:latin typeface="Bell MT" panose="02020503060305020303" pitchFamily="18" charset="0"/>
              </a:rPr>
              <a:t>activându-se</a:t>
            </a:r>
            <a:r>
              <a:rPr lang="ro-RO" u="sng" dirty="0">
                <a:latin typeface="Bell MT" panose="02020503060305020303" pitchFamily="18" charset="0"/>
              </a:rPr>
              <a:t> și conjugându-se cu parametrii situaționali</a:t>
            </a:r>
            <a:r>
              <a:rPr lang="ro-RO" dirty="0">
                <a:latin typeface="Bell MT" panose="02020503060305020303" pitchFamily="18" charset="0"/>
              </a:rPr>
              <a:t>, pentru ca subiectul să se manifeste adecvat în împrejurările</a:t>
            </a:r>
            <a:r>
              <a:rPr lang="en-US" dirty="0">
                <a:latin typeface="Bell MT" panose="02020503060305020303" pitchFamily="18" charset="0"/>
              </a:rPr>
              <a:t> </a:t>
            </a:r>
            <a:r>
              <a:rPr lang="ro-RO" dirty="0">
                <a:latin typeface="Bell MT" panose="02020503060305020303" pitchFamily="18" charset="0"/>
              </a:rPr>
              <a:t>date..</a:t>
            </a:r>
          </a:p>
          <a:p>
            <a:pPr algn="just"/>
            <a:endParaRPr lang="ro-RO" dirty="0">
              <a:latin typeface="Bell MT" panose="02020503060305020303" pitchFamily="18" charset="0"/>
            </a:endParaRPr>
          </a:p>
          <a:p>
            <a:pPr algn="just"/>
            <a:r>
              <a:rPr lang="ro-RO" dirty="0">
                <a:latin typeface="Bell MT" panose="02020503060305020303" pitchFamily="18" charset="0"/>
              </a:rPr>
              <a:t>      </a:t>
            </a:r>
            <a:r>
              <a:rPr lang="ro-RO" b="1" u="sng" dirty="0">
                <a:latin typeface="Bell MT" panose="02020503060305020303" pitchFamily="18" charset="0"/>
              </a:rPr>
              <a:t>În psihopatologie, schema formală a unui asemenea grupaj de structuri se poate manifesta simplist, </a:t>
            </a:r>
            <a:r>
              <a:rPr lang="ro-RO" b="1" u="sng" dirty="0" err="1">
                <a:latin typeface="Bell MT" panose="02020503060305020303" pitchFamily="18" charset="0"/>
              </a:rPr>
              <a:t>dediferențiat</a:t>
            </a:r>
            <a:r>
              <a:rPr lang="ro-RO" b="1" u="sng" dirty="0">
                <a:latin typeface="Bell MT" panose="02020503060305020303" pitchFamily="18" charset="0"/>
              </a:rPr>
              <a:t>, hipersensibil, exprimându-se grosier la stimuli minori sau nespecifici...</a:t>
            </a:r>
          </a:p>
          <a:p>
            <a:pPr algn="just"/>
            <a:r>
              <a:rPr lang="ro-RO" b="1" u="sng" dirty="0">
                <a:latin typeface="Bell MT" panose="02020503060305020303" pitchFamily="18" charset="0"/>
              </a:rPr>
              <a:t>          .....</a:t>
            </a:r>
          </a:p>
        </p:txBody>
      </p:sp>
    </p:spTree>
    <p:extLst>
      <p:ext uri="{BB962C8B-B14F-4D97-AF65-F5344CB8AC3E}">
        <p14:creationId xmlns:p14="http://schemas.microsoft.com/office/powerpoint/2010/main" val="903433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număr diapozitiv 1"/>
          <p:cNvSpPr>
            <a:spLocks noGrp="1"/>
          </p:cNvSpPr>
          <p:nvPr>
            <p:ph type="sldNum" sz="quarter" idx="7"/>
          </p:nvPr>
        </p:nvSpPr>
        <p:spPr/>
        <p:txBody>
          <a:bodyPr/>
          <a:lstStyle/>
          <a:p>
            <a:fld id="{B6F15528-21DE-4FAA-801E-634DDDAF4B2B}" type="slidenum">
              <a:rPr lang="ro-RO" smtClean="0"/>
              <a:pPr/>
              <a:t>35</a:t>
            </a:fld>
            <a:endParaRPr lang="ro-RO"/>
          </a:p>
        </p:txBody>
      </p:sp>
      <p:pic>
        <p:nvPicPr>
          <p:cNvPr id="3" name="I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732" y="1066800"/>
            <a:ext cx="6344535" cy="3934374"/>
          </a:xfrm>
          <a:prstGeom prst="rect">
            <a:avLst/>
          </a:prstGeom>
        </p:spPr>
      </p:pic>
    </p:spTree>
    <p:extLst>
      <p:ext uri="{BB962C8B-B14F-4D97-AF65-F5344CB8AC3E}">
        <p14:creationId xmlns:p14="http://schemas.microsoft.com/office/powerpoint/2010/main" val="36392687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număr diapozitiv 1"/>
          <p:cNvSpPr>
            <a:spLocks noGrp="1"/>
          </p:cNvSpPr>
          <p:nvPr>
            <p:ph type="sldNum" sz="quarter" idx="7"/>
          </p:nvPr>
        </p:nvSpPr>
        <p:spPr/>
        <p:txBody>
          <a:bodyPr/>
          <a:lstStyle/>
          <a:p>
            <a:fld id="{B6F15528-21DE-4FAA-801E-634DDDAF4B2B}" type="slidenum">
              <a:rPr lang="ro-RO" smtClean="0"/>
              <a:pPr/>
              <a:t>36</a:t>
            </a:fld>
            <a:endParaRPr lang="ro-RO"/>
          </a:p>
        </p:txBody>
      </p:sp>
      <p:pic>
        <p:nvPicPr>
          <p:cNvPr id="3" name="I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5241" y="1143000"/>
            <a:ext cx="6230219" cy="4048690"/>
          </a:xfrm>
          <a:prstGeom prst="rect">
            <a:avLst/>
          </a:prstGeom>
        </p:spPr>
      </p:pic>
    </p:spTree>
    <p:extLst>
      <p:ext uri="{BB962C8B-B14F-4D97-AF65-F5344CB8AC3E}">
        <p14:creationId xmlns:p14="http://schemas.microsoft.com/office/powerpoint/2010/main" val="25152179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număr diapozitiv 1"/>
          <p:cNvSpPr>
            <a:spLocks noGrp="1"/>
          </p:cNvSpPr>
          <p:nvPr>
            <p:ph type="sldNum" sz="quarter" idx="7"/>
          </p:nvPr>
        </p:nvSpPr>
        <p:spPr/>
        <p:txBody>
          <a:bodyPr/>
          <a:lstStyle/>
          <a:p>
            <a:fld id="{B6F15528-21DE-4FAA-801E-634DDDAF4B2B}" type="slidenum">
              <a:rPr lang="ro-RO" smtClean="0"/>
              <a:pPr/>
              <a:t>37</a:t>
            </a:fld>
            <a:endParaRPr lang="ro-RO"/>
          </a:p>
        </p:txBody>
      </p:sp>
      <p:sp>
        <p:nvSpPr>
          <p:cNvPr id="4" name="Dreptunghi 3"/>
          <p:cNvSpPr/>
          <p:nvPr/>
        </p:nvSpPr>
        <p:spPr>
          <a:xfrm>
            <a:off x="914400" y="1524000"/>
            <a:ext cx="7620000" cy="3854838"/>
          </a:xfrm>
          <a:prstGeom prst="rect">
            <a:avLst/>
          </a:prstGeom>
        </p:spPr>
        <p:txBody>
          <a:bodyPr wrap="square">
            <a:spAutoFit/>
          </a:bodyPr>
          <a:lstStyle/>
          <a:p>
            <a:pPr algn="just">
              <a:lnSpc>
                <a:spcPct val="107000"/>
              </a:lnSpc>
              <a:spcAft>
                <a:spcPts val="800"/>
              </a:spcAft>
            </a:pPr>
            <a:r>
              <a:rPr lang="ro-RO" dirty="0">
                <a:latin typeface="Bell MT" panose="02020503060305020303" pitchFamily="18" charset="0"/>
                <a:ea typeface="Calibri" panose="020F0502020204030204" pitchFamily="34" charset="0"/>
                <a:cs typeface="Times New Roman" panose="02020603050405020304" pitchFamily="18" charset="0"/>
              </a:rPr>
              <a:t> </a:t>
            </a:r>
            <a:r>
              <a:rPr lang="en-US" dirty="0">
                <a:latin typeface="Bell MT" panose="02020503060305020303" pitchFamily="18" charset="0"/>
                <a:ea typeface="Calibri" panose="020F0502020204030204" pitchFamily="34" charset="0"/>
                <a:cs typeface="Times New Roman" panose="02020603050405020304" pitchFamily="18" charset="0"/>
              </a:rPr>
              <a:t>    </a:t>
            </a:r>
            <a:endParaRPr lang="ro-RO" dirty="0">
              <a:latin typeface="Bell MT" panose="02020503060305020303"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latin typeface="Bell MT" panose="02020503060305020303" pitchFamily="18" charset="0"/>
                <a:ea typeface="Calibri" panose="020F0502020204030204" pitchFamily="34" charset="0"/>
                <a:cs typeface="Times New Roman" panose="02020603050405020304" pitchFamily="18" charset="0"/>
              </a:rPr>
              <a:t> </a:t>
            </a:r>
            <a:r>
              <a:rPr lang="ro-RO" dirty="0">
                <a:latin typeface="Bell MT" panose="02020503060305020303" pitchFamily="18" charset="0"/>
                <a:ea typeface="Calibri" panose="020F0502020204030204" pitchFamily="34" charset="0"/>
                <a:cs typeface="Times New Roman" panose="02020603050405020304" pitchFamily="18" charset="0"/>
              </a:rPr>
              <a:t>   ÎN REZUMAT:</a:t>
            </a:r>
            <a:r>
              <a:rPr lang="en-US" dirty="0">
                <a:latin typeface="Bell MT" panose="02020503060305020303" pitchFamily="18" charset="0"/>
                <a:ea typeface="Calibri" panose="020F0502020204030204" pitchFamily="34" charset="0"/>
                <a:cs typeface="Times New Roman" panose="02020603050405020304" pitchFamily="18" charset="0"/>
              </a:rPr>
              <a:t> </a:t>
            </a:r>
            <a:r>
              <a:rPr lang="ro-RO" dirty="0">
                <a:latin typeface="Bell MT" panose="02020503060305020303" pitchFamily="18" charset="0"/>
                <a:ea typeface="Calibri" panose="020F0502020204030204" pitchFamily="34" charset="0"/>
                <a:cs typeface="Times New Roman" panose="02020603050405020304" pitchFamily="18" charset="0"/>
              </a:rPr>
              <a:t>În spiritul doctrinei evoluționist culturale, </a:t>
            </a:r>
            <a:r>
              <a:rPr lang="ro-RO" b="1" dirty="0">
                <a:latin typeface="Bell MT" panose="02020503060305020303" pitchFamily="18" charset="0"/>
                <a:ea typeface="Calibri" panose="020F0502020204030204" pitchFamily="34" charset="0"/>
                <a:cs typeface="Times New Roman" panose="02020603050405020304" pitchFamily="18" charset="0"/>
              </a:rPr>
              <a:t>se poate considera că, </a:t>
            </a:r>
            <a:r>
              <a:rPr lang="ro-RO" b="1" u="sng" dirty="0">
                <a:latin typeface="Bell MT" panose="02020503060305020303" pitchFamily="18" charset="0"/>
                <a:ea typeface="Calibri" panose="020F0502020204030204" pitchFamily="34" charset="0"/>
                <a:cs typeface="Times New Roman" panose="02020603050405020304" pitchFamily="18" charset="0"/>
              </a:rPr>
              <a:t>mania</a:t>
            </a:r>
            <a:r>
              <a:rPr lang="ro-RO" b="1" dirty="0">
                <a:latin typeface="Bell MT" panose="02020503060305020303" pitchFamily="18" charset="0"/>
                <a:ea typeface="Calibri" panose="020F0502020204030204" pitchFamily="34" charset="0"/>
                <a:cs typeface="Times New Roman" panose="02020603050405020304" pitchFamily="18" charset="0"/>
              </a:rPr>
              <a:t> – la fel ca și </a:t>
            </a:r>
            <a:r>
              <a:rPr lang="ro-RO" b="1" u="sng" dirty="0">
                <a:latin typeface="Bell MT" panose="02020503060305020303" pitchFamily="18" charset="0"/>
                <a:ea typeface="Calibri" panose="020F0502020204030204" pitchFamily="34" charset="0"/>
                <a:cs typeface="Times New Roman" panose="02020603050405020304" pitchFamily="18" charset="0"/>
              </a:rPr>
              <a:t>depresia</a:t>
            </a:r>
            <a:r>
              <a:rPr lang="ro-RO" b="1" dirty="0">
                <a:latin typeface="Bell MT" panose="02020503060305020303" pitchFamily="18" charset="0"/>
                <a:ea typeface="Calibri" panose="020F0502020204030204" pitchFamily="34" charset="0"/>
                <a:cs typeface="Times New Roman" panose="02020603050405020304" pitchFamily="18" charset="0"/>
              </a:rPr>
              <a:t> și alte </a:t>
            </a:r>
            <a:r>
              <a:rPr lang="ro-RO" b="1" dirty="0" err="1">
                <a:latin typeface="Bell MT" panose="02020503060305020303" pitchFamily="18" charset="0"/>
                <a:ea typeface="Calibri" panose="020F0502020204030204" pitchFamily="34" charset="0"/>
                <a:cs typeface="Times New Roman" panose="02020603050405020304" pitchFamily="18" charset="0"/>
              </a:rPr>
              <a:t>tulb</a:t>
            </a:r>
            <a:r>
              <a:rPr lang="en-US" b="1" dirty="0">
                <a:latin typeface="Bell MT" panose="02020503060305020303" pitchFamily="18" charset="0"/>
                <a:ea typeface="Calibri" panose="020F0502020204030204" pitchFamily="34" charset="0"/>
                <a:cs typeface="Times New Roman" panose="02020603050405020304" pitchFamily="18" charset="0"/>
              </a:rPr>
              <a:t>u</a:t>
            </a:r>
            <a:r>
              <a:rPr lang="ro-RO" b="1" dirty="0">
                <a:latin typeface="Bell MT" panose="02020503060305020303" pitchFamily="18" charset="0"/>
                <a:ea typeface="Calibri" panose="020F0502020204030204" pitchFamily="34" charset="0"/>
                <a:cs typeface="Times New Roman" panose="02020603050405020304" pitchFamily="18" charset="0"/>
              </a:rPr>
              <a:t>rări psihice -</a:t>
            </a:r>
            <a:r>
              <a:rPr lang="ro-RO" dirty="0">
                <a:latin typeface="Bell MT" panose="02020503060305020303" pitchFamily="18" charset="0"/>
                <a:ea typeface="Calibri" panose="020F0502020204030204" pitchFamily="34" charset="0"/>
                <a:cs typeface="Times New Roman" panose="02020603050405020304" pitchFamily="18" charset="0"/>
              </a:rPr>
              <a:t> </a:t>
            </a:r>
            <a:r>
              <a:rPr lang="ro-RO" u="sng" dirty="0">
                <a:latin typeface="Bell MT" panose="02020503060305020303" pitchFamily="18" charset="0"/>
                <a:ea typeface="Calibri" panose="020F0502020204030204" pitchFamily="34" charset="0"/>
                <a:cs typeface="Times New Roman" panose="02020603050405020304" pitchFamily="18" charset="0"/>
              </a:rPr>
              <a:t>derivă din modele</a:t>
            </a:r>
            <a:r>
              <a:rPr lang="en-US" u="sng" dirty="0">
                <a:latin typeface="Bell MT" panose="02020503060305020303" pitchFamily="18" charset="0"/>
                <a:ea typeface="Calibri" panose="020F0502020204030204" pitchFamily="34" charset="0"/>
                <a:cs typeface="Times New Roman" panose="02020603050405020304" pitchFamily="18" charset="0"/>
              </a:rPr>
              <a:t> </a:t>
            </a:r>
            <a:r>
              <a:rPr lang="ro-RO" u="sng" dirty="0">
                <a:latin typeface="Bell MT" panose="02020503060305020303" pitchFamily="18" charset="0"/>
                <a:ea typeface="Calibri" panose="020F0502020204030204" pitchFamily="34" charset="0"/>
                <a:cs typeface="Times New Roman" panose="02020603050405020304" pitchFamily="18" charset="0"/>
              </a:rPr>
              <a:t>de comportament normale</a:t>
            </a:r>
          </a:p>
          <a:p>
            <a:pPr algn="just">
              <a:lnSpc>
                <a:spcPct val="107000"/>
              </a:lnSpc>
              <a:spcAft>
                <a:spcPts val="800"/>
              </a:spcAft>
            </a:pPr>
            <a:r>
              <a:rPr lang="ro-RO" dirty="0">
                <a:latin typeface="Bell MT" panose="02020503060305020303" pitchFamily="18" charset="0"/>
                <a:ea typeface="Calibri" panose="020F0502020204030204" pitchFamily="34" charset="0"/>
                <a:cs typeface="Times New Roman" panose="02020603050405020304" pitchFamily="18" charset="0"/>
              </a:rPr>
              <a:t>       în urma unui deficit al psihismului care..</a:t>
            </a:r>
          </a:p>
          <a:p>
            <a:pPr algn="just">
              <a:lnSpc>
                <a:spcPct val="107000"/>
              </a:lnSpc>
              <a:spcAft>
                <a:spcPts val="800"/>
              </a:spcAft>
            </a:pPr>
            <a:r>
              <a:rPr lang="ro-RO" dirty="0">
                <a:latin typeface="Bell MT" panose="02020503060305020303" pitchFamily="18" charset="0"/>
                <a:ea typeface="Calibri" panose="020F0502020204030204" pitchFamily="34" charset="0"/>
                <a:cs typeface="Times New Roman" panose="02020603050405020304" pitchFamily="18" charset="0"/>
              </a:rPr>
              <a:t>      </a:t>
            </a:r>
            <a:r>
              <a:rPr lang="en-US" dirty="0">
                <a:latin typeface="Bell MT" panose="02020503060305020303" pitchFamily="18" charset="0"/>
                <a:ea typeface="Calibri" panose="020F0502020204030204" pitchFamily="34" charset="0"/>
                <a:cs typeface="Times New Roman" panose="02020603050405020304" pitchFamily="18" charset="0"/>
              </a:rPr>
              <a:t> </a:t>
            </a:r>
            <a:r>
              <a:rPr lang="ro-RO" dirty="0">
                <a:latin typeface="Bell MT" panose="02020503060305020303" pitchFamily="18" charset="0"/>
                <a:ea typeface="Calibri" panose="020F0502020204030204" pitchFamily="34" charset="0"/>
                <a:cs typeface="Times New Roman" panose="02020603050405020304" pitchFamily="18" charset="0"/>
              </a:rPr>
              <a:t>permite o exprimare simplificată a acestor structuri psihice </a:t>
            </a:r>
            <a:r>
              <a:rPr lang="ro-RO" dirty="0" err="1">
                <a:latin typeface="Bell MT" panose="02020503060305020303" pitchFamily="18" charset="0"/>
                <a:ea typeface="Calibri" panose="020F0502020204030204" pitchFamily="34" charset="0"/>
                <a:cs typeface="Times New Roman" panose="02020603050405020304" pitchFamily="18" charset="0"/>
              </a:rPr>
              <a:t>adaptative</a:t>
            </a:r>
            <a:r>
              <a:rPr lang="ro-RO" dirty="0">
                <a:latin typeface="Bell MT" panose="02020503060305020303"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ro-RO" dirty="0">
                <a:latin typeface="Bell MT" panose="02020503060305020303" pitchFamily="18" charset="0"/>
                <a:ea typeface="Calibri" panose="020F0502020204030204" pitchFamily="34" charset="0"/>
                <a:cs typeface="Times New Roman" panose="02020603050405020304" pitchFamily="18" charset="0"/>
              </a:rPr>
              <a:t>       ce ajung să  se manifeste rigid, formal și disfuncțional, preluând funcționarea întregului psihism</a:t>
            </a:r>
          </a:p>
          <a:p>
            <a:pPr algn="just">
              <a:lnSpc>
                <a:spcPct val="107000"/>
              </a:lnSpc>
              <a:spcAft>
                <a:spcPts val="800"/>
              </a:spcAft>
            </a:pPr>
            <a:r>
              <a:rPr lang="ro-RO" dirty="0">
                <a:latin typeface="Bell MT" panose="02020503060305020303" pitchFamily="18" charset="0"/>
                <a:ea typeface="Calibri" panose="020F0502020204030204" pitchFamily="34" charset="0"/>
                <a:cs typeface="Times New Roman" panose="02020603050405020304" pitchFamily="18" charset="0"/>
              </a:rPr>
              <a:t>      </a:t>
            </a:r>
            <a:r>
              <a:rPr lang="ro-RO" u="sng" dirty="0">
                <a:latin typeface="Bell MT" panose="02020503060305020303" pitchFamily="18" charset="0"/>
                <a:ea typeface="Calibri" panose="020F0502020204030204" pitchFamily="34" charset="0"/>
                <a:cs typeface="Times New Roman" panose="02020603050405020304" pitchFamily="18" charset="0"/>
              </a:rPr>
              <a:t>Studiul episoadelor psihopatologice (inclusiv în perspectivă cerebral-biochimică) </a:t>
            </a:r>
            <a:r>
              <a:rPr lang="ro-RO" i="1" u="sng" dirty="0">
                <a:latin typeface="Bell MT" panose="02020503060305020303" pitchFamily="18" charset="0"/>
                <a:ea typeface="Calibri" panose="020F0502020204030204" pitchFamily="34" charset="0"/>
                <a:cs typeface="Times New Roman" panose="02020603050405020304" pitchFamily="18" charset="0"/>
              </a:rPr>
              <a:t>ar trebui să se centreze asupra parametrilor ce le diferențiază </a:t>
            </a:r>
            <a:r>
              <a:rPr lang="ro-RO" u="sng" dirty="0">
                <a:latin typeface="Bell MT" panose="02020503060305020303" pitchFamily="18" charset="0"/>
                <a:ea typeface="Calibri" panose="020F0502020204030204" pitchFamily="34" charset="0"/>
                <a:cs typeface="Times New Roman" panose="02020603050405020304" pitchFamily="18" charset="0"/>
              </a:rPr>
              <a:t>de manifestările psihice normale, din care derivă.</a:t>
            </a:r>
            <a:endParaRPr lang="ro-RO" dirty="0"/>
          </a:p>
        </p:txBody>
      </p:sp>
    </p:spTree>
    <p:extLst>
      <p:ext uri="{BB962C8B-B14F-4D97-AF65-F5344CB8AC3E}">
        <p14:creationId xmlns:p14="http://schemas.microsoft.com/office/powerpoint/2010/main" val="37151187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număr diapozitiv 1">
            <a:extLst>
              <a:ext uri="{FF2B5EF4-FFF2-40B4-BE49-F238E27FC236}">
                <a16:creationId xmlns="" xmlns:a16="http://schemas.microsoft.com/office/drawing/2014/main" id="{5CF487B9-AF3C-43A9-B801-F09ADCEAA831}"/>
              </a:ext>
            </a:extLst>
          </p:cNvPr>
          <p:cNvSpPr>
            <a:spLocks noGrp="1"/>
          </p:cNvSpPr>
          <p:nvPr>
            <p:ph type="sldNum" sz="quarter" idx="7"/>
          </p:nvPr>
        </p:nvSpPr>
        <p:spPr/>
        <p:txBody>
          <a:bodyPr/>
          <a:lstStyle/>
          <a:p>
            <a:fld id="{B6F15528-21DE-4FAA-801E-634DDDAF4B2B}" type="slidenum">
              <a:rPr lang="ro-RO" smtClean="0"/>
              <a:pPr/>
              <a:t>38</a:t>
            </a:fld>
            <a:endParaRPr lang="ro-RO" dirty="0"/>
          </a:p>
        </p:txBody>
      </p:sp>
      <p:sp>
        <p:nvSpPr>
          <p:cNvPr id="4" name="CasetăText 3">
            <a:extLst>
              <a:ext uri="{FF2B5EF4-FFF2-40B4-BE49-F238E27FC236}">
                <a16:creationId xmlns="" xmlns:a16="http://schemas.microsoft.com/office/drawing/2014/main" id="{C9907568-BD76-4D72-A80D-DDA6EADA985E}"/>
              </a:ext>
            </a:extLst>
          </p:cNvPr>
          <p:cNvSpPr txBox="1"/>
          <p:nvPr/>
        </p:nvSpPr>
        <p:spPr>
          <a:xfrm>
            <a:off x="1143000" y="762000"/>
            <a:ext cx="6858000" cy="4524315"/>
          </a:xfrm>
          <a:prstGeom prst="rect">
            <a:avLst/>
          </a:prstGeom>
          <a:noFill/>
        </p:spPr>
        <p:txBody>
          <a:bodyPr wrap="square">
            <a:spAutoFit/>
          </a:bodyPr>
          <a:lstStyle/>
          <a:p>
            <a:pPr algn="just"/>
            <a:r>
              <a:rPr lang="ro-RO" sz="1800" b="1" dirty="0">
                <a:effectLst/>
                <a:latin typeface="Bell MT" panose="02020503060305020303" pitchFamily="18" charset="0"/>
                <a:ea typeface="Calibri" panose="020F0502020204030204" pitchFamily="34" charset="0"/>
                <a:cs typeface="Times New Roman" panose="02020603050405020304" pitchFamily="18" charset="0"/>
              </a:rPr>
              <a:t> </a:t>
            </a:r>
            <a:r>
              <a:rPr lang="ro-RO" b="1" dirty="0">
                <a:latin typeface="Bell MT" panose="02020503060305020303" pitchFamily="18" charset="0"/>
              </a:rPr>
              <a:t> </a:t>
            </a:r>
            <a:r>
              <a:rPr lang="en-US" b="1" dirty="0">
                <a:latin typeface="Bell MT" panose="02020503060305020303" pitchFamily="18" charset="0"/>
              </a:rPr>
              <a:t> </a:t>
            </a:r>
            <a:r>
              <a:rPr lang="ro-RO" b="1" dirty="0">
                <a:latin typeface="Bell MT" panose="02020503060305020303" pitchFamily="18" charset="0"/>
              </a:rPr>
              <a:t>                                  </a:t>
            </a:r>
          </a:p>
          <a:p>
            <a:pPr algn="just"/>
            <a:r>
              <a:rPr lang="ro-RO" b="1" dirty="0">
                <a:latin typeface="Bell MT" panose="02020503060305020303" pitchFamily="18" charset="0"/>
              </a:rPr>
              <a:t>                        </a:t>
            </a:r>
          </a:p>
          <a:p>
            <a:pPr algn="just"/>
            <a:r>
              <a:rPr lang="ro-RO" b="1" dirty="0">
                <a:latin typeface="Bell MT" panose="02020503060305020303" pitchFamily="18" charset="0"/>
              </a:rPr>
              <a:t>                                     CONCLUZIE</a:t>
            </a:r>
          </a:p>
          <a:p>
            <a:pPr algn="just"/>
            <a:r>
              <a:rPr lang="en-US" b="1" dirty="0">
                <a:latin typeface="Bell MT" panose="02020503060305020303" pitchFamily="18" charset="0"/>
              </a:rPr>
              <a:t> </a:t>
            </a:r>
            <a:endParaRPr lang="ro-RO" b="1" dirty="0">
              <a:latin typeface="Bell MT" panose="02020503060305020303" pitchFamily="18" charset="0"/>
            </a:endParaRPr>
          </a:p>
          <a:p>
            <a:pPr algn="just"/>
            <a:r>
              <a:rPr lang="en-US" b="1" dirty="0">
                <a:latin typeface="Bell MT" panose="02020503060305020303" pitchFamily="18" charset="0"/>
              </a:rPr>
              <a:t>     </a:t>
            </a:r>
            <a:r>
              <a:rPr lang="ro-RO" b="1" dirty="0">
                <a:latin typeface="Bell MT" panose="02020503060305020303" pitchFamily="18" charset="0"/>
              </a:rPr>
              <a:t>Psihopatologia devine probabil mai comprehensivă dacă nu ignorăm ansamblul vieții socio-culturale în mijlocul căreia se desfășoară existența persoanelor...</a:t>
            </a:r>
            <a:endParaRPr lang="en-US" b="1" dirty="0">
              <a:latin typeface="Bell MT" panose="02020503060305020303" pitchFamily="18" charset="0"/>
            </a:endParaRPr>
          </a:p>
          <a:p>
            <a:pPr algn="just"/>
            <a:endParaRPr lang="ro-RO" b="1" dirty="0">
              <a:latin typeface="Bell MT" panose="02020503060305020303" pitchFamily="18" charset="0"/>
            </a:endParaRPr>
          </a:p>
          <a:p>
            <a:pPr algn="just"/>
            <a:r>
              <a:rPr lang="ro-RO" b="1" dirty="0">
                <a:latin typeface="Bell MT" panose="02020503060305020303" pitchFamily="18" charset="0"/>
              </a:rPr>
              <a:t>       ...și dacă considerăm manifestările psihopatologice ca derivând din funcționarea noastră umană normală, culturală...         </a:t>
            </a:r>
          </a:p>
          <a:p>
            <a:pPr algn="just"/>
            <a:r>
              <a:rPr lang="ro-RO" b="1" dirty="0">
                <a:latin typeface="Bell MT" panose="02020503060305020303" pitchFamily="18" charset="0"/>
              </a:rPr>
              <a:t>        ...</a:t>
            </a:r>
            <a:r>
              <a:rPr lang="ro-RO" b="1" u="sng" dirty="0">
                <a:latin typeface="Bell MT" panose="02020503060305020303" pitchFamily="18" charset="0"/>
              </a:rPr>
              <a:t>studierea stărilor psihopatologice urmând să se centreze pe ceea ce le diferențiază de echivalentul lor în normalitate</a:t>
            </a:r>
            <a:r>
              <a:rPr lang="ro-RO" b="1" dirty="0">
                <a:latin typeface="Bell MT" panose="02020503060305020303" pitchFamily="18" charset="0"/>
              </a:rPr>
              <a:t>.,,..</a:t>
            </a:r>
            <a:endParaRPr lang="en-US" b="1" dirty="0">
              <a:latin typeface="Bell MT" panose="02020503060305020303" pitchFamily="18" charset="0"/>
            </a:endParaRPr>
          </a:p>
          <a:p>
            <a:pPr algn="just"/>
            <a:endParaRPr lang="ro-RO" b="1" dirty="0">
              <a:latin typeface="Bell MT" panose="02020503060305020303" pitchFamily="18" charset="0"/>
            </a:endParaRPr>
          </a:p>
          <a:p>
            <a:pPr algn="just"/>
            <a:r>
              <a:rPr lang="ro-RO" b="1" dirty="0">
                <a:latin typeface="Bell MT" panose="02020503060305020303" pitchFamily="18" charset="0"/>
              </a:rPr>
              <a:t>           O astfel de perspectivă poate funcționa,  la fel ca și programele </a:t>
            </a:r>
            <a:r>
              <a:rPr lang="ro-RO" b="1" dirty="0" err="1">
                <a:latin typeface="Bell MT" panose="02020503060305020303" pitchFamily="18" charset="0"/>
              </a:rPr>
              <a:t>antistigma</a:t>
            </a:r>
            <a:r>
              <a:rPr lang="ro-RO" b="1" dirty="0">
                <a:latin typeface="Bell MT" panose="02020503060305020303" pitchFamily="18" charset="0"/>
              </a:rPr>
              <a:t>,   în direcția unei armonice integrări a psihiatriei în comunitate.</a:t>
            </a:r>
          </a:p>
        </p:txBody>
      </p:sp>
    </p:spTree>
    <p:extLst>
      <p:ext uri="{BB962C8B-B14F-4D97-AF65-F5344CB8AC3E}">
        <p14:creationId xmlns:p14="http://schemas.microsoft.com/office/powerpoint/2010/main" val="1480567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număr diapozitiv 1">
            <a:extLst>
              <a:ext uri="{FF2B5EF4-FFF2-40B4-BE49-F238E27FC236}">
                <a16:creationId xmlns="" xmlns:a16="http://schemas.microsoft.com/office/drawing/2014/main" id="{5CF487B9-AF3C-43A9-B801-F09ADCEAA831}"/>
              </a:ext>
            </a:extLst>
          </p:cNvPr>
          <p:cNvSpPr>
            <a:spLocks noGrp="1"/>
          </p:cNvSpPr>
          <p:nvPr>
            <p:ph type="sldNum" sz="quarter" idx="7"/>
          </p:nvPr>
        </p:nvSpPr>
        <p:spPr/>
        <p:txBody>
          <a:bodyPr/>
          <a:lstStyle/>
          <a:p>
            <a:fld id="{B6F15528-21DE-4FAA-801E-634DDDAF4B2B}" type="slidenum">
              <a:rPr lang="ro-RO" smtClean="0"/>
              <a:pPr/>
              <a:t>39</a:t>
            </a:fld>
            <a:endParaRPr lang="ro-RO" dirty="0"/>
          </a:p>
        </p:txBody>
      </p:sp>
      <p:sp>
        <p:nvSpPr>
          <p:cNvPr id="4" name="CasetăText 3">
            <a:extLst>
              <a:ext uri="{FF2B5EF4-FFF2-40B4-BE49-F238E27FC236}">
                <a16:creationId xmlns="" xmlns:a16="http://schemas.microsoft.com/office/drawing/2014/main" id="{C9907568-BD76-4D72-A80D-DDA6EADA985E}"/>
              </a:ext>
            </a:extLst>
          </p:cNvPr>
          <p:cNvSpPr txBox="1"/>
          <p:nvPr/>
        </p:nvSpPr>
        <p:spPr>
          <a:xfrm>
            <a:off x="3581400" y="3810000"/>
            <a:ext cx="4495800" cy="1186607"/>
          </a:xfrm>
          <a:prstGeom prst="rect">
            <a:avLst/>
          </a:prstGeom>
          <a:noFill/>
        </p:spPr>
        <p:txBody>
          <a:bodyPr wrap="square">
            <a:spAutoFit/>
          </a:bodyPr>
          <a:lstStyle/>
          <a:p>
            <a:pPr algn="ctr">
              <a:lnSpc>
                <a:spcPct val="107000"/>
              </a:lnSpc>
              <a:spcAft>
                <a:spcPts val="800"/>
              </a:spcAft>
            </a:pPr>
            <a:r>
              <a:rPr lang="en-US" sz="1800" dirty="0">
                <a:effectLst/>
                <a:latin typeface="Bell MT" panose="02020503060305020303" pitchFamily="18" charset="0"/>
                <a:ea typeface="Calibri" panose="020F0502020204030204" pitchFamily="34" charset="0"/>
                <a:cs typeface="Times New Roman" panose="02020603050405020304" pitchFamily="18" charset="0"/>
              </a:rPr>
              <a:t>VA MULTUMESC</a:t>
            </a:r>
            <a:endParaRPr lang="ro-RO" dirty="0">
              <a:effectLst/>
              <a:latin typeface="Bell MT" panose="02020503060305020303"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o-RO" dirty="0">
                <a:effectLst/>
                <a:latin typeface="Bell MT" panose="02020503060305020303"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ro-RO" dirty="0">
                <a:effectLst/>
                <a:latin typeface="Bell MT" panose="02020503060305020303" pitchFamily="18" charset="0"/>
                <a:ea typeface="Calibri" panose="020F0502020204030204" pitchFamily="34" charset="0"/>
                <a:cs typeface="Times New Roman" panose="02020603050405020304" pitchFamily="18" charset="0"/>
              </a:rPr>
              <a:t> </a:t>
            </a:r>
            <a:endParaRPr lang="ro-RO" dirty="0">
              <a:latin typeface="Bell MT" panose="02020503060305020303" pitchFamily="18" charset="0"/>
            </a:endParaRPr>
          </a:p>
        </p:txBody>
      </p:sp>
    </p:spTree>
    <p:extLst>
      <p:ext uri="{BB962C8B-B14F-4D97-AF65-F5344CB8AC3E}">
        <p14:creationId xmlns:p14="http://schemas.microsoft.com/office/powerpoint/2010/main" val="1077799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număr diapozitiv 1">
            <a:extLst>
              <a:ext uri="{FF2B5EF4-FFF2-40B4-BE49-F238E27FC236}">
                <a16:creationId xmlns="" xmlns:a16="http://schemas.microsoft.com/office/drawing/2014/main" id="{5E406815-2FC8-4A0E-8ECC-2ADF764A6AB5}"/>
              </a:ext>
            </a:extLst>
          </p:cNvPr>
          <p:cNvSpPr>
            <a:spLocks noGrp="1"/>
          </p:cNvSpPr>
          <p:nvPr>
            <p:ph type="sldNum" sz="quarter" idx="7"/>
          </p:nvPr>
        </p:nvSpPr>
        <p:spPr/>
        <p:txBody>
          <a:bodyPr/>
          <a:lstStyle/>
          <a:p>
            <a:fld id="{B6F15528-21DE-4FAA-801E-634DDDAF4B2B}" type="slidenum">
              <a:rPr lang="ro-RO" smtClean="0"/>
              <a:pPr/>
              <a:t>4</a:t>
            </a:fld>
            <a:endParaRPr lang="ro-RO" dirty="0"/>
          </a:p>
        </p:txBody>
      </p:sp>
      <p:pic>
        <p:nvPicPr>
          <p:cNvPr id="3" name="I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602" y="1600200"/>
            <a:ext cx="5124796" cy="3657600"/>
          </a:xfrm>
          <a:prstGeom prst="rect">
            <a:avLst/>
          </a:prstGeom>
        </p:spPr>
      </p:pic>
    </p:spTree>
    <p:extLst>
      <p:ext uri="{BB962C8B-B14F-4D97-AF65-F5344CB8AC3E}">
        <p14:creationId xmlns:p14="http://schemas.microsoft.com/office/powerpoint/2010/main" val="3054765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număr diapozitiv 1">
            <a:extLst>
              <a:ext uri="{FF2B5EF4-FFF2-40B4-BE49-F238E27FC236}">
                <a16:creationId xmlns="" xmlns:a16="http://schemas.microsoft.com/office/drawing/2014/main" id="{701C35B8-3304-447E-B875-B1A320EBC89E}"/>
              </a:ext>
            </a:extLst>
          </p:cNvPr>
          <p:cNvSpPr>
            <a:spLocks noGrp="1"/>
          </p:cNvSpPr>
          <p:nvPr>
            <p:ph type="sldNum" sz="quarter" idx="7"/>
          </p:nvPr>
        </p:nvSpPr>
        <p:spPr/>
        <p:txBody>
          <a:bodyPr/>
          <a:lstStyle/>
          <a:p>
            <a:fld id="{B6F15528-21DE-4FAA-801E-634DDDAF4B2B}" type="slidenum">
              <a:rPr lang="ro-RO" smtClean="0"/>
              <a:pPr/>
              <a:t>5</a:t>
            </a:fld>
            <a:endParaRPr lang="ro-RO" dirty="0"/>
          </a:p>
        </p:txBody>
      </p:sp>
      <p:sp>
        <p:nvSpPr>
          <p:cNvPr id="4" name="CasetăText 3">
            <a:extLst>
              <a:ext uri="{FF2B5EF4-FFF2-40B4-BE49-F238E27FC236}">
                <a16:creationId xmlns="" xmlns:a16="http://schemas.microsoft.com/office/drawing/2014/main" id="{806C12C7-8867-419A-AE89-6F697AD9FD87}"/>
              </a:ext>
            </a:extLst>
          </p:cNvPr>
          <p:cNvSpPr txBox="1"/>
          <p:nvPr/>
        </p:nvSpPr>
        <p:spPr>
          <a:xfrm>
            <a:off x="762000" y="685800"/>
            <a:ext cx="7772400" cy="4801314"/>
          </a:xfrm>
          <a:prstGeom prst="rect">
            <a:avLst/>
          </a:prstGeom>
          <a:noFill/>
        </p:spPr>
        <p:txBody>
          <a:bodyPr wrap="square">
            <a:spAutoFit/>
          </a:bodyPr>
          <a:lstStyle/>
          <a:p>
            <a:pPr algn="just"/>
            <a:r>
              <a:rPr lang="ro-RO" dirty="0">
                <a:latin typeface="Bell MT" panose="02020503060305020303" pitchFamily="18" charset="0"/>
              </a:rPr>
              <a:t>     </a:t>
            </a:r>
          </a:p>
          <a:p>
            <a:pPr algn="just"/>
            <a:r>
              <a:rPr lang="ro-RO" dirty="0">
                <a:latin typeface="Bell MT" panose="02020503060305020303" pitchFamily="18" charset="0"/>
              </a:rPr>
              <a:t>        O atenție aparte merită </a:t>
            </a:r>
            <a:r>
              <a:rPr lang="ro-RO" b="1" u="sng" dirty="0" err="1">
                <a:latin typeface="Bell MT" panose="02020503060305020303" pitchFamily="18" charset="0"/>
              </a:rPr>
              <a:t>Ep</a:t>
            </a:r>
            <a:r>
              <a:rPr lang="ro-RO" b="1" u="sng" dirty="0">
                <a:latin typeface="Bell MT" panose="02020503060305020303" pitchFamily="18" charset="0"/>
              </a:rPr>
              <a:t> </a:t>
            </a:r>
            <a:r>
              <a:rPr lang="ro-RO" b="1" u="sng" dirty="0" err="1">
                <a:latin typeface="Bell MT" panose="02020503060305020303" pitchFamily="18" charset="0"/>
              </a:rPr>
              <a:t>Hipomaniacal</a:t>
            </a:r>
            <a:r>
              <a:rPr lang="ro-RO" dirty="0">
                <a:latin typeface="Bell MT" panose="02020503060305020303" pitchFamily="18" charset="0"/>
              </a:rPr>
              <a:t>, mai scurt și mai puțin intens decât cel maniacal și fără necesitatea internării,... în timpul acestuia, pacientul poate fi </a:t>
            </a:r>
            <a:r>
              <a:rPr lang="ro-RO" b="1" u="sng" dirty="0">
                <a:latin typeface="Bell MT" panose="02020503060305020303" pitchFamily="18" charset="0"/>
              </a:rPr>
              <a:t>efectiv performant</a:t>
            </a:r>
            <a:r>
              <a:rPr lang="ro-RO" dirty="0">
                <a:latin typeface="Bell MT" panose="02020503060305020303" pitchFamily="18" charset="0"/>
              </a:rPr>
              <a:t>, prezentând:</a:t>
            </a:r>
          </a:p>
          <a:p>
            <a:pPr algn="just"/>
            <a:r>
              <a:rPr lang="ro-RO" dirty="0">
                <a:latin typeface="Bell MT" panose="02020503060305020303" pitchFamily="18" charset="0"/>
              </a:rPr>
              <a:t>     - </a:t>
            </a:r>
            <a:r>
              <a:rPr lang="ro-RO" i="1" dirty="0">
                <a:latin typeface="Bell MT" panose="02020503060305020303" pitchFamily="18" charset="0"/>
              </a:rPr>
              <a:t>îndrăzneală +...decizii ușoare....energie +.. redusă nevoie de somn...funcții cognitive +.....vorbire fluidă, </a:t>
            </a:r>
            <a:r>
              <a:rPr lang="ro-RO" i="1" dirty="0" err="1">
                <a:latin typeface="Bell MT" panose="02020503060305020303" pitchFamily="18" charset="0"/>
              </a:rPr>
              <a:t>convingătoare..sociabilitate</a:t>
            </a:r>
            <a:r>
              <a:rPr lang="ro-RO" i="1" dirty="0">
                <a:latin typeface="Bell MT" panose="02020503060305020303" pitchFamily="18" charset="0"/>
              </a:rPr>
              <a:t> + lipsă de reticențe, convinge și angrenează ușor pe alții</a:t>
            </a:r>
            <a:r>
              <a:rPr lang="ro-RO" dirty="0">
                <a:latin typeface="Bell MT" panose="02020503060305020303" pitchFamily="18" charset="0"/>
              </a:rPr>
              <a:t>...etc....În aceste condiții pot însă apare: </a:t>
            </a:r>
          </a:p>
          <a:p>
            <a:pPr algn="just"/>
            <a:endParaRPr lang="ro-RO" dirty="0">
              <a:latin typeface="Bell MT" panose="02020503060305020303" pitchFamily="18" charset="0"/>
            </a:endParaRPr>
          </a:p>
          <a:p>
            <a:pPr algn="just"/>
            <a:r>
              <a:rPr lang="ro-RO" dirty="0">
                <a:latin typeface="Bell MT" panose="02020503060305020303" pitchFamily="18" charset="0"/>
              </a:rPr>
              <a:t>         ..</a:t>
            </a:r>
            <a:r>
              <a:rPr lang="ro-RO" b="1" u="sng" dirty="0">
                <a:latin typeface="Bell MT" panose="02020503060305020303" pitchFamily="18" charset="0"/>
              </a:rPr>
              <a:t>acțiuni riscante</a:t>
            </a:r>
            <a:r>
              <a:rPr lang="ro-RO" b="1" dirty="0">
                <a:latin typeface="Bell MT" panose="02020503060305020303" pitchFamily="18" charset="0"/>
              </a:rPr>
              <a:t> </a:t>
            </a:r>
            <a:r>
              <a:rPr lang="ro-RO" dirty="0">
                <a:latin typeface="Bell MT" panose="02020503060305020303" pitchFamily="18" charset="0"/>
              </a:rPr>
              <a:t>( condus hazardat cu pericol </a:t>
            </a:r>
            <a:r>
              <a:rPr lang="ro-RO" dirty="0" err="1">
                <a:latin typeface="Bell MT" panose="02020503060305020303" pitchFamily="18" charset="0"/>
              </a:rPr>
              <a:t>vital..impulsivitate</a:t>
            </a:r>
            <a:r>
              <a:rPr lang="ro-RO" dirty="0">
                <a:latin typeface="Bell MT" panose="02020503060305020303" pitchFamily="18" charset="0"/>
              </a:rPr>
              <a:t>...cheltuire de bani..)... </a:t>
            </a:r>
            <a:r>
              <a:rPr lang="ro-RO" b="1" u="sng" dirty="0">
                <a:latin typeface="Bell MT" panose="02020503060305020303" pitchFamily="18" charset="0"/>
              </a:rPr>
              <a:t>dezinhibiție erotică</a:t>
            </a:r>
            <a:r>
              <a:rPr lang="ro-RO" b="1" dirty="0">
                <a:latin typeface="Bell MT" panose="02020503060305020303" pitchFamily="18" charset="0"/>
              </a:rPr>
              <a:t> </a:t>
            </a:r>
            <a:r>
              <a:rPr lang="ro-RO" dirty="0">
                <a:latin typeface="Bell MT" panose="02020503060305020303" pitchFamily="18" charset="0"/>
              </a:rPr>
              <a:t>(crește interesul și performanța sexuală, contact, aventuri, promiscuitate, coprolalie), </a:t>
            </a:r>
            <a:r>
              <a:rPr lang="ro-RO" u="sng" dirty="0">
                <a:latin typeface="Bell MT" panose="02020503060305020303" pitchFamily="18" charset="0"/>
              </a:rPr>
              <a:t>comportamente compromițătoare;</a:t>
            </a:r>
            <a:r>
              <a:rPr lang="ro-RO" dirty="0">
                <a:latin typeface="Bell MT" panose="02020503060305020303" pitchFamily="18" charset="0"/>
              </a:rPr>
              <a:t> </a:t>
            </a:r>
            <a:r>
              <a:rPr lang="ro-RO" b="1" u="sng" dirty="0">
                <a:latin typeface="Bell MT" panose="02020503060305020303" pitchFamily="18" charset="0"/>
              </a:rPr>
              <a:t>euforie sărbătorească petrecăreață</a:t>
            </a:r>
            <a:r>
              <a:rPr lang="ro-RO" dirty="0">
                <a:latin typeface="Bell MT" panose="02020503060305020303" pitchFamily="18" charset="0"/>
              </a:rPr>
              <a:t> (bună dispoziție gregară, dezinhibiție, consum crescut de alcool și substanțe, cântec, dans etc.)...dar și...</a:t>
            </a:r>
            <a:r>
              <a:rPr lang="ro-RO" b="1" u="sng" dirty="0">
                <a:latin typeface="Bell MT" panose="02020503060305020303" pitchFamily="18" charset="0"/>
              </a:rPr>
              <a:t>crescută creativitate artistică...</a:t>
            </a:r>
          </a:p>
          <a:p>
            <a:pPr lvl="0" algn="just"/>
            <a:endParaRPr lang="ro-RO" dirty="0">
              <a:latin typeface="Bell MT" panose="02020503060305020303" pitchFamily="18" charset="0"/>
            </a:endParaRPr>
          </a:p>
          <a:p>
            <a:pPr algn="just"/>
            <a:r>
              <a:rPr lang="ro-RO" dirty="0">
                <a:latin typeface="Bell MT" panose="02020503060305020303" pitchFamily="18" charset="0"/>
              </a:rPr>
              <a:t>         </a:t>
            </a:r>
            <a:r>
              <a:rPr lang="ro-RO" b="1" dirty="0" err="1">
                <a:latin typeface="Bell MT" panose="02020503060305020303" pitchFamily="18" charset="0"/>
              </a:rPr>
              <a:t>Ep</a:t>
            </a:r>
            <a:r>
              <a:rPr lang="ro-RO" b="1" dirty="0">
                <a:latin typeface="Bell MT" panose="02020503060305020303" pitchFamily="18" charset="0"/>
              </a:rPr>
              <a:t> </a:t>
            </a:r>
            <a:r>
              <a:rPr lang="ro-RO" b="1" dirty="0" err="1">
                <a:latin typeface="Bell MT" panose="02020503060305020303" pitchFamily="18" charset="0"/>
              </a:rPr>
              <a:t>Hipomaniacal</a:t>
            </a:r>
            <a:r>
              <a:rPr lang="ro-RO" b="1" dirty="0">
                <a:latin typeface="Bell MT" panose="02020503060305020303" pitchFamily="18" charset="0"/>
              </a:rPr>
              <a:t> e trăit și reamintit cu plăcere, dorit (</a:t>
            </a:r>
            <a:r>
              <a:rPr lang="ro-RO" b="1" dirty="0" err="1">
                <a:latin typeface="Bell MT" panose="02020503060305020303" pitchFamily="18" charset="0"/>
              </a:rPr>
              <a:t>addictiv</a:t>
            </a:r>
            <a:r>
              <a:rPr lang="ro-RO" b="1" dirty="0">
                <a:latin typeface="Bell MT" panose="02020503060305020303" pitchFamily="18" charset="0"/>
              </a:rPr>
              <a:t>)</a:t>
            </a:r>
          </a:p>
          <a:p>
            <a:pPr algn="just"/>
            <a:r>
              <a:rPr lang="ro-RO" dirty="0">
                <a:latin typeface="Bell MT" panose="02020503060305020303" pitchFamily="18" charset="0"/>
              </a:rPr>
              <a:t>    </a:t>
            </a:r>
          </a:p>
        </p:txBody>
      </p:sp>
    </p:spTree>
    <p:extLst>
      <p:ext uri="{BB962C8B-B14F-4D97-AF65-F5344CB8AC3E}">
        <p14:creationId xmlns:p14="http://schemas.microsoft.com/office/powerpoint/2010/main" val="1449314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număr diapozitiv 1">
            <a:extLst>
              <a:ext uri="{FF2B5EF4-FFF2-40B4-BE49-F238E27FC236}">
                <a16:creationId xmlns="" xmlns:a16="http://schemas.microsoft.com/office/drawing/2014/main" id="{DE695D42-3C33-40A7-942D-C4FF83C124A7}"/>
              </a:ext>
            </a:extLst>
          </p:cNvPr>
          <p:cNvSpPr>
            <a:spLocks noGrp="1"/>
          </p:cNvSpPr>
          <p:nvPr>
            <p:ph type="sldNum" sz="quarter" idx="7"/>
          </p:nvPr>
        </p:nvSpPr>
        <p:spPr/>
        <p:txBody>
          <a:bodyPr/>
          <a:lstStyle/>
          <a:p>
            <a:fld id="{B6F15528-21DE-4FAA-801E-634DDDAF4B2B}" type="slidenum">
              <a:rPr lang="ro-RO" smtClean="0"/>
              <a:pPr/>
              <a:t>6</a:t>
            </a:fld>
            <a:endParaRPr lang="ro-RO" dirty="0"/>
          </a:p>
        </p:txBody>
      </p:sp>
      <p:sp>
        <p:nvSpPr>
          <p:cNvPr id="4" name="CasetăText 3">
            <a:extLst>
              <a:ext uri="{FF2B5EF4-FFF2-40B4-BE49-F238E27FC236}">
                <a16:creationId xmlns="" xmlns:a16="http://schemas.microsoft.com/office/drawing/2014/main" id="{1B212DB7-27EB-4DB6-BAC2-451A8855B196}"/>
              </a:ext>
            </a:extLst>
          </p:cNvPr>
          <p:cNvSpPr txBox="1"/>
          <p:nvPr/>
        </p:nvSpPr>
        <p:spPr>
          <a:xfrm>
            <a:off x="838200" y="762000"/>
            <a:ext cx="7543800" cy="5078313"/>
          </a:xfrm>
          <a:prstGeom prst="rect">
            <a:avLst/>
          </a:prstGeom>
          <a:noFill/>
        </p:spPr>
        <p:txBody>
          <a:bodyPr wrap="square">
            <a:spAutoFit/>
          </a:bodyPr>
          <a:lstStyle/>
          <a:p>
            <a:pPr algn="just"/>
            <a:r>
              <a:rPr lang="en-US" dirty="0">
                <a:latin typeface="Bell MT" panose="02020503060305020303" pitchFamily="18" charset="0"/>
              </a:rPr>
              <a:t>        </a:t>
            </a:r>
            <a:endParaRPr lang="ro-RO" dirty="0">
              <a:latin typeface="Bell MT" panose="02020503060305020303" pitchFamily="18" charset="0"/>
            </a:endParaRPr>
          </a:p>
          <a:p>
            <a:pPr algn="just"/>
            <a:r>
              <a:rPr lang="ro-RO" dirty="0">
                <a:latin typeface="Bell MT" panose="02020503060305020303" pitchFamily="18" charset="0"/>
              </a:rPr>
              <a:t>      Una din </a:t>
            </a:r>
            <a:r>
              <a:rPr lang="ro-RO" dirty="0" err="1">
                <a:latin typeface="Bell MT" panose="02020503060305020303" pitchFamily="18" charset="0"/>
              </a:rPr>
              <a:t>specificitățile</a:t>
            </a:r>
            <a:r>
              <a:rPr lang="ro-RO" dirty="0">
                <a:latin typeface="Bell MT" panose="02020503060305020303" pitchFamily="18" charset="0"/>
              </a:rPr>
              <a:t> </a:t>
            </a:r>
            <a:r>
              <a:rPr lang="ro-RO" b="1" dirty="0">
                <a:latin typeface="Bell MT" panose="02020503060305020303" pitchFamily="18" charset="0"/>
              </a:rPr>
              <a:t>sistemului DSM-III-5 (</a:t>
            </a:r>
            <a:r>
              <a:rPr lang="ro-RO" dirty="0">
                <a:latin typeface="Bell MT" panose="02020503060305020303" pitchFamily="18" charset="0"/>
              </a:rPr>
              <a:t>valabilă și </a:t>
            </a:r>
            <a:r>
              <a:rPr lang="ro-RO" dirty="0" err="1">
                <a:latin typeface="Bell MT" panose="02020503060305020303" pitchFamily="18" charset="0"/>
              </a:rPr>
              <a:t>pt</a:t>
            </a:r>
            <a:r>
              <a:rPr lang="ro-RO" dirty="0">
                <a:latin typeface="Bell MT" panose="02020503060305020303" pitchFamily="18" charset="0"/>
              </a:rPr>
              <a:t> </a:t>
            </a:r>
            <a:r>
              <a:rPr lang="ro-RO" dirty="0" err="1">
                <a:latin typeface="Bell MT" panose="02020503060305020303" pitchFamily="18" charset="0"/>
              </a:rPr>
              <a:t>tb</a:t>
            </a:r>
            <a:r>
              <a:rPr lang="ro-RO" dirty="0">
                <a:latin typeface="Bell MT" panose="02020503060305020303" pitchFamily="18" charset="0"/>
              </a:rPr>
              <a:t>. dispoziționale) constă în definirea explicită și operațională a unui </a:t>
            </a:r>
            <a:r>
              <a:rPr lang="ro-RO" b="1" dirty="0">
                <a:latin typeface="Bell MT" panose="02020503060305020303" pitchFamily="18" charset="0"/>
              </a:rPr>
              <a:t>număr finit de entități </a:t>
            </a:r>
            <a:r>
              <a:rPr lang="ro-RO" b="1" dirty="0" err="1">
                <a:latin typeface="Bell MT" panose="02020503060305020303" pitchFamily="18" charset="0"/>
              </a:rPr>
              <a:t>nosologice</a:t>
            </a:r>
            <a:r>
              <a:rPr lang="ro-RO" b="1" dirty="0">
                <a:latin typeface="Bell MT" panose="02020503060305020303" pitchFamily="18" charset="0"/>
              </a:rPr>
              <a:t> delimitate....fără un continuum între categorii și între acestea și </a:t>
            </a:r>
            <a:r>
              <a:rPr lang="ro-RO" b="1" dirty="0" err="1">
                <a:latin typeface="Bell MT" panose="02020503060305020303" pitchFamily="18" charset="0"/>
              </a:rPr>
              <a:t>normalitat</a:t>
            </a:r>
            <a:r>
              <a:rPr lang="ro-RO" b="1" u="sng" dirty="0">
                <a:latin typeface="Bell MT" panose="02020503060305020303" pitchFamily="18" charset="0"/>
              </a:rPr>
              <a:t>.</a:t>
            </a:r>
            <a:r>
              <a:rPr lang="ro-RO" dirty="0">
                <a:latin typeface="Bell MT" panose="02020503060305020303" pitchFamily="18" charset="0"/>
              </a:rPr>
              <a:t> (</a:t>
            </a:r>
            <a:r>
              <a:rPr lang="ro-RO" i="1" dirty="0">
                <a:latin typeface="Bell MT" panose="02020503060305020303" pitchFamily="18" charset="0"/>
              </a:rPr>
              <a:t>Se acceptă </a:t>
            </a:r>
            <a:r>
              <a:rPr lang="ro-RO" dirty="0">
                <a:latin typeface="Bell MT" panose="02020503060305020303" pitchFamily="18" charset="0"/>
              </a:rPr>
              <a:t>în schimb </a:t>
            </a:r>
            <a:r>
              <a:rPr lang="ro-RO" i="1" dirty="0">
                <a:latin typeface="Bell MT" panose="02020503060305020303" pitchFamily="18" charset="0"/>
              </a:rPr>
              <a:t>comorbidității</a:t>
            </a:r>
            <a:r>
              <a:rPr lang="ro-RO" dirty="0">
                <a:latin typeface="Bell MT" panose="02020503060305020303" pitchFamily="18" charset="0"/>
              </a:rPr>
              <a:t>, care în TBP și TMD sunt  multiple, practic cu întreaga psihopatologie) </a:t>
            </a:r>
          </a:p>
          <a:p>
            <a:pPr algn="just"/>
            <a:endParaRPr lang="ro-RO" dirty="0">
              <a:latin typeface="Bell MT" panose="02020503060305020303" pitchFamily="18" charset="0"/>
            </a:endParaRPr>
          </a:p>
          <a:p>
            <a:pPr algn="just"/>
            <a:r>
              <a:rPr lang="ro-RO" dirty="0">
                <a:latin typeface="Bell MT" panose="02020503060305020303" pitchFamily="18" charset="0"/>
              </a:rPr>
              <a:t>       Dar, în sec. XXI nu mai putem ignora </a:t>
            </a:r>
            <a:r>
              <a:rPr lang="ro-RO" u="sng" dirty="0">
                <a:latin typeface="Bell MT" panose="02020503060305020303" pitchFamily="18" charset="0"/>
              </a:rPr>
              <a:t>înscrierea psihopatologiei </a:t>
            </a:r>
            <a:r>
              <a:rPr lang="ro-RO" dirty="0">
                <a:latin typeface="Bell MT" panose="02020503060305020303" pitchFamily="18" charset="0"/>
              </a:rPr>
              <a:t>– dincolo de utilitatea ei pentru practica psihiatriei - și </a:t>
            </a:r>
            <a:r>
              <a:rPr lang="ro-RO" u="sng" dirty="0">
                <a:latin typeface="Bell MT" panose="02020503060305020303" pitchFamily="18" charset="0"/>
              </a:rPr>
              <a:t>între parametrii antropologiei generale,</a:t>
            </a:r>
            <a:r>
              <a:rPr lang="ro-RO" dirty="0">
                <a:latin typeface="Bell MT" panose="02020503060305020303" pitchFamily="18" charset="0"/>
              </a:rPr>
              <a:t>....fapt ce pretinde înțelegerea continuumul cu normalitatea</a:t>
            </a:r>
          </a:p>
          <a:p>
            <a:pPr algn="just"/>
            <a:r>
              <a:rPr lang="ro-RO" dirty="0">
                <a:latin typeface="Bell MT" panose="02020503060305020303" pitchFamily="18" charset="0"/>
              </a:rPr>
              <a:t> </a:t>
            </a:r>
          </a:p>
          <a:p>
            <a:pPr algn="just"/>
            <a:r>
              <a:rPr lang="ro-RO" dirty="0">
                <a:latin typeface="Bell MT" panose="02020503060305020303" pitchFamily="18" charset="0"/>
              </a:rPr>
              <a:t>     A</a:t>
            </a:r>
            <a:r>
              <a:rPr lang="ro-RO" b="1" dirty="0">
                <a:latin typeface="Bell MT" panose="02020503060305020303" pitchFamily="18" charset="0"/>
              </a:rPr>
              <a:t>cest continuum a fost de fapt acceptat și studiat de </a:t>
            </a:r>
            <a:r>
              <a:rPr lang="ro-RO" b="1" dirty="0" err="1">
                <a:latin typeface="Bell MT" panose="02020503060305020303" pitchFamily="18" charset="0"/>
              </a:rPr>
              <a:t>pricipalele</a:t>
            </a:r>
            <a:r>
              <a:rPr lang="ro-RO" b="1" dirty="0">
                <a:latin typeface="Bell MT" panose="02020503060305020303" pitchFamily="18" charset="0"/>
              </a:rPr>
              <a:t> Doctrine psihopatologice dezvoltate în paralel cu DSM-III-5, precum:</a:t>
            </a:r>
            <a:r>
              <a:rPr lang="ro-RO" dirty="0">
                <a:latin typeface="Bell MT" panose="02020503060305020303" pitchFamily="18" charset="0"/>
              </a:rPr>
              <a:t> </a:t>
            </a:r>
          </a:p>
          <a:p>
            <a:pPr algn="just"/>
            <a:r>
              <a:rPr lang="ro-RO" b="1" dirty="0">
                <a:latin typeface="Bell MT" panose="02020503060305020303" pitchFamily="18" charset="0"/>
              </a:rPr>
              <a:t>  - Doctrina vulnerabilitate/stres.......- D.</a:t>
            </a:r>
            <a:r>
              <a:rPr lang="en-US" b="1" dirty="0">
                <a:latin typeface="Bell MT" panose="02020503060305020303" pitchFamily="18" charset="0"/>
              </a:rPr>
              <a:t> </a:t>
            </a:r>
            <a:r>
              <a:rPr lang="ro-RO" b="1" dirty="0">
                <a:latin typeface="Bell MT" panose="02020503060305020303" pitchFamily="18" charset="0"/>
              </a:rPr>
              <a:t>psihopatologiei </a:t>
            </a:r>
            <a:r>
              <a:rPr lang="ro-RO" b="1" dirty="0" err="1">
                <a:latin typeface="Bell MT" panose="02020503060305020303" pitchFamily="18" charset="0"/>
              </a:rPr>
              <a:t>developmentale</a:t>
            </a:r>
            <a:r>
              <a:rPr lang="ro-RO" b="1" dirty="0">
                <a:latin typeface="Bell MT" panose="02020503060305020303" pitchFamily="18" charset="0"/>
              </a:rPr>
              <a:t>.    </a:t>
            </a:r>
          </a:p>
          <a:p>
            <a:pPr algn="just"/>
            <a:r>
              <a:rPr lang="ro-RO" b="1" dirty="0">
                <a:latin typeface="Bell MT" panose="02020503060305020303" pitchFamily="18" charset="0"/>
              </a:rPr>
              <a:t>          - D. spectrelor maladive............      - </a:t>
            </a:r>
            <a:r>
              <a:rPr lang="en-US" b="1" dirty="0">
                <a:latin typeface="Bell MT" panose="02020503060305020303" pitchFamily="18" charset="0"/>
              </a:rPr>
              <a:t> </a:t>
            </a:r>
            <a:r>
              <a:rPr lang="ro-RO" b="1" dirty="0">
                <a:latin typeface="Bell MT" panose="02020503060305020303" pitchFamily="18" charset="0"/>
              </a:rPr>
              <a:t>D. evoluționist culturală</a:t>
            </a:r>
            <a:r>
              <a:rPr lang="ro-RO" b="1" u="sng" dirty="0">
                <a:latin typeface="Bell MT" panose="02020503060305020303" pitchFamily="18" charset="0"/>
              </a:rPr>
              <a:t>. </a:t>
            </a:r>
          </a:p>
          <a:p>
            <a:pPr algn="just"/>
            <a:r>
              <a:rPr lang="ro-RO" b="1" u="sng" dirty="0">
                <a:latin typeface="Bell MT" panose="02020503060305020303" pitchFamily="18" charset="0"/>
              </a:rPr>
              <a:t>    </a:t>
            </a:r>
          </a:p>
          <a:p>
            <a:pPr algn="just"/>
            <a:r>
              <a:rPr lang="ro-RO" b="1" dirty="0">
                <a:latin typeface="Bell MT" panose="02020503060305020303" pitchFamily="18" charset="0"/>
              </a:rPr>
              <a:t>                    </a:t>
            </a:r>
            <a:r>
              <a:rPr lang="ro-RO" dirty="0">
                <a:latin typeface="Bell MT" panose="02020503060305020303" pitchFamily="18" charset="0"/>
              </a:rPr>
              <a:t>Vom comenta unele aspecte ale ultimelor două</a:t>
            </a:r>
          </a:p>
          <a:p>
            <a:pPr algn="just"/>
            <a:r>
              <a:rPr lang="ro-RO" b="1" u="sng" dirty="0">
                <a:latin typeface="Bell MT" panose="02020503060305020303" pitchFamily="18" charset="0"/>
              </a:rPr>
              <a:t>            </a:t>
            </a:r>
          </a:p>
        </p:txBody>
      </p:sp>
    </p:spTree>
    <p:extLst>
      <p:ext uri="{BB962C8B-B14F-4D97-AF65-F5344CB8AC3E}">
        <p14:creationId xmlns:p14="http://schemas.microsoft.com/office/powerpoint/2010/main" val="3961772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număr diapozitiv 1">
            <a:extLst>
              <a:ext uri="{FF2B5EF4-FFF2-40B4-BE49-F238E27FC236}">
                <a16:creationId xmlns="" xmlns:a16="http://schemas.microsoft.com/office/drawing/2014/main" id="{23F4C396-3084-4545-8F84-2BDC14E0CEA1}"/>
              </a:ext>
            </a:extLst>
          </p:cNvPr>
          <p:cNvSpPr>
            <a:spLocks noGrp="1"/>
          </p:cNvSpPr>
          <p:nvPr>
            <p:ph type="sldNum" sz="quarter" idx="7"/>
          </p:nvPr>
        </p:nvSpPr>
        <p:spPr/>
        <p:txBody>
          <a:bodyPr/>
          <a:lstStyle/>
          <a:p>
            <a:fld id="{B6F15528-21DE-4FAA-801E-634DDDAF4B2B}" type="slidenum">
              <a:rPr lang="ro-RO" smtClean="0"/>
              <a:pPr/>
              <a:t>7</a:t>
            </a:fld>
            <a:endParaRPr lang="ro-RO" dirty="0"/>
          </a:p>
        </p:txBody>
      </p:sp>
      <p:sp>
        <p:nvSpPr>
          <p:cNvPr id="6" name="CasetăText 5">
            <a:extLst>
              <a:ext uri="{FF2B5EF4-FFF2-40B4-BE49-F238E27FC236}">
                <a16:creationId xmlns="" xmlns:a16="http://schemas.microsoft.com/office/drawing/2014/main" id="{C572AEF7-6B42-409B-90D7-F58CBD59DF7B}"/>
              </a:ext>
            </a:extLst>
          </p:cNvPr>
          <p:cNvSpPr txBox="1"/>
          <p:nvPr/>
        </p:nvSpPr>
        <p:spPr>
          <a:xfrm>
            <a:off x="723900" y="762000"/>
            <a:ext cx="7810500" cy="4524315"/>
          </a:xfrm>
          <a:prstGeom prst="rect">
            <a:avLst/>
          </a:prstGeom>
          <a:noFill/>
        </p:spPr>
        <p:txBody>
          <a:bodyPr wrap="square">
            <a:spAutoFit/>
          </a:bodyPr>
          <a:lstStyle/>
          <a:p>
            <a:pPr algn="just"/>
            <a:r>
              <a:rPr lang="en-US" dirty="0">
                <a:latin typeface="Bell MT" panose="02020503060305020303" pitchFamily="18" charset="0"/>
              </a:rPr>
              <a:t>           </a:t>
            </a:r>
            <a:endParaRPr lang="ro-RO" dirty="0">
              <a:latin typeface="Bell MT" panose="02020503060305020303" pitchFamily="18" charset="0"/>
            </a:endParaRPr>
          </a:p>
          <a:p>
            <a:pPr algn="just"/>
            <a:r>
              <a:rPr lang="ro-RO" dirty="0">
                <a:latin typeface="Bell MT" panose="02020503060305020303" pitchFamily="18" charset="0"/>
              </a:rPr>
              <a:t>           DOCTRINA SPECTRELOR MALADIVE IN PSIHOPATOLOGIE</a:t>
            </a:r>
          </a:p>
          <a:p>
            <a:pPr algn="just"/>
            <a:endParaRPr lang="ro-RO" dirty="0">
              <a:latin typeface="Bell MT" panose="02020503060305020303" pitchFamily="18" charset="0"/>
            </a:endParaRPr>
          </a:p>
          <a:p>
            <a:pPr algn="just"/>
            <a:r>
              <a:rPr lang="ro-RO" dirty="0">
                <a:latin typeface="Bell MT" panose="02020503060305020303" pitchFamily="18" charset="0"/>
              </a:rPr>
              <a:t>         </a:t>
            </a:r>
            <a:r>
              <a:rPr lang="en-US" dirty="0">
                <a:latin typeface="Bell MT" panose="02020503060305020303" pitchFamily="18" charset="0"/>
              </a:rPr>
              <a:t>  </a:t>
            </a:r>
            <a:r>
              <a:rPr lang="ro-RO" b="1" u="sng" dirty="0">
                <a:latin typeface="Bell MT" panose="02020503060305020303" pitchFamily="18" charset="0"/>
              </a:rPr>
              <a:t> Doctrina spectrelor maladive</a:t>
            </a:r>
            <a:r>
              <a:rPr lang="ro-RO" u="sng" dirty="0">
                <a:latin typeface="Bell MT" panose="02020503060305020303" pitchFamily="18" charset="0"/>
              </a:rPr>
              <a:t> </a:t>
            </a:r>
            <a:r>
              <a:rPr lang="ro-RO" dirty="0">
                <a:latin typeface="Bell MT" panose="02020503060305020303" pitchFamily="18" charset="0"/>
              </a:rPr>
              <a:t>susține în psihiatrie necesitatea de a fi studiate, nu doar episoadele definibile clinic (prin DSM-5) la un pacient dat, ci și </a:t>
            </a:r>
            <a:r>
              <a:rPr lang="ro-RO" u="sng" dirty="0">
                <a:latin typeface="Bell MT" panose="02020503060305020303" pitchFamily="18" charset="0"/>
              </a:rPr>
              <a:t>prezența la acesta.. dar și la rudele sale de gr I.. a:</a:t>
            </a:r>
          </a:p>
          <a:p>
            <a:pPr lvl="0" algn="just"/>
            <a:r>
              <a:rPr lang="ro-RO" dirty="0">
                <a:latin typeface="Bell MT" panose="02020503060305020303" pitchFamily="18" charset="0"/>
              </a:rPr>
              <a:t>    - manifestărilor </a:t>
            </a:r>
            <a:r>
              <a:rPr lang="ro-RO" dirty="0" err="1">
                <a:latin typeface="Bell MT" panose="02020503060305020303" pitchFamily="18" charset="0"/>
              </a:rPr>
              <a:t>subclinice</a:t>
            </a:r>
            <a:r>
              <a:rPr lang="ro-RO" dirty="0">
                <a:latin typeface="Bell MT" panose="02020503060305020303" pitchFamily="18" charset="0"/>
              </a:rPr>
              <a:t> de același tip.....- a particularităților temperamentale (și a </a:t>
            </a:r>
            <a:r>
              <a:rPr lang="ro-RO" dirty="0" err="1">
                <a:latin typeface="Bell MT" panose="02020503060305020303" pitchFamily="18" charset="0"/>
              </a:rPr>
              <a:t>tb</a:t>
            </a:r>
            <a:r>
              <a:rPr lang="ro-RO" dirty="0">
                <a:latin typeface="Bell MT" panose="02020503060305020303" pitchFamily="18" charset="0"/>
              </a:rPr>
              <a:t> de personalitate)..- a hobby-urilor..,- a profesiilor preferate, - a comportamentelor particulare (e.g. suicidul) ..- a  </a:t>
            </a:r>
            <a:r>
              <a:rPr lang="ro-RO" dirty="0" err="1">
                <a:latin typeface="Bell MT" panose="02020503060305020303" pitchFamily="18" charset="0"/>
              </a:rPr>
              <a:t>a</a:t>
            </a:r>
            <a:r>
              <a:rPr lang="ro-RO" dirty="0">
                <a:latin typeface="Bell MT" panose="02020503060305020303" pitchFamily="18" charset="0"/>
              </a:rPr>
              <a:t> talentelor deosebite....</a:t>
            </a:r>
          </a:p>
          <a:p>
            <a:pPr lvl="0" algn="just"/>
            <a:endParaRPr lang="ro-RO" dirty="0">
              <a:latin typeface="Bell MT" panose="02020503060305020303" pitchFamily="18" charset="0"/>
            </a:endParaRPr>
          </a:p>
          <a:p>
            <a:pPr algn="just"/>
            <a:r>
              <a:rPr lang="ro-RO" dirty="0">
                <a:latin typeface="Bell MT" panose="02020503060305020303" pitchFamily="18" charset="0"/>
              </a:rPr>
              <a:t>  </a:t>
            </a:r>
            <a:r>
              <a:rPr lang="en-US" dirty="0">
                <a:latin typeface="Bell MT" panose="02020503060305020303" pitchFamily="18" charset="0"/>
              </a:rPr>
              <a:t>          </a:t>
            </a:r>
            <a:r>
              <a:rPr lang="ro-RO" dirty="0">
                <a:latin typeface="Bell MT" panose="02020503060305020303" pitchFamily="18" charset="0"/>
              </a:rPr>
              <a:t>- În </a:t>
            </a:r>
            <a:r>
              <a:rPr lang="ro-RO" u="sng" dirty="0">
                <a:latin typeface="Bell MT" panose="02020503060305020303" pitchFamily="18" charset="0"/>
              </a:rPr>
              <a:t>spectrul bipolar</a:t>
            </a:r>
            <a:r>
              <a:rPr lang="ro-RO" dirty="0">
                <a:latin typeface="Bell MT" panose="02020503060305020303" pitchFamily="18" charset="0"/>
              </a:rPr>
              <a:t> se întâlnește astfel.. pe lângă o mare rată a suicidului...un procent crescut de creatori artistici (de poezie, proză, literatură,</a:t>
            </a:r>
            <a:r>
              <a:rPr lang="en-US" dirty="0">
                <a:latin typeface="Bell MT" panose="02020503060305020303" pitchFamily="18" charset="0"/>
              </a:rPr>
              <a:t> </a:t>
            </a:r>
            <a:r>
              <a:rPr lang="ro-RO" dirty="0">
                <a:latin typeface="Bell MT" panose="02020503060305020303" pitchFamily="18" charset="0"/>
              </a:rPr>
              <a:t>mu</a:t>
            </a:r>
            <a:r>
              <a:rPr lang="en-US" dirty="0" err="1">
                <a:latin typeface="Bell MT" panose="02020503060305020303" pitchFamily="18" charset="0"/>
              </a:rPr>
              <a:t>zic</a:t>
            </a:r>
            <a:r>
              <a:rPr lang="ro-RO" dirty="0">
                <a:latin typeface="Bell MT" panose="02020503060305020303" pitchFamily="18" charset="0"/>
              </a:rPr>
              <a:t>ă )...instabilitate comportamentală și financiară....impulsivitate...</a:t>
            </a:r>
            <a:r>
              <a:rPr lang="ro-RO" dirty="0" err="1">
                <a:latin typeface="Bell MT" panose="02020503060305020303" pitchFamily="18" charset="0"/>
              </a:rPr>
              <a:t>addicții</a:t>
            </a:r>
            <a:r>
              <a:rPr lang="ro-RO" dirty="0">
                <a:latin typeface="Bell MT" panose="02020503060305020303" pitchFamily="18" charset="0"/>
              </a:rPr>
              <a:t>...</a:t>
            </a:r>
          </a:p>
          <a:p>
            <a:pPr algn="just"/>
            <a:endParaRPr lang="ro-RO" dirty="0">
              <a:latin typeface="Bell MT" panose="02020503060305020303" pitchFamily="18" charset="0"/>
            </a:endParaRPr>
          </a:p>
          <a:p>
            <a:pPr algn="just"/>
            <a:r>
              <a:rPr lang="ro-RO" dirty="0">
                <a:latin typeface="Bell MT" panose="02020503060305020303" pitchFamily="18" charset="0"/>
              </a:rPr>
              <a:t>   </a:t>
            </a:r>
            <a:r>
              <a:rPr lang="en-US" dirty="0">
                <a:latin typeface="Bell MT" panose="02020503060305020303" pitchFamily="18" charset="0"/>
              </a:rPr>
              <a:t>      </a:t>
            </a:r>
            <a:r>
              <a:rPr lang="ro-RO" dirty="0">
                <a:latin typeface="Bell MT" panose="02020503060305020303" pitchFamily="18" charset="0"/>
              </a:rPr>
              <a:t> În perspectiva spectrelor, se acordă </a:t>
            </a:r>
            <a:r>
              <a:rPr lang="ro-RO" b="1" dirty="0">
                <a:latin typeface="Bell MT" panose="02020503060305020303" pitchFamily="18" charset="0"/>
              </a:rPr>
              <a:t>un rol important și </a:t>
            </a:r>
            <a:r>
              <a:rPr lang="ro-RO" b="1" u="sng" dirty="0">
                <a:latin typeface="Bell MT" panose="02020503060305020303" pitchFamily="18" charset="0"/>
              </a:rPr>
              <a:t>temperamentelor afective, care, singure, nu constituie un dg. psihiatric.</a:t>
            </a:r>
            <a:endParaRPr lang="ro-RO" dirty="0">
              <a:latin typeface="Bell MT" panose="02020503060305020303" pitchFamily="18" charset="0"/>
            </a:endParaRPr>
          </a:p>
        </p:txBody>
      </p:sp>
    </p:spTree>
    <p:extLst>
      <p:ext uri="{BB962C8B-B14F-4D97-AF65-F5344CB8AC3E}">
        <p14:creationId xmlns:p14="http://schemas.microsoft.com/office/powerpoint/2010/main" val="3208708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număr diapozitiv 1">
            <a:extLst>
              <a:ext uri="{FF2B5EF4-FFF2-40B4-BE49-F238E27FC236}">
                <a16:creationId xmlns="" xmlns:a16="http://schemas.microsoft.com/office/drawing/2014/main" id="{531645E3-8C85-4F67-8EB4-6AA8E6C07CBA}"/>
              </a:ext>
            </a:extLst>
          </p:cNvPr>
          <p:cNvSpPr>
            <a:spLocks noGrp="1"/>
          </p:cNvSpPr>
          <p:nvPr>
            <p:ph type="sldNum" sz="quarter" idx="7"/>
          </p:nvPr>
        </p:nvSpPr>
        <p:spPr>
          <a:xfrm>
            <a:off x="6530104" y="6324600"/>
            <a:ext cx="2103120" cy="342900"/>
          </a:xfrm>
        </p:spPr>
        <p:txBody>
          <a:bodyPr/>
          <a:lstStyle/>
          <a:p>
            <a:fld id="{B6F15528-21DE-4FAA-801E-634DDDAF4B2B}" type="slidenum">
              <a:rPr lang="ro-RO" smtClean="0"/>
              <a:pPr/>
              <a:t>8</a:t>
            </a:fld>
            <a:endParaRPr lang="ro-RO"/>
          </a:p>
        </p:txBody>
      </p:sp>
      <p:pic>
        <p:nvPicPr>
          <p:cNvPr id="3" name="I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6040" y="642158"/>
            <a:ext cx="3931920" cy="5573684"/>
          </a:xfrm>
          <a:prstGeom prst="rect">
            <a:avLst/>
          </a:prstGeom>
        </p:spPr>
      </p:pic>
    </p:spTree>
    <p:extLst>
      <p:ext uri="{BB962C8B-B14F-4D97-AF65-F5344CB8AC3E}">
        <p14:creationId xmlns:p14="http://schemas.microsoft.com/office/powerpoint/2010/main" val="4264110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număr diapozitiv 1">
            <a:extLst>
              <a:ext uri="{FF2B5EF4-FFF2-40B4-BE49-F238E27FC236}">
                <a16:creationId xmlns="" xmlns:a16="http://schemas.microsoft.com/office/drawing/2014/main" id="{ED2804BF-6E4C-4EC2-8EF0-37A85F439A6F}"/>
              </a:ext>
            </a:extLst>
          </p:cNvPr>
          <p:cNvSpPr>
            <a:spLocks noGrp="1"/>
          </p:cNvSpPr>
          <p:nvPr>
            <p:ph type="sldNum" sz="quarter" idx="7"/>
          </p:nvPr>
        </p:nvSpPr>
        <p:spPr/>
        <p:txBody>
          <a:bodyPr/>
          <a:lstStyle/>
          <a:p>
            <a:fld id="{B6F15528-21DE-4FAA-801E-634DDDAF4B2B}" type="slidenum">
              <a:rPr lang="ro-RO" smtClean="0"/>
              <a:pPr/>
              <a:t>9</a:t>
            </a:fld>
            <a:endParaRPr lang="ro-RO" dirty="0"/>
          </a:p>
        </p:txBody>
      </p:sp>
      <p:sp>
        <p:nvSpPr>
          <p:cNvPr id="4" name="CasetăText 3">
            <a:extLst>
              <a:ext uri="{FF2B5EF4-FFF2-40B4-BE49-F238E27FC236}">
                <a16:creationId xmlns="" xmlns:a16="http://schemas.microsoft.com/office/drawing/2014/main" id="{B45C74B5-D9BD-4930-B329-B446BC8232F6}"/>
              </a:ext>
            </a:extLst>
          </p:cNvPr>
          <p:cNvSpPr txBox="1"/>
          <p:nvPr/>
        </p:nvSpPr>
        <p:spPr>
          <a:xfrm>
            <a:off x="990600" y="685800"/>
            <a:ext cx="7467600" cy="4247317"/>
          </a:xfrm>
          <a:prstGeom prst="rect">
            <a:avLst/>
          </a:prstGeom>
          <a:noFill/>
        </p:spPr>
        <p:txBody>
          <a:bodyPr wrap="square">
            <a:spAutoFit/>
          </a:bodyPr>
          <a:lstStyle/>
          <a:p>
            <a:pPr algn="just"/>
            <a:r>
              <a:rPr lang="ro-RO" dirty="0">
                <a:latin typeface="Calibri" panose="020F0502020204030204" pitchFamily="34" charset="0"/>
                <a:cs typeface="Times New Roman" panose="02020603050405020304" pitchFamily="18" charset="0"/>
              </a:rPr>
              <a:t>   </a:t>
            </a:r>
          </a:p>
          <a:p>
            <a:pPr algn="just"/>
            <a:r>
              <a:rPr lang="ro-RO" dirty="0">
                <a:latin typeface="Calibri" panose="020F0502020204030204" pitchFamily="34" charset="0"/>
                <a:cs typeface="Times New Roman" panose="02020603050405020304" pitchFamily="18" charset="0"/>
              </a:rPr>
              <a:t>     </a:t>
            </a:r>
            <a:r>
              <a:rPr lang="ro-RO" dirty="0">
                <a:latin typeface="Baskerville Old Face" panose="02020602080505020303" pitchFamily="18" charset="0"/>
                <a:cs typeface="Times New Roman" panose="02020603050405020304" pitchFamily="18" charset="0"/>
              </a:rPr>
              <a:t>Merită atenție tema temperamentelor afective (neincluse între categoriile DSM-5). Astfel,</a:t>
            </a:r>
            <a:r>
              <a:rPr lang="ro-RO" dirty="0">
                <a:latin typeface="Baskerville Old Face" panose="02020602080505020303" pitchFamily="18" charset="0"/>
              </a:rPr>
              <a:t> </a:t>
            </a:r>
            <a:r>
              <a:rPr lang="ro-RO" b="1" dirty="0">
                <a:latin typeface="Bell MT" panose="02020503060305020303" pitchFamily="18" charset="0"/>
              </a:rPr>
              <a:t>temperament </a:t>
            </a:r>
            <a:r>
              <a:rPr lang="ro-RO" b="1" dirty="0" err="1">
                <a:latin typeface="Bell MT" panose="02020503060305020303" pitchFamily="18" charset="0"/>
              </a:rPr>
              <a:t>hipertim</a:t>
            </a:r>
            <a:r>
              <a:rPr lang="ro-RO" dirty="0">
                <a:latin typeface="Bell MT" panose="02020503060305020303" pitchFamily="18" charset="0"/>
              </a:rPr>
              <a:t>  s-ar caracteriza (după </a:t>
            </a:r>
            <a:r>
              <a:rPr lang="ro-RO" dirty="0" err="1">
                <a:latin typeface="Bell MT" panose="02020503060305020303" pitchFamily="18" charset="0"/>
              </a:rPr>
              <a:t>Akiskal</a:t>
            </a:r>
            <a:r>
              <a:rPr lang="ro-RO" dirty="0">
                <a:latin typeface="Bell MT" panose="02020503060305020303" pitchFamily="18" charset="0"/>
              </a:rPr>
              <a:t>) printr-un set de itemi ce pot avea – la fel ca </a:t>
            </a:r>
            <a:r>
              <a:rPr lang="ro-RO" dirty="0" err="1">
                <a:latin typeface="Bell MT" panose="02020503060305020303" pitchFamily="18" charset="0"/>
              </a:rPr>
              <a:t>hipomania</a:t>
            </a:r>
            <a:r>
              <a:rPr lang="ro-RO" dirty="0">
                <a:latin typeface="Bell MT" panose="02020503060305020303" pitchFamily="18" charset="0"/>
              </a:rPr>
              <a:t> - și valențe pozitive:</a:t>
            </a:r>
          </a:p>
          <a:p>
            <a:pPr algn="just"/>
            <a:endParaRPr lang="ro-RO" dirty="0">
              <a:latin typeface="Bell MT" panose="02020503060305020303" pitchFamily="18" charset="0"/>
            </a:endParaRPr>
          </a:p>
          <a:p>
            <a:pPr algn="just"/>
            <a:r>
              <a:rPr lang="ro-RO" dirty="0">
                <a:latin typeface="Bell MT" panose="02020503060305020303" pitchFamily="18" charset="0"/>
              </a:rPr>
              <a:t>     ”</a:t>
            </a:r>
            <a:r>
              <a:rPr lang="ro-RO" i="1" dirty="0">
                <a:latin typeface="Bell MT" panose="02020503060305020303" pitchFamily="18" charset="0"/>
              </a:rPr>
              <a:t> Persoane ce în permanență au un nivel crescut de energie cu nevoie redusă de somn, asertivi, predispuși spre contestare, uneori cu o dispoziţie veselă ( optimist sau exuberant/iritabil); - încrezător  în sine ( uneori grandiozitate); - plin de planuri, - uneori nechibzuit sau impulsiv; - vorbeşte mult; - sociabil, exuberant, </a:t>
            </a:r>
            <a:r>
              <a:rPr lang="ro-RO" i="1" dirty="0" err="1">
                <a:latin typeface="Bell MT" panose="02020503060305020303" pitchFamily="18" charset="0"/>
              </a:rPr>
              <a:t>hiperimplicat</a:t>
            </a:r>
            <a:r>
              <a:rPr lang="ro-RO" i="1" dirty="0">
                <a:latin typeface="Bell MT" panose="02020503060305020303" pitchFamily="18" charset="0"/>
              </a:rPr>
              <a:t>; - neinhibat, caută stimularea, - uneori promiscuu</a:t>
            </a:r>
            <a:r>
              <a:rPr lang="ro-RO" dirty="0">
                <a:latin typeface="Bell MT" panose="02020503060305020303" pitchFamily="18" charset="0"/>
              </a:rPr>
              <a:t>”.</a:t>
            </a:r>
          </a:p>
          <a:p>
            <a:pPr algn="just"/>
            <a:endParaRPr lang="ro-RO" dirty="0">
              <a:latin typeface="Bell MT" panose="02020503060305020303" pitchFamily="18" charset="0"/>
            </a:endParaRPr>
          </a:p>
          <a:p>
            <a:pPr algn="just"/>
            <a:r>
              <a:rPr lang="ro-RO" dirty="0">
                <a:latin typeface="Bell MT" panose="02020503060305020303" pitchFamily="18" charset="0"/>
              </a:rPr>
              <a:t>      Se poate comenta și </a:t>
            </a:r>
            <a:r>
              <a:rPr lang="ro-RO" u="sng" dirty="0">
                <a:latin typeface="Bell MT" panose="02020503060305020303" pitchFamily="18" charset="0"/>
              </a:rPr>
              <a:t>o</a:t>
            </a:r>
            <a:r>
              <a:rPr lang="ro-RO" dirty="0">
                <a:latin typeface="Bell MT" panose="02020503060305020303" pitchFamily="18" charset="0"/>
              </a:rPr>
              <a:t> </a:t>
            </a:r>
            <a:r>
              <a:rPr lang="ro-RO" u="sng" dirty="0">
                <a:latin typeface="Bell MT" panose="02020503060305020303" pitchFamily="18" charset="0"/>
              </a:rPr>
              <a:t>variantă a </a:t>
            </a:r>
            <a:r>
              <a:rPr lang="ro-RO" u="sng" dirty="0" err="1">
                <a:latin typeface="Bell MT" panose="02020503060305020303" pitchFamily="18" charset="0"/>
              </a:rPr>
              <a:t>hipertimului</a:t>
            </a:r>
            <a:r>
              <a:rPr lang="ro-RO" dirty="0">
                <a:latin typeface="Bell MT" panose="02020503060305020303" pitchFamily="18" charset="0"/>
              </a:rPr>
              <a:t>  jovial, vesel și petrecăreț. </a:t>
            </a:r>
          </a:p>
          <a:p>
            <a:pPr algn="just"/>
            <a:endParaRPr lang="ro-RO" dirty="0">
              <a:latin typeface="Bell MT" panose="02020503060305020303" pitchFamily="18" charset="0"/>
            </a:endParaRPr>
          </a:p>
          <a:p>
            <a:pPr algn="just"/>
            <a:r>
              <a:rPr lang="ro-RO" b="1" dirty="0">
                <a:latin typeface="Bell MT" panose="02020503060305020303" pitchFamily="18" charset="0"/>
              </a:rPr>
              <a:t>       Apariția unor episoade depresive majore recurente la persoane cu temperament </a:t>
            </a:r>
            <a:r>
              <a:rPr lang="ro-RO" b="1" dirty="0" err="1">
                <a:latin typeface="Bell MT" panose="02020503060305020303" pitchFamily="18" charset="0"/>
              </a:rPr>
              <a:t>hipertim</a:t>
            </a:r>
            <a:r>
              <a:rPr lang="ro-RO" b="1" dirty="0">
                <a:latin typeface="Bell MT" panose="02020503060305020303" pitchFamily="18" charset="0"/>
              </a:rPr>
              <a:t> se cer a fi considerate ca aparținând bipolarității..</a:t>
            </a:r>
          </a:p>
        </p:txBody>
      </p:sp>
    </p:spTree>
    <p:extLst>
      <p:ext uri="{BB962C8B-B14F-4D97-AF65-F5344CB8AC3E}">
        <p14:creationId xmlns:p14="http://schemas.microsoft.com/office/powerpoint/2010/main" val="2837436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B525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2811</TotalTime>
  <Words>2912</Words>
  <Application>Microsoft Office PowerPoint</Application>
  <PresentationFormat>Expunere pe ecran (4:3)</PresentationFormat>
  <Paragraphs>246</Paragraphs>
  <Slides>39</Slides>
  <Notes>1</Notes>
  <HiddenSlides>0</HiddenSlides>
  <MMClips>0</MMClips>
  <ScaleCrop>false</ScaleCrop>
  <HeadingPairs>
    <vt:vector size="4" baseType="variant">
      <vt:variant>
        <vt:lpstr>Temă</vt:lpstr>
      </vt:variant>
      <vt:variant>
        <vt:i4>1</vt:i4>
      </vt:variant>
      <vt:variant>
        <vt:lpstr>Titluri diapozitive</vt:lpstr>
      </vt:variant>
      <vt:variant>
        <vt:i4>39</vt:i4>
      </vt:variant>
    </vt:vector>
  </HeadingPairs>
  <TitlesOfParts>
    <vt:vector size="40" baseType="lpstr">
      <vt:lpstr>Office Theme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Jeni</dc:creator>
  <cp:lastModifiedBy>Jeni</cp:lastModifiedBy>
  <cp:revision>456</cp:revision>
  <dcterms:created xsi:type="dcterms:W3CDTF">2022-12-05T14:04:16Z</dcterms:created>
  <dcterms:modified xsi:type="dcterms:W3CDTF">2023-09-28T07:27:59Z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2016-11-25T00:00:00Z</vt:filetime>
  </property>
  <property fmtid="{D5CDD505-2E9C-101B-9397-08002B2CF9AE}" pid="3" name="Creator">
    <vt:lpwstr>convertonlinefree.com</vt:lpwstr>
  </property>
  <property fmtid="{D5CDD505-2E9C-101B-9397-08002B2CF9AE}" pid="4" name="LastSaved">
    <vt:filetime>2022-12-05T00:00:00Z</vt:filetime>
  </property>
</Properties>
</file>