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5" r:id="rId21"/>
    <p:sldId id="276" r:id="rId22"/>
    <p:sldId id="277" r:id="rId23"/>
    <p:sldId id="288" r:id="rId24"/>
    <p:sldId id="278" r:id="rId25"/>
    <p:sldId id="279" r:id="rId26"/>
    <p:sldId id="280" r:id="rId27"/>
    <p:sldId id="281" r:id="rId28"/>
    <p:sldId id="282" r:id="rId29"/>
    <p:sldId id="283" r:id="rId30"/>
    <p:sldId id="284" r:id="rId31"/>
    <p:sldId id="285" r:id="rId32"/>
    <p:sldId id="287" r:id="rId33"/>
    <p:sldId id="286" r:id="rId34"/>
    <p:sldId id="290" r:id="rId3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0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o-RO"/>
              <a:t>Clic pentru editare stil titlu</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dirty="0"/>
          </a:p>
        </p:txBody>
      </p:sp>
      <p:sp>
        <p:nvSpPr>
          <p:cNvPr id="4" name="Date Placeholder 3"/>
          <p:cNvSpPr>
            <a:spLocks noGrp="1"/>
          </p:cNvSpPr>
          <p:nvPr>
            <p:ph type="dt" sz="half" idx="10"/>
          </p:nvPr>
        </p:nvSpPr>
        <p:spPr/>
        <p:txBody>
          <a:bodyPr/>
          <a:lstStyle/>
          <a:p>
            <a:fld id="{12E0DC74-4CFE-4714-AC43-5FF9BB0E374D}" type="datetimeFigureOut">
              <a:rPr lang="ro-RO" smtClean="0"/>
              <a:t>28.09.2023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Vertical Text Placeholder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12E0DC74-4CFE-4714-AC43-5FF9BB0E374D}" type="datetimeFigureOut">
              <a:rPr lang="ro-RO" smtClean="0"/>
              <a:t>28.09.2023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o-RO"/>
              <a:t>Clic pentru editare stil titlu</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2E0DC74-4CFE-4714-AC43-5FF9BB0E374D}" type="datetimeFigureOut">
              <a:rPr lang="ro-RO" smtClean="0"/>
              <a:t>28.09.2023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10"/>
          </p:nvPr>
        </p:nvSpPr>
        <p:spPr/>
        <p:txBody>
          <a:bodyPr/>
          <a:lstStyle/>
          <a:p>
            <a:fld id="{12E0DC74-4CFE-4714-AC43-5FF9BB0E374D}" type="datetimeFigureOut">
              <a:rPr lang="ro-RO" smtClean="0"/>
              <a:t>28.09.2023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o-RO"/>
              <a:t>Clic pentru editare stil titlu</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12E0DC74-4CFE-4714-AC43-5FF9BB0E374D}" type="datetimeFigureOut">
              <a:rPr lang="ro-RO" smtClean="0"/>
              <a:t>28.09.2023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D6CE72C-520A-4FD6-9E3E-021B69C34219}" type="slidenum">
              <a:rPr lang="ro-RO" smtClean="0"/>
              <a:t>‹#›</a:t>
            </a:fld>
            <a:endParaRPr lang="ro-RO"/>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12E0DC74-4CFE-4714-AC43-5FF9BB0E374D}" type="datetimeFigureOut">
              <a:rPr lang="ro-RO" smtClean="0"/>
              <a:t>28.09.2023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12E0DC74-4CFE-4714-AC43-5FF9BB0E374D}" type="datetimeFigureOut">
              <a:rPr lang="ro-RO" smtClean="0"/>
              <a:t>28.09.2023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D6CE72C-520A-4FD6-9E3E-021B69C34219}" type="slidenum">
              <a:rPr lang="ro-RO" smtClean="0"/>
              <a:t>‹#›</a:t>
            </a:fld>
            <a:endParaRPr lang="ro-RO"/>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a:p>
        </p:txBody>
      </p:sp>
      <p:sp>
        <p:nvSpPr>
          <p:cNvPr id="3" name="Date Placeholder 2"/>
          <p:cNvSpPr>
            <a:spLocks noGrp="1"/>
          </p:cNvSpPr>
          <p:nvPr>
            <p:ph type="dt" sz="half" idx="10"/>
          </p:nvPr>
        </p:nvSpPr>
        <p:spPr/>
        <p:txBody>
          <a:bodyPr/>
          <a:lstStyle/>
          <a:p>
            <a:fld id="{12E0DC74-4CFE-4714-AC43-5FF9BB0E374D}" type="datetimeFigureOut">
              <a:rPr lang="ro-RO" smtClean="0"/>
              <a:t>28.09.2023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0DC74-4CFE-4714-AC43-5FF9BB0E374D}" type="datetimeFigureOut">
              <a:rPr lang="ro-RO" smtClean="0"/>
              <a:t>28.09.2023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o-RO"/>
              <a:t>Clic pentru editare stil titlu</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12E0DC74-4CFE-4714-AC43-5FF9BB0E374D}" type="datetimeFigureOut">
              <a:rPr lang="ro-RO" smtClean="0"/>
              <a:t>28.09.2023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12E0DC74-4CFE-4714-AC43-5FF9BB0E374D}" type="datetimeFigureOut">
              <a:rPr lang="ro-RO" smtClean="0"/>
              <a:t>28.09.2023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D6CE72C-520A-4FD6-9E3E-021B69C34219}"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o-RO"/>
              <a:t>Clic pentru editare stil titlu</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2E0DC74-4CFE-4714-AC43-5FF9BB0E374D}" type="datetimeFigureOut">
              <a:rPr lang="ro-RO" smtClean="0"/>
              <a:t>28.09.2023</a:t>
            </a:fld>
            <a:endParaRPr lang="ro-RO"/>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o-RO"/>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D6CE72C-520A-4FD6-9E3E-021B69C3421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pPr algn="ctr"/>
            <a:r>
              <a:rPr lang="ro-RO" dirty="0">
                <a:latin typeface="Baskerville Old Face" panose="02020602080505020303" pitchFamily="18" charset="0"/>
              </a:rPr>
              <a:t> </a:t>
            </a:r>
            <a:r>
              <a:rPr lang="ro-RO" sz="3200" b="1" dirty="0">
                <a:solidFill>
                  <a:schemeClr val="tx1"/>
                </a:solidFill>
                <a:latin typeface="Baskerville Old Face" panose="02020602080505020303" pitchFamily="18" charset="0"/>
              </a:rPr>
              <a:t>Psihopatologia dispozițiilor afective </a:t>
            </a:r>
            <a:r>
              <a:rPr lang="en-US" sz="3200" b="1" dirty="0" smtClean="0">
                <a:solidFill>
                  <a:schemeClr val="tx1"/>
                </a:solidFill>
                <a:latin typeface="Baskerville Old Face" panose="02020602080505020303" pitchFamily="18" charset="0"/>
              </a:rPr>
              <a:t> </a:t>
            </a:r>
            <a:r>
              <a:rPr lang="ro-RO" sz="3200" b="1" dirty="0" smtClean="0">
                <a:solidFill>
                  <a:schemeClr val="tx1"/>
                </a:solidFill>
                <a:latin typeface="Baskerville Old Face" panose="02020602080505020303" pitchFamily="18" charset="0"/>
              </a:rPr>
              <a:t>și </a:t>
            </a:r>
            <a:r>
              <a:rPr lang="ro-RO" sz="3200" b="1" dirty="0">
                <a:solidFill>
                  <a:schemeClr val="tx1"/>
                </a:solidFill>
                <a:latin typeface="Baskerville Old Face" panose="02020602080505020303" pitchFamily="18" charset="0"/>
              </a:rPr>
              <a:t>creativitatea  artistică    </a:t>
            </a:r>
            <a:endParaRPr lang="ro-RO" sz="3200" dirty="0">
              <a:solidFill>
                <a:schemeClr val="tx1"/>
              </a:solidFill>
              <a:latin typeface="Baskerville Old Face" panose="02020602080505020303" pitchFamily="18" charset="0"/>
            </a:endParaRPr>
          </a:p>
        </p:txBody>
      </p:sp>
      <p:sp>
        <p:nvSpPr>
          <p:cNvPr id="3" name="Subtitlu 2"/>
          <p:cNvSpPr>
            <a:spLocks noGrp="1"/>
          </p:cNvSpPr>
          <p:nvPr>
            <p:ph type="subTitle" idx="1"/>
          </p:nvPr>
        </p:nvSpPr>
        <p:spPr>
          <a:xfrm>
            <a:off x="2362200" y="5257800"/>
            <a:ext cx="6400800" cy="533400"/>
          </a:xfrm>
        </p:spPr>
        <p:txBody>
          <a:bodyPr>
            <a:normAutofit fontScale="47500" lnSpcReduction="20000"/>
          </a:bodyPr>
          <a:lstStyle/>
          <a:p>
            <a:pPr algn="r"/>
            <a:r>
              <a:rPr lang="ro-RO" sz="4200" dirty="0">
                <a:latin typeface="Baskerville Old Face" panose="02020602080505020303" pitchFamily="18" charset="0"/>
              </a:rPr>
              <a:t> </a:t>
            </a:r>
            <a:r>
              <a:rPr lang="ro-RO" sz="4200" b="1" dirty="0">
                <a:latin typeface="Baskerville Old Face" panose="02020602080505020303" pitchFamily="18" charset="0"/>
              </a:rPr>
              <a:t>Prof. M .</a:t>
            </a:r>
            <a:r>
              <a:rPr lang="ro-RO" sz="4200" b="1" dirty="0" smtClean="0">
                <a:latin typeface="Baskerville Old Face" panose="02020602080505020303" pitchFamily="18" charset="0"/>
              </a:rPr>
              <a:t>Lăzărescu, </a:t>
            </a:r>
            <a:r>
              <a:rPr lang="ro-RO" sz="4200" b="1" dirty="0">
                <a:latin typeface="Baskerville Old Face" panose="02020602080505020303" pitchFamily="18" charset="0"/>
              </a:rPr>
              <a:t>Sept. 2023 Timișoara</a:t>
            </a:r>
          </a:p>
          <a:p>
            <a:r>
              <a:rPr lang="ro-RO" dirty="0">
                <a:latin typeface="Baskerville Old Face" panose="02020602080505020303" pitchFamily="18" charset="0"/>
              </a:rPr>
              <a:t>                                                                                </a:t>
            </a:r>
          </a:p>
        </p:txBody>
      </p:sp>
    </p:spTree>
    <p:extLst>
      <p:ext uri="{BB962C8B-B14F-4D97-AF65-F5344CB8AC3E}">
        <p14:creationId xmlns:p14="http://schemas.microsoft.com/office/powerpoint/2010/main" val="37855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886200" y="1420091"/>
            <a:ext cx="4800600" cy="5056909"/>
          </a:xfrm>
        </p:spPr>
        <p:txBody>
          <a:bodyPr>
            <a:normAutofit fontScale="70000" lnSpcReduction="20000"/>
          </a:bodyPr>
          <a:lstStyle/>
          <a:p>
            <a:pPr marL="0" indent="0" algn="just">
              <a:buNone/>
            </a:pPr>
            <a:r>
              <a:rPr lang="en-US" dirty="0"/>
              <a:t>	</a:t>
            </a:r>
            <a:r>
              <a:rPr lang="ro-RO" sz="2600" dirty="0">
                <a:latin typeface="Baskerville Old Face" panose="02020602080505020303" pitchFamily="18" charset="0"/>
              </a:rPr>
              <a:t>În cartea pe care </a:t>
            </a:r>
            <a:r>
              <a:rPr lang="ro-RO" sz="2600" b="1" dirty="0" err="1">
                <a:latin typeface="Baskerville Old Face" panose="02020602080505020303" pitchFamily="18" charset="0"/>
              </a:rPr>
              <a:t>Kay</a:t>
            </a:r>
            <a:r>
              <a:rPr lang="ro-RO" sz="2600" b="1" dirty="0">
                <a:latin typeface="Baskerville Old Face" panose="02020602080505020303" pitchFamily="18" charset="0"/>
              </a:rPr>
              <a:t> </a:t>
            </a:r>
            <a:r>
              <a:rPr lang="ro-RO" sz="2600" b="1" dirty="0" err="1">
                <a:latin typeface="Baskerville Old Face" panose="02020602080505020303" pitchFamily="18" charset="0"/>
              </a:rPr>
              <a:t>Jamison</a:t>
            </a:r>
            <a:r>
              <a:rPr lang="ro-RO" sz="2600" dirty="0">
                <a:latin typeface="Baskerville Old Face" panose="02020602080505020303" pitchFamily="18" charset="0"/>
              </a:rPr>
              <a:t> o publică în 1993 -</a:t>
            </a:r>
            <a:r>
              <a:rPr lang="ro-RO" sz="2600" i="1" dirty="0" err="1">
                <a:latin typeface="Baskerville Old Face" panose="02020602080505020303" pitchFamily="18" charset="0"/>
              </a:rPr>
              <a:t>Touched</a:t>
            </a:r>
            <a:r>
              <a:rPr lang="ro-RO" sz="2600" i="1" dirty="0">
                <a:latin typeface="Baskerville Old Face" panose="02020602080505020303" pitchFamily="18" charset="0"/>
              </a:rPr>
              <a:t> </a:t>
            </a:r>
            <a:r>
              <a:rPr lang="ro-RO" sz="2600" i="1" dirty="0" err="1">
                <a:latin typeface="Baskerville Old Face" panose="02020602080505020303" pitchFamily="18" charset="0"/>
              </a:rPr>
              <a:t>with</a:t>
            </a:r>
            <a:r>
              <a:rPr lang="ro-RO" sz="2600" i="1" dirty="0">
                <a:latin typeface="Baskerville Old Face" panose="02020602080505020303" pitchFamily="18" charset="0"/>
              </a:rPr>
              <a:t> Fire</a:t>
            </a:r>
            <a:r>
              <a:rPr lang="ro-RO" sz="2600" dirty="0">
                <a:latin typeface="Baskerville Old Face" panose="02020602080505020303" pitchFamily="18" charset="0"/>
              </a:rPr>
              <a:t> – sunt prezentate și alte studii </a:t>
            </a:r>
            <a:r>
              <a:rPr lang="ro-RO" sz="2600" dirty="0" err="1">
                <a:latin typeface="Baskerville Old Face" panose="02020602080505020303" pitchFamily="18" charset="0"/>
              </a:rPr>
              <a:t>patografice</a:t>
            </a:r>
            <a:r>
              <a:rPr lang="ro-RO" sz="2600" dirty="0">
                <a:latin typeface="Baskerville Old Face" panose="02020602080505020303" pitchFamily="18" charset="0"/>
              </a:rPr>
              <a:t> privitoare la  muzicieni, pictori, scriitori și poeți din SUA....fiind trecuți în revistă: Robert Schuman, familia James, Herman Melville, Virginia Woolf, Ernst Hemingway, Vincent van Gogh, Hector Berlioz, </a:t>
            </a:r>
            <a:r>
              <a:rPr lang="ro-RO" sz="2600" dirty="0" err="1">
                <a:latin typeface="Baskerville Old Face" panose="02020602080505020303" pitchFamily="18" charset="0"/>
              </a:rPr>
              <a:t>Maiakowski</a:t>
            </a:r>
            <a:r>
              <a:rPr lang="ro-RO" sz="2600" dirty="0">
                <a:latin typeface="Baskerville Old Face" panose="02020602080505020303" pitchFamily="18" charset="0"/>
              </a:rPr>
              <a:t>, </a:t>
            </a:r>
            <a:r>
              <a:rPr lang="ro-RO" sz="2600" dirty="0" err="1">
                <a:latin typeface="Baskerville Old Face" panose="02020602080505020303" pitchFamily="18" charset="0"/>
              </a:rPr>
              <a:t>E.A.Poe</a:t>
            </a:r>
            <a:r>
              <a:rPr lang="ro-RO" sz="2600" dirty="0">
                <a:latin typeface="Baskerville Old Face" panose="02020602080505020303" pitchFamily="18" charset="0"/>
              </a:rPr>
              <a:t> și mulți alții.</a:t>
            </a:r>
          </a:p>
          <a:p>
            <a:pPr marL="0" indent="0" algn="just">
              <a:buNone/>
            </a:pPr>
            <a:endParaRPr lang="ro-RO" sz="2600" dirty="0">
              <a:latin typeface="Baskerville Old Face" panose="02020602080505020303" pitchFamily="18" charset="0"/>
            </a:endParaRPr>
          </a:p>
          <a:p>
            <a:pPr marL="0" indent="0" algn="just">
              <a:buNone/>
            </a:pPr>
            <a:r>
              <a:rPr lang="ro-RO" sz="2600" dirty="0">
                <a:latin typeface="Baskerville Old Face" panose="02020602080505020303" pitchFamily="18" charset="0"/>
              </a:rPr>
              <a:t>     E comentată pronunţata </a:t>
            </a:r>
            <a:r>
              <a:rPr lang="ro-RO" sz="2600" dirty="0" err="1">
                <a:latin typeface="Baskerville Old Face" panose="02020602080505020303" pitchFamily="18" charset="0"/>
              </a:rPr>
              <a:t>comorbiditate</a:t>
            </a:r>
            <a:r>
              <a:rPr lang="ro-RO" sz="2600" dirty="0">
                <a:latin typeface="Baskerville Old Face" panose="02020602080505020303" pitchFamily="18" charset="0"/>
              </a:rPr>
              <a:t> a patologiei dispoziționale cu consumul de alcool și substanțe </a:t>
            </a:r>
            <a:r>
              <a:rPr lang="ro-RO" sz="2600" dirty="0" err="1">
                <a:latin typeface="Baskerville Old Face" panose="02020602080505020303" pitchFamily="18" charset="0"/>
              </a:rPr>
              <a:t>psihoactive</a:t>
            </a:r>
            <a:r>
              <a:rPr lang="ro-RO" sz="2600" dirty="0">
                <a:latin typeface="Baskerville Old Face" panose="02020602080505020303" pitchFamily="18" charset="0"/>
              </a:rPr>
              <a:t> subliniindu-se observația lui </a:t>
            </a:r>
            <a:r>
              <a:rPr lang="ro-RO" sz="2600" b="1" dirty="0">
                <a:latin typeface="Baskerville Old Face" panose="02020602080505020303" pitchFamily="18" charset="0"/>
              </a:rPr>
              <a:t>E.A. Poe</a:t>
            </a:r>
            <a:r>
              <a:rPr lang="ro-RO" sz="2600" dirty="0">
                <a:latin typeface="Baskerville Old Face" panose="02020602080505020303" pitchFamily="18" charset="0"/>
              </a:rPr>
              <a:t>:</a:t>
            </a:r>
          </a:p>
          <a:p>
            <a:pPr marL="0" indent="0" algn="just">
              <a:buNone/>
            </a:pPr>
            <a:r>
              <a:rPr lang="ro-RO" sz="2600" dirty="0">
                <a:latin typeface="Baskerville Old Face" panose="02020602080505020303" pitchFamily="18" charset="0"/>
              </a:rPr>
              <a:t>    „</a:t>
            </a:r>
            <a:r>
              <a:rPr lang="ro-RO" sz="2600" i="1" dirty="0">
                <a:latin typeface="Baskerville Old Face" panose="02020602080505020303" pitchFamily="18" charset="0"/>
              </a:rPr>
              <a:t>Eu am fost constituțional extrem de sensibil, nervos într-un grad neobișnuit, ajungând </a:t>
            </a:r>
            <a:r>
              <a:rPr lang="ro-RO" sz="2600" i="1" dirty="0" err="1">
                <a:latin typeface="Baskerville Old Face" panose="02020602080505020303" pitchFamily="18" charset="0"/>
              </a:rPr>
              <a:t>bolnav..cu</a:t>
            </a:r>
            <a:r>
              <a:rPr lang="ro-RO" sz="2600" i="1" dirty="0">
                <a:latin typeface="Baskerville Old Face" panose="02020602080505020303" pitchFamily="18" charset="0"/>
              </a:rPr>
              <a:t> lungi perioade de trăiri </a:t>
            </a:r>
            <a:r>
              <a:rPr lang="ro-RO" sz="2600" i="1" dirty="0" err="1">
                <a:latin typeface="Baskerville Old Face" panose="02020602080505020303" pitchFamily="18" charset="0"/>
              </a:rPr>
              <a:t>oribile...în</a:t>
            </a:r>
            <a:r>
              <a:rPr lang="ro-RO" sz="2600" i="1" dirty="0">
                <a:latin typeface="Baskerville Old Face" panose="02020602080505020303" pitchFamily="18" charset="0"/>
              </a:rPr>
              <a:t> cursul </a:t>
            </a:r>
            <a:r>
              <a:rPr lang="ro-RO" sz="2600" i="1" dirty="0" err="1">
                <a:latin typeface="Baskerville Old Face" panose="02020602080505020303" pitchFamily="18" charset="0"/>
              </a:rPr>
              <a:t>cărora..aproape</a:t>
            </a:r>
            <a:r>
              <a:rPr lang="ro-RO" sz="2600" i="1" dirty="0">
                <a:latin typeface="Baskerville Old Face" panose="02020602080505020303" pitchFamily="18" charset="0"/>
              </a:rPr>
              <a:t> </a:t>
            </a:r>
            <a:r>
              <a:rPr lang="ro-RO" sz="2600" i="1" dirty="0" err="1">
                <a:latin typeface="Baskerville Old Face" panose="02020602080505020303" pitchFamily="18" charset="0"/>
              </a:rPr>
              <a:t>inconștient..am</a:t>
            </a:r>
            <a:r>
              <a:rPr lang="ro-RO" sz="2600" i="1" dirty="0">
                <a:latin typeface="Baskerville Old Face" panose="02020602080505020303" pitchFamily="18" charset="0"/>
              </a:rPr>
              <a:t> băut </a:t>
            </a:r>
            <a:r>
              <a:rPr lang="ro-RO" sz="2600" i="1" dirty="0" err="1">
                <a:latin typeface="Baskerville Old Face" panose="02020602080505020303" pitchFamily="18" charset="0"/>
              </a:rPr>
              <a:t>enorm...astfel</a:t>
            </a:r>
            <a:r>
              <a:rPr lang="ro-RO" sz="2600" i="1" dirty="0">
                <a:latin typeface="Baskerville Old Face" panose="02020602080505020303" pitchFamily="18" charset="0"/>
              </a:rPr>
              <a:t> încât dușmanii mei atribuie nebunia mea </a:t>
            </a:r>
            <a:r>
              <a:rPr lang="ro-RO" sz="2600" i="1" dirty="0" err="1">
                <a:latin typeface="Baskerville Old Face" panose="02020602080505020303" pitchFamily="18" charset="0"/>
              </a:rPr>
              <a:t>băuturii...în</a:t>
            </a:r>
            <a:r>
              <a:rPr lang="ro-RO" sz="2600" i="1" dirty="0">
                <a:latin typeface="Baskerville Old Face" panose="02020602080505020303" pitchFamily="18" charset="0"/>
              </a:rPr>
              <a:t> loc să înțeleagă că băutura se datorează suferinței mele sufletești cumplite„</a:t>
            </a:r>
            <a:endParaRPr lang="ro-RO" sz="2600" dirty="0">
              <a:latin typeface="Baskerville Old Face" panose="02020602080505020303" pitchFamily="18" charset="0"/>
            </a:endParaRPr>
          </a:p>
          <a:p>
            <a:pPr marL="0" indent="0">
              <a:buNone/>
            </a:pPr>
            <a:endParaRPr lang="ro-RO" dirty="0"/>
          </a:p>
        </p:txBody>
      </p:sp>
      <p:sp>
        <p:nvSpPr>
          <p:cNvPr id="4" name="Substituent conținut 2"/>
          <p:cNvSpPr txBox="1">
            <a:spLocks/>
          </p:cNvSpPr>
          <p:nvPr/>
        </p:nvSpPr>
        <p:spPr>
          <a:xfrm>
            <a:off x="457200" y="1731818"/>
            <a:ext cx="3276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ro-RO" dirty="0"/>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45" y="1420091"/>
            <a:ext cx="3061855" cy="4554560"/>
          </a:xfrm>
          <a:prstGeom prst="rect">
            <a:avLst/>
          </a:prstGeom>
        </p:spPr>
      </p:pic>
    </p:spTree>
    <p:extLst>
      <p:ext uri="{BB962C8B-B14F-4D97-AF65-F5344CB8AC3E}">
        <p14:creationId xmlns:p14="http://schemas.microsoft.com/office/powerpoint/2010/main" val="59269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114800" y="1600200"/>
            <a:ext cx="4572000" cy="4135582"/>
          </a:xfrm>
        </p:spPr>
        <p:txBody>
          <a:bodyPr>
            <a:normAutofit fontScale="92500"/>
          </a:bodyPr>
          <a:lstStyle/>
          <a:p>
            <a:pPr marL="0" indent="0" algn="just">
              <a:buNone/>
            </a:pPr>
            <a:r>
              <a:rPr lang="en-US" sz="2200" dirty="0"/>
              <a:t>	</a:t>
            </a:r>
            <a:r>
              <a:rPr lang="ro-RO" sz="2200" dirty="0">
                <a:latin typeface="Baskerville Old Face" panose="02020602080505020303" pitchFamily="18" charset="0"/>
              </a:rPr>
              <a:t>În lucrarea menționată, e acordată o atenție deosebită eredității. Exemple:</a:t>
            </a: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     Scriitorul american </a:t>
            </a:r>
            <a:r>
              <a:rPr lang="ro-RO" sz="2200" b="1" dirty="0">
                <a:latin typeface="Baskerville Old Face" panose="02020602080505020303" pitchFamily="18" charset="0"/>
              </a:rPr>
              <a:t>Ernst Hemingway</a:t>
            </a:r>
            <a:r>
              <a:rPr lang="ro-RO" sz="2200" dirty="0">
                <a:latin typeface="Baskerville Old Face" panose="02020602080505020303" pitchFamily="18" charset="0"/>
              </a:rPr>
              <a:t>, provenea dintr-o familie în care tatăl, fratele și sora s-au sinucis;... el avea un temperament neliniștit și frenetic, cu perioade de furie, entuziasm fervent alternând cu depresii morbide. În fazele depresive a fost internat – și tratat cu electroșocuri –...iar în final s-a sinucis; unul din fii săi a fost franc bipolar, iar altul a suferit de o psihoză posttraumatică</a:t>
            </a:r>
            <a:r>
              <a:rPr lang="en-US" dirty="0"/>
              <a:t>.</a:t>
            </a:r>
            <a:endParaRPr lang="ro-RO" dirty="0"/>
          </a:p>
          <a:p>
            <a:pPr marL="0" indent="0">
              <a:buNone/>
            </a:pPr>
            <a:endParaRPr lang="ro-RO" dirty="0"/>
          </a:p>
        </p:txBody>
      </p:sp>
      <p:sp>
        <p:nvSpPr>
          <p:cNvPr id="4" name="Substituent conținut 2"/>
          <p:cNvSpPr txBox="1">
            <a:spLocks/>
          </p:cNvSpPr>
          <p:nvPr/>
        </p:nvSpPr>
        <p:spPr>
          <a:xfrm>
            <a:off x="685800" y="1600200"/>
            <a:ext cx="32004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a:t>	</a:t>
            </a:r>
            <a:endParaRPr lang="ro-RO" dirty="0"/>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31" y="1600200"/>
            <a:ext cx="3067396" cy="4135582"/>
          </a:xfrm>
          <a:prstGeom prst="rect">
            <a:avLst/>
          </a:prstGeom>
        </p:spPr>
      </p:pic>
    </p:spTree>
    <p:extLst>
      <p:ext uri="{BB962C8B-B14F-4D97-AF65-F5344CB8AC3E}">
        <p14:creationId xmlns:p14="http://schemas.microsoft.com/office/powerpoint/2010/main" val="239790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marL="0" indent="0" algn="just">
              <a:buNone/>
            </a:pPr>
            <a:r>
              <a:rPr lang="en-US" sz="2000" dirty="0"/>
              <a:t>	</a:t>
            </a:r>
            <a:r>
              <a:rPr lang="ro-RO" sz="2000" dirty="0">
                <a:latin typeface="Baskerville Old Face" panose="02020602080505020303" pitchFamily="18" charset="0"/>
              </a:rPr>
              <a:t>Scriitoarea britanică </a:t>
            </a:r>
            <a:r>
              <a:rPr lang="ro-RO" sz="2000" b="1" dirty="0">
                <a:latin typeface="Baskerville Old Face" panose="02020602080505020303" pitchFamily="18" charset="0"/>
              </a:rPr>
              <a:t>Virginia Woolf</a:t>
            </a:r>
            <a:r>
              <a:rPr lang="ro-RO" sz="2000" dirty="0">
                <a:latin typeface="Baskerville Old Face" panose="02020602080505020303" pitchFamily="18" charset="0"/>
              </a:rPr>
              <a:t>, marcată de patologie </a:t>
            </a:r>
            <a:r>
              <a:rPr lang="ro-RO" sz="2000" dirty="0" smtClean="0">
                <a:latin typeface="Baskerville Old Face" panose="02020602080505020303" pitchFamily="18" charset="0"/>
              </a:rPr>
              <a:t>afectivă </a:t>
            </a:r>
            <a:r>
              <a:rPr lang="ro-RO" sz="2000" dirty="0">
                <a:latin typeface="Baskerville Old Face" panose="02020602080505020303" pitchFamily="18" charset="0"/>
              </a:rPr>
              <a:t>depresiv bipolară cu repetate episoade de manie și depresie de intensitate clinică </a:t>
            </a:r>
            <a:r>
              <a:rPr lang="ro-RO" sz="2000" dirty="0" smtClean="0">
                <a:latin typeface="Baskerville Old Face" panose="02020602080505020303" pitchFamily="18" charset="0"/>
              </a:rPr>
              <a:t>(tratate </a:t>
            </a:r>
            <a:r>
              <a:rPr lang="ro-RO" sz="2000" dirty="0">
                <a:latin typeface="Baskerville Old Face" panose="02020602080505020303" pitchFamily="18" charset="0"/>
              </a:rPr>
              <a:t>în spital) și care în final s-a sinucis (în 1941), provine și ea dintr-o familie cu crescută încărcătură genetic afectivă</a:t>
            </a:r>
            <a:r>
              <a:rPr lang="en-US" sz="2000" dirty="0">
                <a:latin typeface="Baskerville Old Face" panose="02020602080505020303" pitchFamily="18" charset="0"/>
              </a:rPr>
              <a:t>.</a:t>
            </a:r>
            <a:endParaRPr lang="ro-RO" sz="2000" dirty="0">
              <a:latin typeface="Baskerville Old Face" panose="02020602080505020303" pitchFamily="18" charset="0"/>
            </a:endParaRPr>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764" y="3124200"/>
            <a:ext cx="5249487" cy="3337560"/>
          </a:xfrm>
          <a:prstGeom prst="rect">
            <a:avLst/>
          </a:prstGeom>
        </p:spPr>
      </p:pic>
    </p:spTree>
    <p:extLst>
      <p:ext uri="{BB962C8B-B14F-4D97-AF65-F5344CB8AC3E}">
        <p14:creationId xmlns:p14="http://schemas.microsoft.com/office/powerpoint/2010/main" val="159774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14400"/>
            <a:ext cx="8229600" cy="5562600"/>
          </a:xfrm>
        </p:spPr>
        <p:txBody>
          <a:bodyPr/>
          <a:lstStyle/>
          <a:p>
            <a:pPr marL="0" indent="0" algn="just">
              <a:buNone/>
            </a:pPr>
            <a:r>
              <a:rPr lang="en-US" sz="1800" dirty="0"/>
              <a:t>      </a:t>
            </a:r>
            <a:r>
              <a:rPr lang="ro-RO" sz="1800" dirty="0">
                <a:latin typeface="Baskerville Old Face" panose="02020602080505020303" pitchFamily="18" charset="0"/>
              </a:rPr>
              <a:t>În familia compozitorului </a:t>
            </a:r>
            <a:r>
              <a:rPr lang="ro-RO" sz="1800" b="1" dirty="0">
                <a:latin typeface="Baskerville Old Face" panose="02020602080505020303" pitchFamily="18" charset="0"/>
              </a:rPr>
              <a:t>Robert Schuman</a:t>
            </a:r>
            <a:r>
              <a:rPr lang="ro-RO" sz="1800" dirty="0">
                <a:latin typeface="Baskerville Old Face" panose="02020602080505020303" pitchFamily="18" charset="0"/>
              </a:rPr>
              <a:t> se pot identifica: bipolari, depresie recurentă, suicid, </a:t>
            </a:r>
            <a:r>
              <a:rPr lang="ro-RO" sz="1800" dirty="0" err="1">
                <a:latin typeface="Baskerville Old Face" panose="02020602080505020303" pitchFamily="18" charset="0"/>
              </a:rPr>
              <a:t>addicție</a:t>
            </a:r>
            <a:r>
              <a:rPr lang="ro-RO" sz="1800" dirty="0">
                <a:latin typeface="Baskerville Old Face" panose="02020602080505020303" pitchFamily="18" charset="0"/>
              </a:rPr>
              <a:t> la morfină, psihoză nespecificată, suicid. </a:t>
            </a:r>
          </a:p>
          <a:p>
            <a:pPr marL="0" indent="0" algn="just">
              <a:buNone/>
            </a:pPr>
            <a:r>
              <a:rPr lang="ro-RO" sz="1800" dirty="0">
                <a:latin typeface="Baskerville Old Face" panose="02020602080505020303" pitchFamily="18" charset="0"/>
              </a:rPr>
              <a:t>     Compozitorul a avut de tânăr un temperament instabil, cu perioade expansiv exuberante, </a:t>
            </a:r>
            <a:r>
              <a:rPr lang="ro-RO" sz="1800" dirty="0" err="1">
                <a:latin typeface="Baskerville Old Face" panose="02020602080505020303" pitchFamily="18" charset="0"/>
              </a:rPr>
              <a:t>hiperproductive</a:t>
            </a:r>
            <a:r>
              <a:rPr lang="ro-RO" sz="1800" dirty="0">
                <a:latin typeface="Baskerville Old Face" panose="02020602080505020303" pitchFamily="18" charset="0"/>
              </a:rPr>
              <a:t>.. alternând cu altele inactive,  melancolice. Cursul vieții sale indică o evidentă alterna</a:t>
            </a:r>
            <a:r>
              <a:rPr lang="en-US" sz="1800" dirty="0">
                <a:latin typeface="Baskerville Old Face" panose="02020602080505020303" pitchFamily="18" charset="0"/>
              </a:rPr>
              <a:t>n</a:t>
            </a:r>
            <a:r>
              <a:rPr lang="ro-RO" sz="1800" dirty="0" err="1">
                <a:latin typeface="Baskerville Old Face" panose="02020602080505020303" pitchFamily="18" charset="0"/>
              </a:rPr>
              <a:t>ță</a:t>
            </a:r>
            <a:r>
              <a:rPr lang="ro-RO" sz="1800" dirty="0">
                <a:latin typeface="Baskerville Old Face" panose="02020602080505020303" pitchFamily="18" charset="0"/>
              </a:rPr>
              <a:t> ciclică între astfel de perioade, care spre sfârșit devin rapide și intense, finalizându-se cu o aruncare în </a:t>
            </a:r>
            <a:r>
              <a:rPr lang="ro-RO" sz="1800" dirty="0" err="1">
                <a:latin typeface="Baskerville Old Face" panose="02020602080505020303" pitchFamily="18" charset="0"/>
              </a:rPr>
              <a:t>Rihn</a:t>
            </a:r>
            <a:r>
              <a:rPr lang="ro-RO" sz="1800" dirty="0">
                <a:latin typeface="Baskerville Old Face" panose="02020602080505020303" pitchFamily="18" charset="0"/>
              </a:rPr>
              <a:t> </a:t>
            </a:r>
            <a:r>
              <a:rPr lang="ro-RO" sz="1800" dirty="0" err="1">
                <a:latin typeface="Baskerville Old Face" panose="02020602080505020303" pitchFamily="18" charset="0"/>
              </a:rPr>
              <a:t>în</a:t>
            </a:r>
            <a:r>
              <a:rPr lang="ro-RO" sz="1800" dirty="0">
                <a:latin typeface="Baskerville Old Face" panose="02020602080505020303" pitchFamily="18" charset="0"/>
              </a:rPr>
              <a:t> scop </a:t>
            </a:r>
            <a:r>
              <a:rPr lang="ro-RO" sz="1800" dirty="0" err="1">
                <a:latin typeface="Baskerville Old Face" panose="02020602080505020303" pitchFamily="18" charset="0"/>
              </a:rPr>
              <a:t>suicidar</a:t>
            </a:r>
            <a:r>
              <a:rPr lang="ro-RO" sz="1800" dirty="0">
                <a:latin typeface="Baskerville Old Face" panose="02020602080505020303" pitchFamily="18" charset="0"/>
              </a:rPr>
              <a:t>,   urmată de internarea în </a:t>
            </a:r>
            <a:r>
              <a:rPr lang="ro-RO" sz="1800" dirty="0" err="1">
                <a:latin typeface="Baskerville Old Face" panose="02020602080505020303" pitchFamily="18" charset="0"/>
              </a:rPr>
              <a:t>azil...în</a:t>
            </a:r>
            <a:r>
              <a:rPr lang="ro-RO" sz="1800" dirty="0">
                <a:latin typeface="Baskerville Old Face" panose="02020602080505020303" pitchFamily="18" charset="0"/>
              </a:rPr>
              <a:t> stare </a:t>
            </a:r>
            <a:r>
              <a:rPr lang="ro-RO" sz="1800" dirty="0" err="1">
                <a:latin typeface="Baskerville Old Face" panose="02020602080505020303" pitchFamily="18" charset="0"/>
              </a:rPr>
              <a:t>psihotică</a:t>
            </a:r>
            <a:r>
              <a:rPr lang="ro-RO" sz="1800" dirty="0">
                <a:latin typeface="Baskerville Old Face" panose="02020602080505020303" pitchFamily="18" charset="0"/>
              </a:rPr>
              <a:t>...</a:t>
            </a:r>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0"/>
            <a:ext cx="5162204" cy="3258589"/>
          </a:xfrm>
          <a:prstGeom prst="rect">
            <a:avLst/>
          </a:prstGeom>
        </p:spPr>
      </p:pic>
    </p:spTree>
    <p:extLst>
      <p:ext uri="{BB962C8B-B14F-4D97-AF65-F5344CB8AC3E}">
        <p14:creationId xmlns:p14="http://schemas.microsoft.com/office/powerpoint/2010/main" val="126618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27223" y="1485900"/>
            <a:ext cx="3581400" cy="4953000"/>
          </a:xfrm>
        </p:spPr>
        <p:txBody>
          <a:bodyPr>
            <a:normAutofit/>
          </a:bodyPr>
          <a:lstStyle/>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Pictorul </a:t>
            </a:r>
            <a:r>
              <a:rPr lang="ro-RO" sz="2000" b="1" dirty="0">
                <a:latin typeface="Baskerville Old Face" panose="02020602080505020303" pitchFamily="18" charset="0"/>
              </a:rPr>
              <a:t>Vincent Van Gog</a:t>
            </a:r>
            <a:r>
              <a:rPr lang="en-US" sz="2000" b="1" dirty="0">
                <a:latin typeface="Baskerville Old Face" panose="02020602080505020303" pitchFamily="18" charset="0"/>
              </a:rPr>
              <a:t>h</a:t>
            </a:r>
            <a:r>
              <a:rPr lang="ro-RO" sz="2000" dirty="0">
                <a:latin typeface="Baskerville Old Face" panose="02020602080505020303" pitchFamily="18" charset="0"/>
              </a:rPr>
              <a:t> – a cărui caz a fost în variate feluri comentat – prezintă în familie și alte cazuri de suicid, depresie și psihoză nespecificată. Cursul vieții sale e marcat - până la finalul său suicidal - de oscilații dispoziționale între stări afective opuse,   fapt ce se exprimă cu pregnanță și în picturi (prin luminozitate, culori </a:t>
            </a:r>
            <a:r>
              <a:rPr lang="ro-RO" sz="2000" dirty="0" err="1">
                <a:latin typeface="Baskerville Old Face" panose="02020602080505020303" pitchFamily="18" charset="0"/>
              </a:rPr>
              <a:t>etc</a:t>
            </a:r>
            <a:r>
              <a:rPr lang="ro-RO" sz="2000" dirty="0">
                <a:latin typeface="Baskerville Old Face" panose="02020602080505020303" pitchFamily="18" charset="0"/>
              </a:rPr>
              <a:t> )... </a:t>
            </a:r>
          </a:p>
          <a:p>
            <a:pPr marL="0" indent="0">
              <a:buNone/>
            </a:pPr>
            <a:endParaRPr lang="ro-RO" dirty="0"/>
          </a:p>
        </p:txBody>
      </p:sp>
      <p:sp>
        <p:nvSpPr>
          <p:cNvPr id="4" name="Substituent conținut 2"/>
          <p:cNvSpPr txBox="1">
            <a:spLocks/>
          </p:cNvSpPr>
          <p:nvPr/>
        </p:nvSpPr>
        <p:spPr>
          <a:xfrm>
            <a:off x="1295400" y="1524000"/>
            <a:ext cx="2971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ro-RO" dirty="0"/>
          </a:p>
        </p:txBody>
      </p:sp>
      <p:pic>
        <p:nvPicPr>
          <p:cNvPr id="5" name="I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3521869" cy="4419600"/>
          </a:xfrm>
          <a:prstGeom prst="rect">
            <a:avLst/>
          </a:prstGeom>
        </p:spPr>
      </p:pic>
    </p:spTree>
    <p:extLst>
      <p:ext uri="{BB962C8B-B14F-4D97-AF65-F5344CB8AC3E}">
        <p14:creationId xmlns:p14="http://schemas.microsoft.com/office/powerpoint/2010/main" val="60136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90600"/>
            <a:ext cx="8077200" cy="5486400"/>
          </a:xfrm>
        </p:spPr>
        <p:txBody>
          <a:bodyPr>
            <a:normAutofit fontScale="92500" lnSpcReduction="10000"/>
          </a:bodyPr>
          <a:lstStyle/>
          <a:p>
            <a:pPr marL="0" indent="0" algn="just">
              <a:buNone/>
            </a:pPr>
            <a:r>
              <a:rPr lang="en-US" dirty="0"/>
              <a:t>	</a:t>
            </a:r>
            <a:endParaRPr lang="ro-RO" dirty="0"/>
          </a:p>
          <a:p>
            <a:pPr marL="0" indent="0" algn="just">
              <a:buNone/>
            </a:pPr>
            <a:r>
              <a:rPr lang="ro-RO" sz="2200" dirty="0">
                <a:latin typeface="Baskerville Old Face" panose="02020602080505020303" pitchFamily="18" charset="0"/>
              </a:rPr>
              <a:t>       Un capitol special e dedicat lui </a:t>
            </a:r>
            <a:r>
              <a:rPr lang="ro-RO" sz="2200" b="1" dirty="0">
                <a:latin typeface="Baskerville Old Face" panose="02020602080505020303" pitchFamily="18" charset="0"/>
              </a:rPr>
              <a:t>George Gordon Lord Byron </a:t>
            </a:r>
            <a:r>
              <a:rPr lang="ro-RO" sz="2200" dirty="0">
                <a:latin typeface="Baskerville Old Face" panose="02020602080505020303" pitchFamily="18" charset="0"/>
              </a:rPr>
              <a:t>și minuțioasei descrieri a </a:t>
            </a:r>
            <a:r>
              <a:rPr lang="ro-RO" sz="2200" u="sng" dirty="0">
                <a:latin typeface="Baskerville Old Face" panose="02020602080505020303" pitchFamily="18" charset="0"/>
              </a:rPr>
              <a:t>temperamentului său afectiv</a:t>
            </a:r>
            <a:r>
              <a:rPr lang="ro-RO" sz="2200" dirty="0">
                <a:latin typeface="Baskerville Old Face" panose="02020602080505020303" pitchFamily="18" charset="0"/>
              </a:rPr>
              <a:t> – prezent în spatele perioadelor creative -,temperament extraordinar de </a:t>
            </a:r>
            <a:r>
              <a:rPr lang="ro-RO" sz="2200" i="1" dirty="0">
                <a:latin typeface="Baskerville Old Face" panose="02020602080505020303" pitchFamily="18" charset="0"/>
              </a:rPr>
              <a:t>tensionat, turmentat, entuziast, „mercurial„ </a:t>
            </a:r>
            <a:r>
              <a:rPr lang="ro-RO" sz="2200" dirty="0">
                <a:latin typeface="Baskerville Old Face" panose="02020602080505020303" pitchFamily="18" charset="0"/>
              </a:rPr>
              <a:t>cu nenumărate oscilații, izbucniri agresive și excese </a:t>
            </a:r>
            <a:r>
              <a:rPr lang="ro-RO" sz="2200" dirty="0" err="1">
                <a:latin typeface="Baskerville Old Face" panose="02020602080505020303" pitchFamily="18" charset="0"/>
              </a:rPr>
              <a:t>addictive</a:t>
            </a:r>
            <a:r>
              <a:rPr lang="ro-RO" sz="2200" dirty="0">
                <a:latin typeface="Baskerville Old Face" panose="02020602080505020303" pitchFamily="18" charset="0"/>
              </a:rPr>
              <a:t>...și în același timp, excepțional de exigent în elaborarea operei.</a:t>
            </a:r>
          </a:p>
          <a:p>
            <a:pPr marL="0" indent="0" algn="just">
              <a:buNone/>
            </a:pPr>
            <a:endParaRPr lang="ro-RO" sz="2200" dirty="0">
              <a:latin typeface="Baskerville Old Face" panose="02020602080505020303" pitchFamily="18" charset="0"/>
            </a:endParaRP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     Acest </a:t>
            </a:r>
            <a:r>
              <a:rPr lang="ro-RO" sz="2200" b="1" u="sng" dirty="0">
                <a:latin typeface="Baskerville Old Face" panose="02020602080505020303" pitchFamily="18" charset="0"/>
              </a:rPr>
              <a:t>temperament afectiv mixt </a:t>
            </a:r>
            <a:r>
              <a:rPr lang="ro-RO" sz="2200" dirty="0">
                <a:latin typeface="Baskerville Old Face" panose="02020602080505020303" pitchFamily="18" charset="0"/>
              </a:rPr>
              <a:t>- ce s-a impus și ca un  prototip al geniului romantic împletit cu nebunia – se manifestă printr-o majoră vitalitate, însoțită de un amalgam contradictoriu al tuturor tendințelor dispozițional temperamentale, fiind etichetat ca:</a:t>
            </a:r>
            <a:r>
              <a:rPr lang="ro-RO" sz="2200" i="1" dirty="0">
                <a:latin typeface="Baskerville Old Face" panose="02020602080505020303" pitchFamily="18" charset="0"/>
              </a:rPr>
              <a:t> fremătător, clocotitor,..turbulent</a:t>
            </a:r>
            <a:r>
              <a:rPr lang="ro-RO" sz="2200" dirty="0">
                <a:latin typeface="Baskerville Old Face" panose="02020602080505020303" pitchFamily="18" charset="0"/>
              </a:rPr>
              <a:t>,...</a:t>
            </a:r>
            <a:r>
              <a:rPr lang="ro-RO" sz="2200" i="1" dirty="0">
                <a:latin typeface="Baskerville Old Face" panose="02020602080505020303" pitchFamily="18" charset="0"/>
              </a:rPr>
              <a:t>..tumultuos....neliniștit...febril...furtunos....vulcanic...sălbatec...ardent...impetuos...exaltat...răscolitor...grandios.…</a:t>
            </a:r>
            <a:r>
              <a:rPr lang="en-US" sz="2200" i="1" dirty="0">
                <a:latin typeface="Baskerville Old Face" panose="02020602080505020303" pitchFamily="18" charset="0"/>
              </a:rPr>
              <a:t>e</a:t>
            </a:r>
            <a:r>
              <a:rPr lang="ro-RO" sz="2200" i="1" dirty="0">
                <a:latin typeface="Baskerville Old Face" panose="02020602080505020303" pitchFamily="18" charset="0"/>
              </a:rPr>
              <a:t>tc..</a:t>
            </a:r>
          </a:p>
          <a:p>
            <a:pPr marL="0" indent="0" algn="just">
              <a:buNone/>
            </a:pPr>
            <a:endParaRPr lang="ro-RO" sz="2200" dirty="0">
              <a:latin typeface="Baskerville Old Face" panose="02020602080505020303" pitchFamily="18" charset="0"/>
            </a:endParaRPr>
          </a:p>
          <a:p>
            <a:pPr marL="0" indent="0" algn="just">
              <a:buNone/>
            </a:pPr>
            <a:r>
              <a:rPr lang="en-US" sz="2200" dirty="0">
                <a:latin typeface="Baskerville Old Face" panose="02020602080505020303" pitchFamily="18" charset="0"/>
              </a:rPr>
              <a:t>            </a:t>
            </a:r>
            <a:r>
              <a:rPr lang="ro-RO" sz="2200" dirty="0">
                <a:latin typeface="Baskerville Old Face" panose="02020602080505020303" pitchFamily="18" charset="0"/>
              </a:rPr>
              <a:t>Dar, esențialul intersecției dintre patologia dispozițională și  creativitatea poetică rămâne cantonat la </a:t>
            </a:r>
            <a:r>
              <a:rPr lang="ro-RO" sz="2200" u="sng" dirty="0">
                <a:latin typeface="Baskerville Old Face" panose="02020602080505020303" pitchFamily="18" charset="0"/>
              </a:rPr>
              <a:t>perioadele </a:t>
            </a:r>
            <a:r>
              <a:rPr lang="ro-RO" sz="2200" u="sng" dirty="0" smtClean="0">
                <a:latin typeface="Baskerville Old Face" panose="02020602080505020303" pitchFamily="18" charset="0"/>
              </a:rPr>
              <a:t>de</a:t>
            </a:r>
            <a:r>
              <a:rPr lang="en-US" sz="2200" u="sng" dirty="0" smtClean="0">
                <a:latin typeface="Baskerville Old Face" panose="02020602080505020303" pitchFamily="18" charset="0"/>
              </a:rPr>
              <a:t> </a:t>
            </a:r>
            <a:r>
              <a:rPr lang="ro-RO" sz="2200" u="sng" dirty="0" smtClean="0">
                <a:latin typeface="Baskerville Old Face" panose="02020602080505020303" pitchFamily="18" charset="0"/>
              </a:rPr>
              <a:t>febrilă inspirație</a:t>
            </a:r>
            <a:r>
              <a:rPr lang="en-US" sz="2200" dirty="0" smtClean="0">
                <a:latin typeface="Baskerville Old Face" panose="02020602080505020303" pitchFamily="18" charset="0"/>
              </a:rPr>
              <a:t> (</a:t>
            </a:r>
            <a:r>
              <a:rPr lang="ro-RO" sz="2200" dirty="0" smtClean="0">
                <a:latin typeface="Baskerville Old Face" panose="02020602080505020303" pitchFamily="18" charset="0"/>
              </a:rPr>
              <a:t>similare </a:t>
            </a:r>
            <a:r>
              <a:rPr lang="ro-RO" sz="2200" dirty="0">
                <a:latin typeface="Baskerville Old Face" panose="02020602080505020303" pitchFamily="18" charset="0"/>
              </a:rPr>
              <a:t>episoadelor </a:t>
            </a:r>
            <a:r>
              <a:rPr lang="ro-RO" sz="2200" dirty="0" err="1">
                <a:latin typeface="Baskerville Old Face" panose="02020602080505020303" pitchFamily="18" charset="0"/>
              </a:rPr>
              <a:t>hipomane</a:t>
            </a:r>
            <a:r>
              <a:rPr lang="ro-RO" sz="2200" dirty="0">
                <a:latin typeface="Baskerville Old Face" panose="02020602080505020303" pitchFamily="18" charset="0"/>
              </a:rPr>
              <a:t>), ce au fost apoi studiate la artiști în viață</a:t>
            </a:r>
            <a:r>
              <a:rPr lang="ro-RO" dirty="0"/>
              <a:t>.</a:t>
            </a:r>
          </a:p>
          <a:p>
            <a:pPr marL="0" indent="0">
              <a:buNone/>
            </a:pPr>
            <a:endParaRPr lang="ro-RO" dirty="0"/>
          </a:p>
        </p:txBody>
      </p:sp>
    </p:spTree>
    <p:extLst>
      <p:ext uri="{BB962C8B-B14F-4D97-AF65-F5344CB8AC3E}">
        <p14:creationId xmlns:p14="http://schemas.microsoft.com/office/powerpoint/2010/main" val="342676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90600"/>
            <a:ext cx="8229600" cy="5486400"/>
          </a:xfrm>
        </p:spPr>
        <p:txBody>
          <a:bodyPr>
            <a:noAutofit/>
          </a:bodyPr>
          <a:lstStyle/>
          <a:p>
            <a:pPr marL="0" indent="0" algn="just">
              <a:buNone/>
            </a:pPr>
            <a:r>
              <a:rPr lang="en-US" sz="1800" dirty="0"/>
              <a:t>	</a:t>
            </a:r>
            <a:endParaRPr lang="ro-RO" sz="1800" dirty="0"/>
          </a:p>
          <a:p>
            <a:pPr marL="0" indent="0" algn="just">
              <a:buNone/>
            </a:pPr>
            <a:endParaRPr lang="ro-RO" sz="1800" dirty="0">
              <a:latin typeface="Baskerville Old Face" panose="02020602080505020303" pitchFamily="18" charset="0"/>
            </a:endParaRPr>
          </a:p>
          <a:p>
            <a:pPr marL="0" indent="0" algn="just">
              <a:buNone/>
            </a:pPr>
            <a:r>
              <a:rPr lang="ro-RO" sz="1800" dirty="0">
                <a:latin typeface="Baskerville Old Face" panose="02020602080505020303" pitchFamily="18" charset="0"/>
              </a:rPr>
              <a:t>      S-au realizat și </a:t>
            </a:r>
            <a:r>
              <a:rPr lang="ro-RO" sz="1800" b="1" i="1" dirty="0">
                <a:latin typeface="Baskerville Old Face" panose="02020602080505020303" pitchFamily="18" charset="0"/>
              </a:rPr>
              <a:t>studii directe</a:t>
            </a:r>
            <a:r>
              <a:rPr lang="ro-RO" sz="1800" b="1" dirty="0">
                <a:latin typeface="Baskerville Old Face" panose="02020602080505020303" pitchFamily="18" charset="0"/>
              </a:rPr>
              <a:t> asupra</a:t>
            </a:r>
            <a:r>
              <a:rPr lang="ro-RO" sz="1800" b="1" u="sng" dirty="0">
                <a:latin typeface="Baskerville Old Face" panose="02020602080505020303" pitchFamily="18" charset="0"/>
              </a:rPr>
              <a:t> </a:t>
            </a:r>
            <a:r>
              <a:rPr lang="ro-RO" sz="1800" b="1" i="1" dirty="0">
                <a:latin typeface="Baskerville Old Face" panose="02020602080505020303" pitchFamily="18" charset="0"/>
              </a:rPr>
              <a:t>creatorilor (predominant literari) în viață</a:t>
            </a:r>
            <a:r>
              <a:rPr lang="en-US" sz="1800" b="1" i="1" dirty="0">
                <a:latin typeface="Baskerville Old Face" panose="02020602080505020303" pitchFamily="18" charset="0"/>
              </a:rPr>
              <a:t> </a:t>
            </a:r>
            <a:r>
              <a:rPr lang="ro-RO" sz="1800" dirty="0">
                <a:latin typeface="Baskerville Old Face" panose="02020602080505020303" pitchFamily="18" charset="0"/>
              </a:rPr>
              <a:t>atât pentru a se clarifica: a/</a:t>
            </a:r>
            <a:r>
              <a:rPr lang="ro-RO" sz="1800" u="sng" dirty="0">
                <a:latin typeface="Baskerville Old Face" panose="02020602080505020303" pitchFamily="18" charset="0"/>
              </a:rPr>
              <a:t>inserția lor eventuală într-un spectru psihopatologic (afectiv)</a:t>
            </a:r>
            <a:r>
              <a:rPr lang="ro-RO" sz="1800" dirty="0">
                <a:latin typeface="Baskerville Old Face" panose="02020602080505020303" pitchFamily="18" charset="0"/>
              </a:rPr>
              <a:t>,  cât și b/</a:t>
            </a:r>
            <a:r>
              <a:rPr lang="ro-RO" sz="1800" u="sng" dirty="0">
                <a:latin typeface="Baskerville Old Face" panose="02020602080505020303" pitchFamily="18" charset="0"/>
              </a:rPr>
              <a:t>pentru a se analiza profilul psihologic specific acestei creativități</a:t>
            </a:r>
            <a:r>
              <a:rPr lang="ro-RO" sz="1800" dirty="0">
                <a:latin typeface="Baskerville Old Face" panose="02020602080505020303" pitchFamily="18" charset="0"/>
              </a:rPr>
              <a:t>. Privitor la a/: </a:t>
            </a:r>
          </a:p>
          <a:p>
            <a:pPr marL="0" indent="0" algn="just">
              <a:buNone/>
            </a:pPr>
            <a:r>
              <a:rPr lang="ro-RO" sz="1800" dirty="0">
                <a:latin typeface="Baskerville Old Face" panose="02020602080505020303" pitchFamily="18" charset="0"/>
              </a:rPr>
              <a:t>   </a:t>
            </a:r>
          </a:p>
          <a:p>
            <a:pPr marL="0" indent="0" algn="just">
              <a:buNone/>
            </a:pPr>
            <a:r>
              <a:rPr lang="ro-RO" sz="1800" dirty="0">
                <a:latin typeface="Baskerville Old Face" panose="02020602080505020303" pitchFamily="18" charset="0"/>
              </a:rPr>
              <a:t>      - </a:t>
            </a:r>
            <a:r>
              <a:rPr lang="ro-RO" sz="1800" b="1" dirty="0">
                <a:latin typeface="Baskerville Old Face" panose="02020602080505020303" pitchFamily="18" charset="0"/>
              </a:rPr>
              <a:t>N. </a:t>
            </a:r>
            <a:r>
              <a:rPr lang="ro-RO" sz="1800" b="1" dirty="0" err="1">
                <a:latin typeface="Baskerville Old Face" panose="02020602080505020303" pitchFamily="18" charset="0"/>
              </a:rPr>
              <a:t>Andreasen</a:t>
            </a:r>
            <a:r>
              <a:rPr lang="ro-RO" sz="1800" dirty="0">
                <a:latin typeface="Baskerville Old Face" panose="02020602080505020303" pitchFamily="18" charset="0"/>
              </a:rPr>
              <a:t> și colegii ( de la Universitatea din Iowa) a studiat 30 participanți la </a:t>
            </a:r>
            <a:r>
              <a:rPr lang="ro-RO" sz="1800" i="1" dirty="0">
                <a:latin typeface="Baskerville Old Face" panose="02020602080505020303" pitchFamily="18" charset="0"/>
              </a:rPr>
              <a:t>Iowa </a:t>
            </a:r>
            <a:r>
              <a:rPr lang="ro-RO" sz="1800" i="1" dirty="0" err="1">
                <a:latin typeface="Baskerville Old Face" panose="02020602080505020303" pitchFamily="18" charset="0"/>
              </a:rPr>
              <a:t>Writers</a:t>
            </a:r>
            <a:r>
              <a:rPr lang="ro-RO" sz="1800" i="1" dirty="0">
                <a:latin typeface="Baskerville Old Face" panose="02020602080505020303" pitchFamily="18" charset="0"/>
              </a:rPr>
              <a:t> Workshop</a:t>
            </a:r>
            <a:r>
              <a:rPr lang="ro-RO" sz="1800" dirty="0">
                <a:latin typeface="Baskerville Old Face" panose="02020602080505020303" pitchFamily="18" charset="0"/>
              </a:rPr>
              <a:t>, folosind interviuri structurate, criterii de dg. standardizate, testări psihologice țintite asupra gândirii </a:t>
            </a:r>
            <a:r>
              <a:rPr lang="ro-RO" sz="1800" dirty="0" smtClean="0">
                <a:latin typeface="Baskerville Old Face" panose="02020602080505020303" pitchFamily="18" charset="0"/>
              </a:rPr>
              <a:t>creative</a:t>
            </a:r>
            <a:r>
              <a:rPr lang="ro-RO" sz="1800" dirty="0">
                <a:latin typeface="Baskerville Old Face" panose="02020602080505020303" pitchFamily="18" charset="0"/>
              </a:rPr>
              <a:t>, studierea concomitentă a familiilor și  loturi martor. În corelație cu psihopatologia, s-a constatat că: </a:t>
            </a:r>
          </a:p>
          <a:p>
            <a:pPr marL="0" indent="0" algn="just">
              <a:buNone/>
            </a:pPr>
            <a:r>
              <a:rPr lang="ro-RO" sz="1800" dirty="0">
                <a:latin typeface="Baskerville Old Face" panose="02020602080505020303" pitchFamily="18" charset="0"/>
              </a:rPr>
              <a:t>      - </a:t>
            </a:r>
            <a:r>
              <a:rPr lang="ro-RO" sz="1800" u="sng" dirty="0">
                <a:latin typeface="Baskerville Old Face" panose="02020602080505020303" pitchFamily="18" charset="0"/>
              </a:rPr>
              <a:t>80% din cei studiați îndeplineau criterii formale de apartenență la clasa </a:t>
            </a:r>
            <a:r>
              <a:rPr lang="ro-RO" sz="1800" u="sng" dirty="0" err="1">
                <a:latin typeface="Baskerville Old Face" panose="02020602080505020303" pitchFamily="18" charset="0"/>
              </a:rPr>
              <a:t>tb</a:t>
            </a:r>
            <a:r>
              <a:rPr lang="ro-RO" sz="1800" u="sng" dirty="0">
                <a:latin typeface="Baskerville Old Face" panose="02020602080505020303" pitchFamily="18" charset="0"/>
              </a:rPr>
              <a:t> dispoziționale </a:t>
            </a:r>
            <a:r>
              <a:rPr lang="ro-RO" sz="1800" dirty="0" smtClean="0">
                <a:latin typeface="Baskerville Old Face" panose="02020602080505020303" pitchFamily="18" charset="0"/>
              </a:rPr>
              <a:t>(față </a:t>
            </a:r>
            <a:r>
              <a:rPr lang="ro-RO" sz="1800" dirty="0">
                <a:latin typeface="Baskerville Old Face" panose="02020602080505020303" pitchFamily="18" charset="0"/>
              </a:rPr>
              <a:t>de 30% din lotul martor)....1/3 din cazuri prezentaseră deja un episod major de depresie ..  și 2/3 urmau un tratament psihiatric </a:t>
            </a:r>
            <a:r>
              <a:rPr lang="ro-RO" sz="1800" dirty="0" smtClean="0">
                <a:latin typeface="Baskerville Old Face" panose="02020602080505020303" pitchFamily="18" charset="0"/>
              </a:rPr>
              <a:t>(medicație </a:t>
            </a:r>
            <a:r>
              <a:rPr lang="ro-RO" sz="1800" dirty="0">
                <a:latin typeface="Baskerville Old Face" panose="02020602080505020303" pitchFamily="18" charset="0"/>
              </a:rPr>
              <a:t>sau psihoterapie); nu s-a întâlnit dg de schizofrenie</a:t>
            </a:r>
          </a:p>
          <a:p>
            <a:pPr marL="0" indent="0" algn="just">
              <a:buNone/>
            </a:pPr>
            <a:endParaRPr lang="ro-RO" sz="1800" dirty="0">
              <a:latin typeface="Baskerville Old Face" panose="02020602080505020303" pitchFamily="18" charset="0"/>
            </a:endParaRPr>
          </a:p>
          <a:p>
            <a:pPr marL="0" indent="0" algn="just">
              <a:buNone/>
            </a:pPr>
            <a:r>
              <a:rPr lang="ro-RO" sz="1800" dirty="0">
                <a:latin typeface="Baskerville Old Face" panose="02020602080505020303" pitchFamily="18" charset="0"/>
              </a:rPr>
              <a:t>   </a:t>
            </a:r>
          </a:p>
        </p:txBody>
      </p:sp>
    </p:spTree>
    <p:extLst>
      <p:ext uri="{BB962C8B-B14F-4D97-AF65-F5344CB8AC3E}">
        <p14:creationId xmlns:p14="http://schemas.microsoft.com/office/powerpoint/2010/main" val="275559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066800"/>
            <a:ext cx="8077200" cy="5410200"/>
          </a:xfrm>
        </p:spPr>
        <p:txBody>
          <a:bodyPr>
            <a:normAutofit fontScale="92500" lnSpcReduction="20000"/>
          </a:bodyPr>
          <a:lstStyle/>
          <a:p>
            <a:pPr marL="0" indent="0" algn="just">
              <a:buNone/>
            </a:pPr>
            <a:r>
              <a:rPr lang="en-US" dirty="0"/>
              <a:t>	</a:t>
            </a:r>
            <a:endParaRPr lang="ro-RO" dirty="0"/>
          </a:p>
          <a:p>
            <a:pPr marL="0" indent="0" algn="just">
              <a:buNone/>
            </a:pPr>
            <a:r>
              <a:rPr lang="ro-RO" sz="2400" dirty="0">
                <a:latin typeface="Baskerville Old Face" panose="02020602080505020303" pitchFamily="18" charset="0"/>
              </a:rPr>
              <a:t>- </a:t>
            </a:r>
            <a:r>
              <a:rPr lang="ro-RO" sz="2600" dirty="0">
                <a:latin typeface="Baskerville Old Face" panose="02020602080505020303" pitchFamily="18" charset="0"/>
              </a:rPr>
              <a:t>Aceeași frecvență crescută a problematicii </a:t>
            </a:r>
            <a:r>
              <a:rPr lang="ro-RO" sz="2600" u="sng" dirty="0">
                <a:latin typeface="Baskerville Old Face" panose="02020602080505020303" pitchFamily="18" charset="0"/>
              </a:rPr>
              <a:t>spectrului afectiv - Bipolar și Depresiv (SBPD)</a:t>
            </a:r>
            <a:r>
              <a:rPr lang="ro-RO" sz="2600" dirty="0">
                <a:latin typeface="Baskerville Old Face" panose="02020602080505020303" pitchFamily="18" charset="0"/>
              </a:rPr>
              <a:t> - se regăsește și în studiul lui   </a:t>
            </a:r>
            <a:r>
              <a:rPr lang="ro-RO" sz="2600" b="1" dirty="0">
                <a:latin typeface="Baskerville Old Face" panose="02020602080505020303" pitchFamily="18" charset="0"/>
              </a:rPr>
              <a:t>H </a:t>
            </a:r>
            <a:r>
              <a:rPr lang="ro-RO" sz="2600" b="1" dirty="0" err="1">
                <a:latin typeface="Baskerville Old Face" panose="02020602080505020303" pitchFamily="18" charset="0"/>
              </a:rPr>
              <a:t>Akiskal</a:t>
            </a:r>
            <a:r>
              <a:rPr lang="ro-RO" sz="2600" dirty="0">
                <a:latin typeface="Baskerville Old Face" panose="02020602080505020303" pitchFamily="18" charset="0"/>
              </a:rPr>
              <a:t> de la </a:t>
            </a:r>
            <a:r>
              <a:rPr lang="ro-RO" sz="2600" dirty="0" err="1">
                <a:latin typeface="Baskerville Old Face" panose="02020602080505020303" pitchFamily="18" charset="0"/>
              </a:rPr>
              <a:t>Univ</a:t>
            </a:r>
            <a:r>
              <a:rPr lang="ro-RO" sz="2600" dirty="0">
                <a:latin typeface="Baskerville Old Face" panose="02020602080505020303" pitchFamily="18" charset="0"/>
              </a:rPr>
              <a:t> din Tennessee, ce a  efectuat un interviu la 20 artiști europeni (scriitori, poeți, pictori, sculptori) câștigători de premii prestigioase...   La 2/3 din lot găsește  evidente caracteristici de ciclotimie sau </a:t>
            </a:r>
            <a:r>
              <a:rPr lang="ro-RO" sz="2600" dirty="0" err="1">
                <a:latin typeface="Baskerville Old Face" panose="02020602080505020303" pitchFamily="18" charset="0"/>
              </a:rPr>
              <a:t>hipomanie</a:t>
            </a:r>
            <a:r>
              <a:rPr lang="ro-RO" sz="2600" dirty="0">
                <a:latin typeface="Baskerville Old Face" panose="02020602080505020303" pitchFamily="18" charset="0"/>
              </a:rPr>
              <a:t>...50% au suferit cel puțin un episod de depresie majoră</a:t>
            </a:r>
          </a:p>
          <a:p>
            <a:pPr marL="0" indent="0" algn="just">
              <a:buNone/>
            </a:pPr>
            <a:endParaRPr lang="ro-RO" sz="2600" dirty="0">
              <a:latin typeface="Baskerville Old Face" panose="02020602080505020303" pitchFamily="18" charset="0"/>
            </a:endParaRPr>
          </a:p>
          <a:p>
            <a:pPr marL="0" indent="0" algn="just">
              <a:buNone/>
            </a:pPr>
            <a:r>
              <a:rPr lang="ro-RO" sz="2600" dirty="0">
                <a:latin typeface="Baskerville Old Face" panose="02020602080505020303" pitchFamily="18" charset="0"/>
              </a:rPr>
              <a:t>      Un alt studiu aparte pe creatori literari activi a realizat tot </a:t>
            </a:r>
            <a:r>
              <a:rPr lang="ro-RO" sz="2600" b="1" dirty="0" err="1">
                <a:latin typeface="Baskerville Old Face" panose="02020602080505020303" pitchFamily="18" charset="0"/>
              </a:rPr>
              <a:t>Jamison</a:t>
            </a:r>
            <a:r>
              <a:rPr lang="ro-RO" sz="2600" dirty="0">
                <a:latin typeface="Baskerville Old Face" panose="02020602080505020303" pitchFamily="18" charset="0"/>
              </a:rPr>
              <a:t>, abordând 43 eminenți scriitori si artiști britanici în viață, câștigători a unor prestigioase premii, </a:t>
            </a:r>
            <a:r>
              <a:rPr lang="ro-RO" sz="2600" u="sng" dirty="0">
                <a:latin typeface="Baskerville Old Face" panose="02020602080505020303" pitchFamily="18" charset="0"/>
              </a:rPr>
              <a:t>chestionați în mod special privitor la particularităților dispoziționale în creativitate (nu asupra psihopatologiei).</a:t>
            </a:r>
            <a:r>
              <a:rPr lang="ro-RO" sz="2600" dirty="0">
                <a:latin typeface="Baskerville Old Face" panose="02020602080505020303" pitchFamily="18" charset="0"/>
              </a:rPr>
              <a:t>Totuși.... informațiile culese indicau că 38 % din creatorii abordați se tratau </a:t>
            </a:r>
            <a:r>
              <a:rPr lang="ro-RO" sz="2600" dirty="0" err="1">
                <a:latin typeface="Baskerville Old Face" panose="02020602080505020303" pitchFamily="18" charset="0"/>
              </a:rPr>
              <a:t>pt</a:t>
            </a:r>
            <a:r>
              <a:rPr lang="ro-RO" sz="2600" dirty="0">
                <a:latin typeface="Baskerville Old Face" panose="02020602080505020303" pitchFamily="18" charset="0"/>
              </a:rPr>
              <a:t> probleme de patologie dispozițională depresivă cu </a:t>
            </a:r>
            <a:r>
              <a:rPr lang="ro-RO" sz="2600" dirty="0" err="1">
                <a:latin typeface="Baskerville Old Face" panose="02020602080505020303" pitchFamily="18" charset="0"/>
              </a:rPr>
              <a:t>lithium</a:t>
            </a:r>
            <a:r>
              <a:rPr lang="ro-RO" sz="2600" dirty="0">
                <a:latin typeface="Baskerville Old Face" panose="02020602080505020303" pitchFamily="18" charset="0"/>
              </a:rPr>
              <a:t>, antidepresive, unii doar cu psihoterapie; iar 1/3 prezentau simptome de </a:t>
            </a:r>
            <a:r>
              <a:rPr lang="ro-RO" sz="2600" dirty="0" err="1">
                <a:latin typeface="Baskerville Old Face" panose="02020602080505020303" pitchFamily="18" charset="0"/>
              </a:rPr>
              <a:t>hipomanie</a:t>
            </a:r>
            <a:r>
              <a:rPr lang="ro-RO" sz="2600" dirty="0">
                <a:latin typeface="Baskerville Old Face" panose="02020602080505020303" pitchFamily="18" charset="0"/>
              </a:rPr>
              <a:t>.</a:t>
            </a:r>
          </a:p>
          <a:p>
            <a:pPr marL="0" indent="0" algn="just">
              <a:buNone/>
            </a:pPr>
            <a:endParaRPr lang="ro-RO" sz="2600" dirty="0">
              <a:latin typeface="Baskerville Old Face" panose="02020602080505020303" pitchFamily="18" charset="0"/>
            </a:endParaRPr>
          </a:p>
        </p:txBody>
      </p:sp>
    </p:spTree>
    <p:extLst>
      <p:ext uri="{BB962C8B-B14F-4D97-AF65-F5344CB8AC3E}">
        <p14:creationId xmlns:p14="http://schemas.microsoft.com/office/powerpoint/2010/main" val="388548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066800"/>
            <a:ext cx="8077200" cy="5410200"/>
          </a:xfrm>
        </p:spPr>
        <p:txBody>
          <a:bodyPr>
            <a:normAutofit/>
          </a:bodyPr>
          <a:lstStyle/>
          <a:p>
            <a:pPr marL="0" indent="0" algn="just">
              <a:buNone/>
            </a:pPr>
            <a:r>
              <a:rPr lang="en-US" dirty="0"/>
              <a:t>	</a:t>
            </a:r>
            <a:endParaRPr lang="ro-RO" dirty="0"/>
          </a:p>
          <a:p>
            <a:pPr marL="0" indent="0" algn="just">
              <a:buNone/>
            </a:pPr>
            <a:endParaRPr lang="ro-RO" sz="2600" dirty="0">
              <a:latin typeface="Baskerville Old Face" panose="02020602080505020303" pitchFamily="18" charset="0"/>
            </a:endParaRPr>
          </a:p>
          <a:p>
            <a:pPr marL="0" indent="0" algn="ctr">
              <a:buNone/>
            </a:pPr>
            <a:r>
              <a:rPr lang="ro-RO" sz="2600" dirty="0" smtClean="0">
                <a:latin typeface="Baskerville Old Face" panose="02020602080505020303" pitchFamily="18" charset="0"/>
              </a:rPr>
              <a:t>     </a:t>
            </a:r>
            <a:r>
              <a:rPr lang="ro-RO" sz="2000" dirty="0" smtClean="0">
                <a:latin typeface="Baskerville Old Face" panose="02020602080505020303" pitchFamily="18" charset="0"/>
              </a:rPr>
              <a:t>O PRIMĂ CONCLUZIE:</a:t>
            </a:r>
            <a:endParaRPr lang="en-US" sz="2000" dirty="0" smtClean="0">
              <a:latin typeface="Baskerville Old Face" panose="02020602080505020303" pitchFamily="18" charset="0"/>
            </a:endParaRPr>
          </a:p>
          <a:p>
            <a:pPr marL="0" indent="0" algn="ctr">
              <a:buNone/>
            </a:pP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Toate cercetările relevă că</a:t>
            </a:r>
            <a:r>
              <a:rPr lang="ro-RO" sz="2000" b="1" i="1" u="sng" dirty="0" smtClean="0">
                <a:latin typeface="Baskerville Old Face" panose="02020602080505020303" pitchFamily="18" charset="0"/>
              </a:rPr>
              <a:t>, </a:t>
            </a:r>
            <a:r>
              <a:rPr lang="ro-RO" sz="2000" b="1" u="sng" dirty="0" smtClean="0">
                <a:latin typeface="Baskerville Old Face" panose="02020602080505020303" pitchFamily="18" charset="0"/>
              </a:rPr>
              <a:t>creatorii artistici (literari) au o corelație semnificativ crescută statistic</a:t>
            </a:r>
            <a:r>
              <a:rPr lang="en-US" sz="2000" b="1" u="sng" dirty="0" smtClean="0">
                <a:latin typeface="Baskerville Old Face" panose="02020602080505020303" pitchFamily="18" charset="0"/>
              </a:rPr>
              <a:t> </a:t>
            </a:r>
            <a:r>
              <a:rPr lang="ro-RO" sz="2000" b="1" u="sng" dirty="0" smtClean="0">
                <a:latin typeface="Baskerville Old Face" panose="02020602080505020303" pitchFamily="18" charset="0"/>
              </a:rPr>
              <a:t>(față de normali) cu spectrul afectiv dispozițional.</a:t>
            </a: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Totuși:</a:t>
            </a:r>
          </a:p>
          <a:p>
            <a:pPr marL="0" indent="0" algn="just">
              <a:buNone/>
            </a:pPr>
            <a:r>
              <a:rPr lang="ro-RO" sz="2000" dirty="0" smtClean="0">
                <a:latin typeface="Baskerville Old Face" panose="02020602080505020303" pitchFamily="18" charset="0"/>
              </a:rPr>
              <a:t>  ....</a:t>
            </a:r>
            <a:r>
              <a:rPr lang="ro-RO" sz="2000" u="sng" dirty="0" smtClean="0">
                <a:latin typeface="Baskerville Old Face" panose="02020602080505020303" pitchFamily="18" charset="0"/>
              </a:rPr>
              <a:t>Marea majoritate a  artiștilor din acest domeniu, nu sunt afectați de nici-o problematică </a:t>
            </a:r>
            <a:r>
              <a:rPr lang="ro-RO" sz="2000" u="sng" dirty="0" err="1" smtClean="0">
                <a:latin typeface="Baskerville Old Face" panose="02020602080505020303" pitchFamily="18" charset="0"/>
              </a:rPr>
              <a:t>psihiatrică</a:t>
            </a:r>
            <a:r>
              <a:rPr lang="ro-RO" sz="2000" dirty="0" err="1" smtClean="0">
                <a:latin typeface="Baskerville Old Face" panose="02020602080505020303" pitchFamily="18" charset="0"/>
              </a:rPr>
              <a:t>....iar</a:t>
            </a:r>
            <a:endParaRPr lang="ro-RO" sz="2000" dirty="0" smtClean="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.......M</a:t>
            </a:r>
            <a:r>
              <a:rPr lang="ro-RO" sz="2000" u="sng" dirty="0" smtClean="0">
                <a:latin typeface="Baskerville Old Face" panose="02020602080505020303" pitchFamily="18" charset="0"/>
              </a:rPr>
              <a:t>ajoritatea pacienților marcați de patologie dispozițională.. nu prezintă manifestări creative propriu-zise).</a:t>
            </a:r>
          </a:p>
          <a:p>
            <a:pPr marL="0" indent="0">
              <a:buNone/>
            </a:pPr>
            <a:endParaRPr lang="ro-RO" sz="2000" dirty="0"/>
          </a:p>
        </p:txBody>
      </p:sp>
    </p:spTree>
    <p:extLst>
      <p:ext uri="{BB962C8B-B14F-4D97-AF65-F5344CB8AC3E}">
        <p14:creationId xmlns:p14="http://schemas.microsoft.com/office/powerpoint/2010/main" val="396854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95400"/>
            <a:ext cx="8077200" cy="5181600"/>
          </a:xfrm>
        </p:spPr>
        <p:txBody>
          <a:bodyPr>
            <a:normAutofit fontScale="85000" lnSpcReduction="10000"/>
          </a:bodyPr>
          <a:lstStyle/>
          <a:p>
            <a:pPr marL="0" indent="0" algn="just">
              <a:buNone/>
            </a:pPr>
            <a:r>
              <a:rPr lang="en-US" dirty="0"/>
              <a:t>	</a:t>
            </a:r>
            <a:r>
              <a:rPr lang="ro-RO" dirty="0">
                <a:latin typeface="Baskerville Old Face" panose="02020602080505020303" pitchFamily="18" charset="0"/>
              </a:rPr>
              <a:t> Revenind la celălalt aspect, referitor la psihologia creației, studiul amintit a </a:t>
            </a:r>
            <a:r>
              <a:rPr lang="ro-RO" dirty="0" smtClean="0">
                <a:latin typeface="Baskerville Old Face" panose="02020602080505020303" pitchFamily="18" charset="0"/>
              </a:rPr>
              <a:t>lui </a:t>
            </a:r>
            <a:r>
              <a:rPr lang="ro-RO" b="1" dirty="0" err="1">
                <a:latin typeface="Baskerville Old Face" panose="02020602080505020303" pitchFamily="18" charset="0"/>
              </a:rPr>
              <a:t>Jamison</a:t>
            </a:r>
            <a:r>
              <a:rPr lang="ro-RO" dirty="0">
                <a:latin typeface="Baskerville Old Face" panose="02020602080505020303" pitchFamily="18" charset="0"/>
              </a:rPr>
              <a:t>, a constatat (dincolo de frecvența crescută a </a:t>
            </a:r>
            <a:r>
              <a:rPr lang="ro-RO" dirty="0" err="1">
                <a:latin typeface="Baskerville Old Face" panose="02020602080505020303" pitchFamily="18" charset="0"/>
              </a:rPr>
              <a:t>tb</a:t>
            </a:r>
            <a:r>
              <a:rPr lang="ro-RO" dirty="0">
                <a:latin typeface="Baskerville Old Face" panose="02020602080505020303" pitchFamily="18" charset="0"/>
              </a:rPr>
              <a:t>. dispoziționale) că </a:t>
            </a:r>
            <a:r>
              <a:rPr lang="ro-RO" u="sng" dirty="0">
                <a:latin typeface="Baskerville Old Face" panose="02020602080505020303" pitchFamily="18" charset="0"/>
              </a:rPr>
              <a:t>89% dintre artiști au relatat experimentarea în cariera lor a unor  </a:t>
            </a:r>
            <a:r>
              <a:rPr lang="ro-RO" b="1" i="1" u="sng" dirty="0">
                <a:latin typeface="Baskerville Old Face" panose="02020602080505020303" pitchFamily="18" charset="0"/>
              </a:rPr>
              <a:t>perioade de  </a:t>
            </a:r>
            <a:r>
              <a:rPr lang="ro-RO" b="1" i="1" u="sng" dirty="0" err="1">
                <a:latin typeface="Baskerville Old Face" panose="02020602080505020303" pitchFamily="18" charset="0"/>
              </a:rPr>
              <a:t>de</a:t>
            </a:r>
            <a:r>
              <a:rPr lang="ro-RO" b="1" i="1" u="sng" dirty="0">
                <a:latin typeface="Baskerville Old Face" panose="02020602080505020303" pitchFamily="18" charset="0"/>
              </a:rPr>
              <a:t> înaltă creativitate și productivitate</a:t>
            </a:r>
            <a:r>
              <a:rPr lang="ro-RO" u="sng" dirty="0">
                <a:latin typeface="Baskerville Old Face" panose="02020602080505020303" pitchFamily="18" charset="0"/>
              </a:rPr>
              <a:t>, semnificative pentru creația lor</a:t>
            </a:r>
            <a:r>
              <a:rPr lang="ro-RO" dirty="0">
                <a:latin typeface="Baskerville Old Face" panose="02020602080505020303" pitchFamily="18" charset="0"/>
              </a:rPr>
              <a:t>, constând în : ...c</a:t>
            </a:r>
            <a:r>
              <a:rPr lang="ro-RO" b="1" dirty="0">
                <a:latin typeface="Baskerville Old Face" panose="02020602080505020303" pitchFamily="18" charset="0"/>
              </a:rPr>
              <a:t>rescut entuziasm, energie, încredere în sine și viteză a asociațiilor mentale, fluență a gândurilor și dispoziție înaltă, intensă trăire a unei stări de bine, redusă nevoie de somn</a:t>
            </a:r>
            <a:r>
              <a:rPr lang="ro-RO" dirty="0">
                <a:latin typeface="Baskerville Old Face" panose="02020602080505020303" pitchFamily="18" charset="0"/>
              </a:rPr>
              <a:t>  </a:t>
            </a: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trăiri ce seamănă foarte mult cu criteriile DSM-III-5 </a:t>
            </a:r>
            <a:r>
              <a:rPr lang="ro-RO" u="sng" dirty="0" err="1">
                <a:latin typeface="Baskerville Old Face" panose="02020602080505020303" pitchFamily="18" charset="0"/>
              </a:rPr>
              <a:t>pt</a:t>
            </a:r>
            <a:r>
              <a:rPr lang="ro-RO" u="sng" dirty="0">
                <a:latin typeface="Baskerville Old Face" panose="02020602080505020303" pitchFamily="18" charset="0"/>
              </a:rPr>
              <a:t> </a:t>
            </a:r>
            <a:r>
              <a:rPr lang="ro-RO" u="sng" dirty="0" err="1">
                <a:latin typeface="Baskerville Old Face" panose="02020602080505020303" pitchFamily="18" charset="0"/>
              </a:rPr>
              <a:t>hipomanie</a:t>
            </a:r>
            <a:r>
              <a:rPr lang="ro-RO" dirty="0">
                <a:latin typeface="Baskerville Old Face" panose="02020602080505020303" pitchFamily="18" charset="0"/>
              </a:rPr>
              <a:t> (mai puțin simptomatologia comportamentală)...</a:t>
            </a:r>
          </a:p>
          <a:p>
            <a:pPr marL="0" indent="0" algn="just">
              <a:buNone/>
            </a:pPr>
            <a:r>
              <a:rPr lang="ro-RO" dirty="0">
                <a:latin typeface="Baskerville Old Face" panose="02020602080505020303" pitchFamily="18" charset="0"/>
              </a:rPr>
              <a:t>      La 28% se menționează că această perioadă – ce durează </a:t>
            </a:r>
            <a:r>
              <a:rPr lang="ro-RO" dirty="0" err="1">
                <a:latin typeface="Baskerville Old Face" panose="02020602080505020303" pitchFamily="18" charset="0"/>
              </a:rPr>
              <a:t>aprox</a:t>
            </a:r>
            <a:r>
              <a:rPr lang="ro-RO" dirty="0">
                <a:latin typeface="Baskerville Old Face" panose="02020602080505020303" pitchFamily="18" charset="0"/>
              </a:rPr>
              <a:t> 2 săptămâni - a fost precedată de una de disconfort psihologic (cu anxietate, idei </a:t>
            </a:r>
            <a:r>
              <a:rPr lang="ro-RO" dirty="0" err="1">
                <a:latin typeface="Baskerville Old Face" panose="02020602080505020303" pitchFamily="18" charset="0"/>
              </a:rPr>
              <a:t>suicidare</a:t>
            </a:r>
            <a:r>
              <a:rPr lang="ro-RO" dirty="0">
                <a:latin typeface="Baskerville Old Face" panose="02020602080505020303" pitchFamily="18" charset="0"/>
              </a:rPr>
              <a:t>, suspiciune) .. instalându-se apoi sentimentul de </a:t>
            </a:r>
            <a:r>
              <a:rPr lang="ro-RO" dirty="0" err="1">
                <a:latin typeface="Baskerville Old Face" panose="02020602080505020303" pitchFamily="18" charset="0"/>
              </a:rPr>
              <a:t>elație</a:t>
            </a:r>
            <a:r>
              <a:rPr lang="ro-RO" dirty="0">
                <a:latin typeface="Baskerville Old Face" panose="02020602080505020303" pitchFamily="18" charset="0"/>
              </a:rPr>
              <a:t> creativă:</a:t>
            </a:r>
          </a:p>
          <a:p>
            <a:pPr marL="0" indent="0" algn="just">
              <a:buNone/>
            </a:pPr>
            <a:r>
              <a:rPr lang="ro-RO" dirty="0">
                <a:latin typeface="Baskerville Old Face" panose="02020602080505020303" pitchFamily="18" charset="0"/>
              </a:rPr>
              <a:t>.... </a:t>
            </a:r>
            <a:r>
              <a:rPr lang="ro-RO" i="1" dirty="0">
                <a:latin typeface="Baskerville Old Face" panose="02020602080505020303" pitchFamily="18" charset="0"/>
              </a:rPr>
              <a:t>„aveam o mare febră de a scrie, de a mă implica energic în noi proiecte</a:t>
            </a:r>
            <a:r>
              <a:rPr lang="ro-RO" dirty="0">
                <a:latin typeface="Baskerville Old Face" panose="02020602080505020303" pitchFamily="18" charset="0"/>
              </a:rPr>
              <a:t>„.... </a:t>
            </a:r>
          </a:p>
          <a:p>
            <a:pPr marL="0" indent="0" algn="just">
              <a:buNone/>
            </a:pPr>
            <a:r>
              <a:rPr lang="ro-RO" dirty="0">
                <a:latin typeface="Baskerville Old Face" panose="02020602080505020303" pitchFamily="18" charset="0"/>
              </a:rPr>
              <a:t>       Întrebați asupra corelației acestei dispoziții cu realizarea operei lor, 60% răspund că a fost </a:t>
            </a:r>
            <a:r>
              <a:rPr lang="ro-RO" dirty="0" err="1">
                <a:latin typeface="Baskerville Old Face" panose="02020602080505020303" pitchFamily="18" charset="0"/>
              </a:rPr>
              <a:t>certamente</a:t>
            </a:r>
            <a:r>
              <a:rPr lang="ro-RO" dirty="0">
                <a:latin typeface="Baskerville Old Face" panose="02020602080505020303" pitchFamily="18" charset="0"/>
              </a:rPr>
              <a:t> necesară... și alți 30%, ca foarte importantă.</a:t>
            </a:r>
          </a:p>
        </p:txBody>
      </p:sp>
    </p:spTree>
    <p:extLst>
      <p:ext uri="{BB962C8B-B14F-4D97-AF65-F5344CB8AC3E}">
        <p14:creationId xmlns:p14="http://schemas.microsoft.com/office/powerpoint/2010/main" val="346989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762000"/>
            <a:ext cx="8077200" cy="5715000"/>
          </a:xfrm>
        </p:spPr>
        <p:txBody>
          <a:bodyPr>
            <a:normAutofit/>
          </a:bodyPr>
          <a:lstStyle/>
          <a:p>
            <a:pPr marL="0" indent="0" algn="just">
              <a:buNone/>
            </a:pPr>
            <a:r>
              <a:rPr lang="en-US" dirty="0"/>
              <a:t>	</a:t>
            </a:r>
            <a:endParaRPr lang="ro-RO" dirty="0"/>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Omenirea culturală a fost constant intrigată  de stările psihice speciale pe care le trăiau profeții, augurii, șamanii, persoanele capabile de extaz religios (uneori utilizând droguri)......iar </a:t>
            </a:r>
            <a:r>
              <a:rPr lang="ro-RO" sz="2000" dirty="0" err="1">
                <a:latin typeface="Baskerville Old Face" panose="02020602080505020303" pitchFamily="18" charset="0"/>
              </a:rPr>
              <a:t>apoi..de</a:t>
            </a:r>
            <a:r>
              <a:rPr lang="ro-RO" sz="2000" dirty="0">
                <a:latin typeface="Baskerville Old Face" panose="02020602080505020303" pitchFamily="18" charset="0"/>
              </a:rPr>
              <a:t> inspirația creativă a artiștilor, ce se asemăna cu acestea.</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O interpretare clasică a </a:t>
            </a:r>
            <a:r>
              <a:rPr lang="ro-RO" sz="2000" u="sng" dirty="0">
                <a:latin typeface="Baskerville Old Face" panose="02020602080505020303" pitchFamily="18" charset="0"/>
              </a:rPr>
              <a:t>inspirației poetice </a:t>
            </a:r>
            <a:r>
              <a:rPr lang="ro-RO" sz="2000" dirty="0">
                <a:latin typeface="Baskerville Old Face" panose="02020602080505020303" pitchFamily="18" charset="0"/>
              </a:rPr>
              <a:t>o întâlnim în dialogul </a:t>
            </a:r>
            <a:r>
              <a:rPr lang="ro-RO" sz="2000" dirty="0" err="1">
                <a:latin typeface="Baskerville Old Face" panose="02020602080505020303" pitchFamily="18" charset="0"/>
              </a:rPr>
              <a:t>Phaedon</a:t>
            </a:r>
            <a:r>
              <a:rPr lang="ro-RO" sz="2000" dirty="0">
                <a:latin typeface="Baskerville Old Face" panose="02020602080505020303" pitchFamily="18" charset="0"/>
              </a:rPr>
              <a:t> a lui Platon, ea fiind privită ca un fel de  </a:t>
            </a:r>
            <a:r>
              <a:rPr lang="ro-RO" sz="2000" i="1" dirty="0">
                <a:latin typeface="Baskerville Old Face" panose="02020602080505020303" pitchFamily="18" charset="0"/>
              </a:rPr>
              <a:t>nebunie</a:t>
            </a:r>
            <a:r>
              <a:rPr lang="ro-RO" sz="2000" dirty="0">
                <a:latin typeface="Baskerville Old Face" panose="02020602080505020303" pitchFamily="18" charset="0"/>
              </a:rPr>
              <a:t> specială, indusă de un spirit – geniu, muză – care transpune poetul într-o condiție aparte, superioară...</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Altă referință tradițională a fost cea la starea de </a:t>
            </a:r>
            <a:r>
              <a:rPr lang="ro-RO" sz="2000" i="1" dirty="0">
                <a:latin typeface="Baskerville Old Face" panose="02020602080505020303" pitchFamily="18" charset="0"/>
              </a:rPr>
              <a:t>transă</a:t>
            </a:r>
            <a:r>
              <a:rPr lang="ro-RO" sz="2000" dirty="0">
                <a:latin typeface="Baskerville Old Face" panose="02020602080505020303" pitchFamily="18" charset="0"/>
              </a:rPr>
              <a:t> cultivată de religiile de mistere ale fertilității - precum cultul lui Dionysos la Athena -  când, în ritmul muzicii, dansului, cântecului și după  </a:t>
            </a:r>
            <a:r>
              <a:rPr lang="ro-RO" sz="2000" i="1" dirty="0">
                <a:latin typeface="Baskerville Old Face" panose="02020602080505020303" pitchFamily="18" charset="0"/>
              </a:rPr>
              <a:t>consumul de substanțe </a:t>
            </a:r>
            <a:r>
              <a:rPr lang="ro-RO" sz="2000" i="1" dirty="0" err="1">
                <a:latin typeface="Baskerville Old Face" panose="02020602080505020303" pitchFamily="18" charset="0"/>
              </a:rPr>
              <a:t>psihoactive</a:t>
            </a:r>
            <a:r>
              <a:rPr lang="en-US" sz="2000" i="1" dirty="0">
                <a:latin typeface="Baskerville Old Face" panose="02020602080505020303" pitchFamily="18" charset="0"/>
              </a:rPr>
              <a:t> </a:t>
            </a:r>
            <a:r>
              <a:rPr lang="ro-RO" sz="2000" i="1" dirty="0">
                <a:latin typeface="Baskerville Old Face" panose="02020602080505020303" pitchFamily="18" charset="0"/>
              </a:rPr>
              <a:t>(alcool)</a:t>
            </a:r>
            <a:r>
              <a:rPr lang="ro-RO" sz="2000" dirty="0">
                <a:latin typeface="Baskerville Old Face" panose="02020602080505020303" pitchFamily="18" charset="0"/>
              </a:rPr>
              <a:t> ...participantul ajungea la o </a:t>
            </a:r>
            <a:r>
              <a:rPr lang="ro-RO" sz="2000" u="sng" dirty="0">
                <a:latin typeface="Baskerville Old Face" panose="02020602080505020303" pitchFamily="18" charset="0"/>
              </a:rPr>
              <a:t>contopire</a:t>
            </a:r>
            <a:r>
              <a:rPr lang="ro-RO" sz="2000" dirty="0">
                <a:latin typeface="Baskerville Old Face" panose="02020602080505020303" pitchFamily="18" charset="0"/>
              </a:rPr>
              <a:t>  „</a:t>
            </a:r>
            <a:r>
              <a:rPr lang="ro-RO" sz="2000" u="sng" dirty="0">
                <a:latin typeface="Baskerville Old Face" panose="02020602080505020303" pitchFamily="18" charset="0"/>
              </a:rPr>
              <a:t>entuziastă„</a:t>
            </a:r>
            <a:r>
              <a:rPr lang="ro-RO" sz="2000" dirty="0">
                <a:latin typeface="Baskerville Old Face" panose="02020602080505020303" pitchFamily="18" charset="0"/>
              </a:rPr>
              <a:t> cu </a:t>
            </a:r>
            <a:r>
              <a:rPr lang="ro-RO" sz="2000" u="sng" dirty="0">
                <a:latin typeface="Baskerville Old Face" panose="02020602080505020303" pitchFamily="18" charset="0"/>
              </a:rPr>
              <a:t>instanța zeului....</a:t>
            </a:r>
            <a:endParaRPr lang="ro-RO" sz="2000" dirty="0">
              <a:latin typeface="Baskerville Old Face" panose="02020602080505020303" pitchFamily="18" charset="0"/>
            </a:endParaRPr>
          </a:p>
          <a:p>
            <a:endParaRPr lang="ro-RO" dirty="0"/>
          </a:p>
        </p:txBody>
      </p:sp>
    </p:spTree>
    <p:extLst>
      <p:ext uri="{BB962C8B-B14F-4D97-AF65-F5344CB8AC3E}">
        <p14:creationId xmlns:p14="http://schemas.microsoft.com/office/powerpoint/2010/main" val="222454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dirty="0"/>
              <a:t>	</a:t>
            </a:r>
            <a:r>
              <a:rPr lang="ro-RO" sz="2000" dirty="0">
                <a:latin typeface="Baskerville Old Face" panose="02020602080505020303" pitchFamily="18" charset="0"/>
              </a:rPr>
              <a:t>Cercetarea lui </a:t>
            </a:r>
            <a:r>
              <a:rPr lang="ro-RO" sz="2000" b="1" dirty="0" err="1">
                <a:latin typeface="Baskerville Old Face" panose="02020602080505020303" pitchFamily="18" charset="0"/>
              </a:rPr>
              <a:t>Jamison</a:t>
            </a:r>
            <a:r>
              <a:rPr lang="ro-RO" sz="2000" dirty="0">
                <a:latin typeface="Baskerville Old Face" panose="02020602080505020303" pitchFamily="18" charset="0"/>
              </a:rPr>
              <a:t>, împreună cu toate cele realizate în această direcție - și mai ales cu cele deja amintite ale lui </a:t>
            </a:r>
            <a:r>
              <a:rPr lang="ro-RO" sz="2000" b="1" dirty="0" err="1">
                <a:latin typeface="Baskerville Old Face" panose="02020602080505020303" pitchFamily="18" charset="0"/>
              </a:rPr>
              <a:t>Andreasen</a:t>
            </a:r>
            <a:r>
              <a:rPr lang="ro-RO" sz="2000" dirty="0">
                <a:latin typeface="Baskerville Old Face" panose="02020602080505020303" pitchFamily="18" charset="0"/>
              </a:rPr>
              <a:t> de la Iowa -, au identificat în plus, </a:t>
            </a:r>
            <a:r>
              <a:rPr lang="ro-RO" sz="2000" u="sng" dirty="0">
                <a:latin typeface="Baskerville Old Face" panose="02020602080505020303" pitchFamily="18" charset="0"/>
              </a:rPr>
              <a:t>o amplificare în aceste cazuri de creatori artistici, a factorilor pe care </a:t>
            </a:r>
            <a:r>
              <a:rPr lang="ro-RO" sz="2000" u="sng" dirty="0" err="1">
                <a:latin typeface="Baskerville Old Face" panose="02020602080505020303" pitchFamily="18" charset="0"/>
              </a:rPr>
              <a:t>Guilfort</a:t>
            </a:r>
            <a:r>
              <a:rPr lang="ro-RO" sz="2000" u="sng" dirty="0">
                <a:latin typeface="Baskerville Old Face" panose="02020602080505020303" pitchFamily="18" charset="0"/>
              </a:rPr>
              <a:t> îi comenta ca </a:t>
            </a:r>
            <a:r>
              <a:rPr lang="ro-RO" sz="2000" b="1" u="sng" dirty="0">
                <a:latin typeface="Baskerville Old Face" panose="02020602080505020303" pitchFamily="18" charset="0"/>
              </a:rPr>
              <a:t>specifici unei gândiri creative</a:t>
            </a:r>
            <a:r>
              <a:rPr lang="ro-RO" sz="2000" dirty="0">
                <a:latin typeface="Baskerville Old Face" panose="02020602080505020303" pitchFamily="18" charset="0"/>
              </a:rPr>
              <a:t>: o crescută </a:t>
            </a:r>
            <a:r>
              <a:rPr lang="ro-RO" sz="2000" i="1" dirty="0">
                <a:latin typeface="Baskerville Old Face" panose="02020602080505020303" pitchFamily="18" charset="0"/>
              </a:rPr>
              <a:t>fluență a gândirii</a:t>
            </a:r>
            <a:r>
              <a:rPr lang="ro-RO" sz="2000" dirty="0">
                <a:latin typeface="Baskerville Old Face" panose="02020602080505020303" pitchFamily="18" charset="0"/>
              </a:rPr>
              <a:t>...în direcția  </a:t>
            </a:r>
            <a:r>
              <a:rPr lang="ro-RO" sz="2000" dirty="0" err="1">
                <a:latin typeface="Baskerville Old Face" panose="02020602080505020303" pitchFamily="18" charset="0"/>
              </a:rPr>
              <a:t>cuvintelor..asociațiilor..expresiilor</a:t>
            </a:r>
            <a:r>
              <a:rPr lang="ro-RO" sz="2000" dirty="0">
                <a:latin typeface="Baskerville Old Face" panose="02020602080505020303" pitchFamily="18" charset="0"/>
              </a:rPr>
              <a:t>...ideației, ...însoțită de o crescută „</a:t>
            </a:r>
            <a:r>
              <a:rPr lang="ro-RO" sz="2000" i="1" dirty="0">
                <a:latin typeface="Baskerville Old Face" panose="02020602080505020303" pitchFamily="18" charset="0"/>
              </a:rPr>
              <a:t>flexibilitate spontană și </a:t>
            </a:r>
            <a:r>
              <a:rPr lang="ro-RO" sz="2000" i="1" dirty="0" err="1">
                <a:latin typeface="Baskerville Old Face" panose="02020602080505020303" pitchFamily="18" charset="0"/>
              </a:rPr>
              <a:t>adaptativă</a:t>
            </a:r>
            <a:r>
              <a:rPr lang="ro-RO" sz="2000" dirty="0">
                <a:latin typeface="Baskerville Old Face" panose="02020602080505020303" pitchFamily="18" charset="0"/>
              </a:rPr>
              <a:t>„..a unei </a:t>
            </a:r>
            <a:r>
              <a:rPr lang="ro-RO" sz="2000" i="1" dirty="0">
                <a:latin typeface="Baskerville Old Face" panose="02020602080505020303" pitchFamily="18" charset="0"/>
              </a:rPr>
              <a:t>gândiri divergente</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Experimental, s-a constatat </a:t>
            </a:r>
            <a:r>
              <a:rPr lang="ro-RO" sz="2000" u="sng" dirty="0">
                <a:latin typeface="Baskerville Old Face" panose="02020602080505020303" pitchFamily="18" charset="0"/>
              </a:rPr>
              <a:t>aceleași aspecte și la pacienții </a:t>
            </a:r>
            <a:r>
              <a:rPr lang="ro-RO" sz="2000" u="sng" dirty="0" err="1">
                <a:latin typeface="Baskerville Old Face" panose="02020602080505020303" pitchFamily="18" charset="0"/>
              </a:rPr>
              <a:t>hipomani</a:t>
            </a:r>
            <a:r>
              <a:rPr lang="ro-RO" sz="2000" dirty="0">
                <a:latin typeface="Baskerville Old Face" panose="02020602080505020303" pitchFamily="18" charset="0"/>
              </a:rPr>
              <a:t>, ce au  o crescută gândire combinatorie.. adunând împreună conținuturi lingvistice uneori divergente ( aliterații, asonanțe)...asociații crescute numeric de cuvinte-idei.... combinări ale percepțiilor, ideilor și imaginilor într-o manieră incongruentă, uneori </a:t>
            </a:r>
            <a:r>
              <a:rPr lang="ro-RO" sz="2000" dirty="0" err="1">
                <a:latin typeface="Baskerville Old Face" panose="02020602080505020303" pitchFamily="18" charset="0"/>
              </a:rPr>
              <a:t>extravagantă..cu</a:t>
            </a:r>
            <a:r>
              <a:rPr lang="ro-RO" sz="2000" dirty="0">
                <a:latin typeface="Baskerville Old Face" panose="02020602080505020303" pitchFamily="18" charset="0"/>
              </a:rPr>
              <a:t> o capacitate de a reconcilia opozițiile....</a:t>
            </a:r>
          </a:p>
          <a:p>
            <a:pPr marL="0" indent="0">
              <a:buNone/>
            </a:pPr>
            <a:endParaRPr lang="ro-RO" dirty="0"/>
          </a:p>
        </p:txBody>
      </p:sp>
    </p:spTree>
    <p:extLst>
      <p:ext uri="{BB962C8B-B14F-4D97-AF65-F5344CB8AC3E}">
        <p14:creationId xmlns:p14="http://schemas.microsoft.com/office/powerpoint/2010/main" val="386432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19200"/>
            <a:ext cx="8229600" cy="5257800"/>
          </a:xfrm>
        </p:spPr>
        <p:txBody>
          <a:bodyPr>
            <a:normAutofit fontScale="85000" lnSpcReduction="10000"/>
          </a:bodyPr>
          <a:lstStyle/>
          <a:p>
            <a:pPr marL="0" indent="0" algn="just">
              <a:buNone/>
            </a:pPr>
            <a:r>
              <a:rPr lang="ro-RO" dirty="0">
                <a:latin typeface="Baskerville Old Face" panose="02020602080505020303" pitchFamily="18" charset="0"/>
              </a:rPr>
              <a:t>       </a:t>
            </a:r>
            <a:r>
              <a:rPr lang="ro-RO" dirty="0" err="1">
                <a:latin typeface="Baskerville Old Face" panose="02020602080505020303" pitchFamily="18" charset="0"/>
              </a:rPr>
              <a:t>Hipomanul</a:t>
            </a:r>
            <a:r>
              <a:rPr lang="ro-RO" dirty="0">
                <a:latin typeface="Baskerville Old Face" panose="02020602080505020303" pitchFamily="18" charset="0"/>
              </a:rPr>
              <a:t> nu doar prezintă un flux ideativ </a:t>
            </a:r>
            <a:r>
              <a:rPr lang="ro-RO" dirty="0" err="1">
                <a:latin typeface="Baskerville Old Face" panose="02020602080505020303" pitchFamily="18" charset="0"/>
              </a:rPr>
              <a:t>rapid..însoțit</a:t>
            </a:r>
            <a:r>
              <a:rPr lang="ro-RO" dirty="0">
                <a:latin typeface="Baskerville Old Face" panose="02020602080505020303" pitchFamily="18" charset="0"/>
              </a:rPr>
              <a:t> de o crescută asociativitate lingvistică - vorbind mai repede și mai mult -, ci și folosește cuvinte mai colorate și percutante...(pictorii maniacali folosesc culori vii și contrastante  luminoase)</a:t>
            </a:r>
          </a:p>
          <a:p>
            <a:pPr marL="0" indent="0" algn="just">
              <a:buNone/>
            </a:pPr>
            <a:r>
              <a:rPr lang="ro-RO" dirty="0">
                <a:latin typeface="Baskerville Old Face" panose="02020602080505020303" pitchFamily="18" charset="0"/>
              </a:rPr>
              <a:t>     Discursul și ideația bipolarilor e deseori caracterizată prin umor, tendință la joacă....fiind uneori influențați de ritm  cu tendința spontană de a face rime</a:t>
            </a: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Gândirea creativă a </a:t>
            </a:r>
            <a:r>
              <a:rPr lang="ro-RO" u="sng" dirty="0" err="1">
                <a:latin typeface="Baskerville Old Face" panose="02020602080505020303" pitchFamily="18" charset="0"/>
              </a:rPr>
              <a:t>hipomanilor</a:t>
            </a:r>
            <a:r>
              <a:rPr lang="ro-RO" dirty="0">
                <a:latin typeface="Baskerville Old Face" panose="02020602080505020303" pitchFamily="18" charset="0"/>
              </a:rPr>
              <a:t>, potențând </a:t>
            </a:r>
            <a:r>
              <a:rPr lang="ro-RO" u="sng" dirty="0">
                <a:latin typeface="Baskerville Old Face" panose="02020602080505020303" pitchFamily="18" charset="0"/>
              </a:rPr>
              <a:t>factorii de creativitate semnalați de </a:t>
            </a:r>
            <a:r>
              <a:rPr lang="ro-RO" u="sng" dirty="0" err="1">
                <a:latin typeface="Baskerville Old Face" panose="02020602080505020303" pitchFamily="18" charset="0"/>
              </a:rPr>
              <a:t>Guilford</a:t>
            </a:r>
            <a:r>
              <a:rPr lang="ro-RO" u="sng" dirty="0">
                <a:latin typeface="Baskerville Old Face" panose="02020602080505020303" pitchFamily="18" charset="0"/>
              </a:rPr>
              <a:t>, îi dezvoltă într-un spațiu lingvistic narativ</a:t>
            </a:r>
            <a:r>
              <a:rPr lang="ro-RO" dirty="0">
                <a:latin typeface="Baskerville Old Face" panose="02020602080505020303" pitchFamily="18" charset="0"/>
              </a:rPr>
              <a:t>, ce evocă și abordează incidența perceptiv-senzorială </a:t>
            </a:r>
            <a:r>
              <a:rPr lang="ro-RO" dirty="0" smtClean="0">
                <a:latin typeface="Baskerville Old Face" panose="02020602080505020303" pitchFamily="18" charset="0"/>
              </a:rPr>
              <a:t>a</a:t>
            </a:r>
            <a:r>
              <a:rPr lang="en-US" dirty="0" smtClean="0">
                <a:latin typeface="Baskerville Old Face" panose="02020602080505020303" pitchFamily="18" charset="0"/>
              </a:rPr>
              <a:t> </a:t>
            </a:r>
            <a:r>
              <a:rPr lang="ro-RO" dirty="0" smtClean="0">
                <a:latin typeface="Baskerville Old Face" panose="02020602080505020303" pitchFamily="18" charset="0"/>
              </a:rPr>
              <a:t>unei </a:t>
            </a:r>
            <a:r>
              <a:rPr lang="ro-RO" dirty="0">
                <a:latin typeface="Baskerville Old Face" panose="02020602080505020303" pitchFamily="18" charset="0"/>
              </a:rPr>
              <a:t>lumi ce se manifestă prin aspect - prin </a:t>
            </a:r>
            <a:r>
              <a:rPr lang="ro-RO" i="1" dirty="0" err="1">
                <a:latin typeface="Baskerville Old Face" panose="02020602080505020303" pitchFamily="18" charset="0"/>
              </a:rPr>
              <a:t>eidos</a:t>
            </a:r>
            <a:r>
              <a:rPr lang="ro-RO" i="1" dirty="0">
                <a:latin typeface="Baskerville Old Face" panose="02020602080505020303" pitchFamily="18" charset="0"/>
              </a:rPr>
              <a:t> -</a:t>
            </a:r>
            <a:r>
              <a:rPr lang="ro-RO" dirty="0">
                <a:latin typeface="Baskerville Old Face" panose="02020602080505020303" pitchFamily="18" charset="0"/>
              </a:rPr>
              <a:t>...</a:t>
            </a:r>
          </a:p>
          <a:p>
            <a:pPr marL="0" indent="0" algn="just">
              <a:buNone/>
            </a:pPr>
            <a:r>
              <a:rPr lang="ro-RO" dirty="0">
                <a:latin typeface="Baskerville Old Face" panose="02020602080505020303" pitchFamily="18" charset="0"/>
              </a:rPr>
              <a:t>         ..și nu cea abstract speculativă și matematică, care-i interesează pe oamenii de știință și filosofi.. (spectrul afectiv pare a fi mai important pentru  creativitatea artistică decât cel </a:t>
            </a:r>
            <a:r>
              <a:rPr lang="ro-RO" dirty="0" err="1">
                <a:latin typeface="Baskerville Old Face" panose="02020602080505020303" pitchFamily="18" charset="0"/>
              </a:rPr>
              <a:t>schizofren</a:t>
            </a:r>
            <a:r>
              <a:rPr lang="ro-RO" dirty="0">
                <a:latin typeface="Baskerville Old Face" panose="02020602080505020303" pitchFamily="18" charset="0"/>
              </a:rPr>
              <a:t>). </a:t>
            </a:r>
          </a:p>
          <a:p>
            <a:pPr marL="0" indent="0" algn="just">
              <a:buNone/>
            </a:pPr>
            <a:endParaRPr lang="ro-RO" dirty="0">
              <a:latin typeface="Baskerville Old Face" panose="02020602080505020303" pitchFamily="18" charset="0"/>
            </a:endParaRPr>
          </a:p>
          <a:p>
            <a:pPr marL="0" indent="0" algn="just">
              <a:buNone/>
            </a:pPr>
            <a:r>
              <a:rPr lang="ro-RO" dirty="0">
                <a:latin typeface="Baskerville Old Face" panose="02020602080505020303" pitchFamily="18" charset="0"/>
              </a:rPr>
              <a:t>          </a:t>
            </a:r>
            <a:r>
              <a:rPr lang="ro-RO" u="sng" dirty="0">
                <a:latin typeface="Baskerville Old Face" panose="02020602080505020303" pitchFamily="18" charset="0"/>
              </a:rPr>
              <a:t>Dar, pentru a fi creativă artistic, persoana trebuie să aibă în prealabil un fond imaginativ și intelectiv </a:t>
            </a:r>
            <a:r>
              <a:rPr lang="ro-RO" u="sng" dirty="0" err="1">
                <a:latin typeface="Baskerville Old Face" panose="02020602080505020303" pitchFamily="18" charset="0"/>
              </a:rPr>
              <a:t>bun..capacitate</a:t>
            </a:r>
            <a:r>
              <a:rPr lang="ro-RO" u="sng" dirty="0">
                <a:latin typeface="Baskerville Old Face" panose="02020602080505020303" pitchFamily="18" charset="0"/>
              </a:rPr>
              <a:t> de perseverență și de sinteză</a:t>
            </a:r>
          </a:p>
          <a:p>
            <a:pPr marL="0" indent="0" algn="just">
              <a:buNone/>
            </a:pPr>
            <a:r>
              <a:rPr lang="ro-RO" u="sng" dirty="0">
                <a:latin typeface="Baskerville Old Face" panose="02020602080505020303" pitchFamily="18" charset="0"/>
              </a:rPr>
              <a:t> </a:t>
            </a:r>
          </a:p>
        </p:txBody>
      </p:sp>
    </p:spTree>
    <p:extLst>
      <p:ext uri="{BB962C8B-B14F-4D97-AF65-F5344CB8AC3E}">
        <p14:creationId xmlns:p14="http://schemas.microsoft.com/office/powerpoint/2010/main" val="196766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19200"/>
            <a:ext cx="8229600" cy="5257800"/>
          </a:xfrm>
        </p:spPr>
        <p:txBody>
          <a:bodyPr>
            <a:normAutofit/>
          </a:bodyPr>
          <a:lstStyle/>
          <a:p>
            <a:pPr marL="0" indent="0" algn="just">
              <a:buNone/>
            </a:pPr>
            <a:r>
              <a:rPr lang="ro-RO" sz="2000" dirty="0">
                <a:latin typeface="Baskerville Old Face" panose="02020602080505020303" pitchFamily="18" charset="0"/>
              </a:rPr>
              <a:t>      Se cere menționat și faptul că, abordând creativitatea artistică din perspectiva patologiei dispozițional afective nu trebuie ignorate nici </a:t>
            </a:r>
            <a:r>
              <a:rPr lang="ro-RO" sz="2000" u="sng" dirty="0">
                <a:latin typeface="Baskerville Old Face" panose="02020602080505020303" pitchFamily="18" charset="0"/>
              </a:rPr>
              <a:t>valențele utile ale perioadelor depresive:</a:t>
            </a:r>
          </a:p>
          <a:p>
            <a:pPr marL="0" indent="0" algn="just">
              <a:buNone/>
            </a:pPr>
            <a:endParaRPr lang="ro-RO" sz="2000" u="sng" dirty="0">
              <a:latin typeface="Baskerville Old Face" panose="02020602080505020303" pitchFamily="18" charset="0"/>
            </a:endParaRPr>
          </a:p>
          <a:p>
            <a:pPr marL="0" indent="0" algn="just">
              <a:buNone/>
            </a:pPr>
            <a:r>
              <a:rPr lang="ro-RO" sz="2000" dirty="0">
                <a:latin typeface="Baskerville Old Face" panose="02020602080505020303" pitchFamily="18" charset="0"/>
              </a:rPr>
              <a:t>    În depresia ușoară și medie, subiectul este repliat pe sine, adunat, critic și analitic, refuzând împrăștierile dezinhibiției exagerate din (</a:t>
            </a:r>
            <a:r>
              <a:rPr lang="ro-RO" sz="2000" dirty="0" err="1">
                <a:latin typeface="Baskerville Old Face" panose="02020602080505020303" pitchFamily="18" charset="0"/>
              </a:rPr>
              <a:t>hipo</a:t>
            </a:r>
            <a:r>
              <a:rPr lang="ro-RO" sz="2000" dirty="0">
                <a:latin typeface="Baskerville Old Face" panose="02020602080505020303" pitchFamily="18" charset="0"/>
              </a:rPr>
              <a:t>)manie;...el privește lucrurile mai aproape de esența lor..   dezinteresat de detalii...dar cu sensibilitate </a:t>
            </a:r>
            <a:r>
              <a:rPr lang="ro-RO" sz="2000" dirty="0" smtClean="0">
                <a:latin typeface="Baskerville Old Face" panose="02020602080505020303" pitchFamily="18" charset="0"/>
              </a:rPr>
              <a:t>sporită.. </a:t>
            </a:r>
            <a:r>
              <a:rPr lang="ro-RO" sz="2000" dirty="0">
                <a:latin typeface="Baskerville Old Face" panose="02020602080505020303" pitchFamily="18" charset="0"/>
              </a:rPr>
              <a:t>depresivul (ușor) scrutează lumea </a:t>
            </a:r>
            <a:r>
              <a:rPr lang="ro-RO" sz="2000" dirty="0" smtClean="0">
                <a:latin typeface="Baskerville Old Face" panose="02020602080505020303" pitchFamily="18" charset="0"/>
              </a:rPr>
              <a:t>„mai </a:t>
            </a:r>
            <a:r>
              <a:rPr lang="ro-RO" sz="2000" dirty="0">
                <a:latin typeface="Baskerville Old Face" panose="02020602080505020303" pitchFamily="18" charset="0"/>
              </a:rPr>
              <a:t>realist„ și critic decât în vița curentă, mai „cu seriozitate„...</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(De fapt, în Renaștere, s-a conturat ideea că temperamentul melancolic-</a:t>
            </a:r>
            <a:r>
              <a:rPr lang="ro-RO" sz="2000" dirty="0" err="1">
                <a:latin typeface="Baskerville Old Face" panose="02020602080505020303" pitchFamily="18" charset="0"/>
              </a:rPr>
              <a:t>saturnean</a:t>
            </a:r>
            <a:r>
              <a:rPr lang="ro-RO" sz="2000" dirty="0">
                <a:latin typeface="Baskerville Old Face" panose="02020602080505020303" pitchFamily="18" charset="0"/>
              </a:rPr>
              <a:t> are valențele înțelepciunii – idee concretizată în gravurile lui </a:t>
            </a:r>
            <a:r>
              <a:rPr lang="ro-RO" sz="2000" dirty="0" err="1">
                <a:latin typeface="Baskerville Old Face" panose="02020602080505020303" pitchFamily="18" charset="0"/>
              </a:rPr>
              <a:t>Durer</a:t>
            </a:r>
            <a:r>
              <a:rPr lang="ro-RO" sz="2000" dirty="0">
                <a:latin typeface="Baskerville Old Face" panose="02020602080505020303" pitchFamily="18" charset="0"/>
              </a:rPr>
              <a:t> </a:t>
            </a:r>
            <a:r>
              <a:rPr lang="ro-RO" sz="2000" dirty="0" err="1">
                <a:latin typeface="Baskerville Old Face" panose="02020602080505020303" pitchFamily="18" charset="0"/>
              </a:rPr>
              <a:t>Melancholia</a:t>
            </a:r>
            <a:r>
              <a:rPr lang="ro-RO" sz="2000" dirty="0">
                <a:latin typeface="Baskerville Old Face" panose="02020602080505020303" pitchFamily="18" charset="0"/>
              </a:rPr>
              <a:t>.).</a:t>
            </a:r>
          </a:p>
          <a:p>
            <a:pPr marL="0" indent="0">
              <a:buNone/>
            </a:pPr>
            <a:endParaRPr lang="ro-RO" dirty="0"/>
          </a:p>
        </p:txBody>
      </p:sp>
    </p:spTree>
    <p:extLst>
      <p:ext uri="{BB962C8B-B14F-4D97-AF65-F5344CB8AC3E}">
        <p14:creationId xmlns:p14="http://schemas.microsoft.com/office/powerpoint/2010/main" val="27390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sz="2000" dirty="0">
                <a:latin typeface="Baskerville Old Face" panose="02020602080505020303" pitchFamily="18" charset="0"/>
              </a:rPr>
              <a:t>	</a:t>
            </a:r>
            <a:r>
              <a:rPr lang="ro-RO" sz="2000" u="sng" dirty="0">
                <a:latin typeface="Baskerville Old Face" panose="02020602080505020303" pitchFamily="18" charset="0"/>
              </a:rPr>
              <a:t>Ep. </a:t>
            </a:r>
            <a:r>
              <a:rPr lang="ro-RO" sz="2000" u="sng" dirty="0" err="1">
                <a:latin typeface="Baskerville Old Face" panose="02020602080505020303" pitchFamily="18" charset="0"/>
              </a:rPr>
              <a:t>Hipoman</a:t>
            </a:r>
            <a:r>
              <a:rPr lang="ro-RO" sz="2000" u="sng" dirty="0">
                <a:latin typeface="Baskerville Old Face" panose="02020602080505020303" pitchFamily="18" charset="0"/>
              </a:rPr>
              <a:t> – precedat și urmat de cel depresiv mediu – rămâne însă esențial pentru </a:t>
            </a:r>
            <a:r>
              <a:rPr lang="ro-RO" sz="2000" u="sng" dirty="0" smtClean="0">
                <a:latin typeface="Baskerville Old Face" panose="02020602080505020303" pitchFamily="18" charset="0"/>
              </a:rPr>
              <a:t>creativitatea literaților </a:t>
            </a:r>
            <a:r>
              <a:rPr lang="ro-RO" sz="2000" u="sng" dirty="0">
                <a:latin typeface="Baskerville Old Face" panose="02020602080505020303" pitchFamily="18" charset="0"/>
              </a:rPr>
              <a:t>și artiștilor</a:t>
            </a:r>
            <a:r>
              <a:rPr lang="ro-RO" sz="2000" dirty="0">
                <a:latin typeface="Baskerville Old Face" panose="02020602080505020303" pitchFamily="18" charset="0"/>
              </a:rPr>
              <a:t>, pe care o potențează ...lărgind deschiderea lor perceptivă și ideativă... crescând viteza și fluența asociaților de idei și flexibilitatea gândirii divergente, ce etalează aspecte noi și originale...</a:t>
            </a:r>
            <a:r>
              <a:rPr lang="ro-RO" sz="2000" u="sng" dirty="0">
                <a:latin typeface="Baskerville Old Face" panose="02020602080505020303" pitchFamily="18" charset="0"/>
              </a:rPr>
              <a:t>pe fondul unei energii crescute și a unei dispoziții afective euforice, de </a:t>
            </a:r>
            <a:r>
              <a:rPr lang="ro-RO" sz="2000" u="sng" dirty="0" err="1">
                <a:latin typeface="Baskerville Old Face" panose="02020602080505020303" pitchFamily="18" charset="0"/>
              </a:rPr>
              <a:t>elație</a:t>
            </a:r>
            <a:r>
              <a:rPr lang="ro-RO" sz="2000" u="sng" dirty="0">
                <a:latin typeface="Baskerville Old Face" panose="02020602080505020303" pitchFamily="18" charset="0"/>
              </a:rPr>
              <a:t>.</a:t>
            </a:r>
          </a:p>
          <a:p>
            <a:pPr marL="0" indent="0" algn="just">
              <a:buNone/>
            </a:pPr>
            <a:r>
              <a:rPr lang="ro-RO" sz="2000" dirty="0">
                <a:latin typeface="Baskerville Old Face" panose="02020602080505020303" pitchFamily="18" charset="0"/>
              </a:rPr>
              <a:t>    Deși în prezent se mai discută în ce măsură </a:t>
            </a:r>
            <a:r>
              <a:rPr lang="ro-RO" sz="2000" b="1" u="sng" dirty="0">
                <a:latin typeface="Baskerville Old Face" panose="02020602080505020303" pitchFamily="18" charset="0"/>
              </a:rPr>
              <a:t>euforia</a:t>
            </a:r>
            <a:r>
              <a:rPr lang="ro-RO" sz="2000" dirty="0">
                <a:latin typeface="Baskerville Old Face" panose="02020602080505020303" pitchFamily="18" charset="0"/>
              </a:rPr>
              <a:t> precede sau e o consecință a procesului creativ, ea este consubstanțială atât </a:t>
            </a:r>
            <a:r>
              <a:rPr lang="ro-RO" sz="2000" dirty="0" err="1">
                <a:latin typeface="Baskerville Old Face" panose="02020602080505020303" pitchFamily="18" charset="0"/>
              </a:rPr>
              <a:t>hipomaniei</a:t>
            </a:r>
            <a:r>
              <a:rPr lang="ro-RO" sz="2000" dirty="0">
                <a:latin typeface="Baskerville Old Face" panose="02020602080505020303" pitchFamily="18" charset="0"/>
              </a:rPr>
              <a:t> cât și episodului creativ... și reamintită pozitiv... cu dorința de reactualizare....</a:t>
            </a:r>
          </a:p>
          <a:p>
            <a:pPr marL="0" indent="0" algn="just">
              <a:buNone/>
            </a:pPr>
            <a:r>
              <a:rPr lang="ro-RO" sz="2000" dirty="0">
                <a:latin typeface="Baskerville Old Face" panose="02020602080505020303" pitchFamily="18" charset="0"/>
              </a:rPr>
              <a:t>    Faptul stă la baza unei </a:t>
            </a:r>
            <a:r>
              <a:rPr lang="ro-RO" sz="2000" u="sng" dirty="0">
                <a:latin typeface="Baskerville Old Face" panose="02020602080505020303" pitchFamily="18" charset="0"/>
              </a:rPr>
              <a:t>tendințe </a:t>
            </a:r>
            <a:r>
              <a:rPr lang="ro-RO" sz="2000" u="sng" dirty="0" err="1">
                <a:latin typeface="Baskerville Old Face" panose="02020602080505020303" pitchFamily="18" charset="0"/>
              </a:rPr>
              <a:t>addictive</a:t>
            </a:r>
            <a:r>
              <a:rPr lang="ro-RO" sz="2000" u="sng" dirty="0">
                <a:latin typeface="Baskerville Old Face" panose="02020602080505020303" pitchFamily="18" charset="0"/>
              </a:rPr>
              <a:t>, episoadele </a:t>
            </a:r>
            <a:r>
              <a:rPr lang="ro-RO" sz="2000" u="sng" dirty="0" err="1">
                <a:latin typeface="Baskerville Old Face" panose="02020602080505020303" pitchFamily="18" charset="0"/>
              </a:rPr>
              <a:t>hipomane</a:t>
            </a:r>
            <a:r>
              <a:rPr lang="ro-RO" sz="2000" u="sng" dirty="0">
                <a:latin typeface="Baskerville Old Face" panose="02020602080505020303" pitchFamily="18" charset="0"/>
              </a:rPr>
              <a:t> fiind dorite si chiar provocate..</a:t>
            </a:r>
            <a:r>
              <a:rPr lang="ro-RO" sz="2000" dirty="0">
                <a:latin typeface="Baskerville Old Face" panose="02020602080505020303" pitchFamily="18" charset="0"/>
              </a:rPr>
              <a:t>.prin consum de substanțe..  </a:t>
            </a:r>
            <a:r>
              <a:rPr lang="ro-RO" sz="2000" dirty="0" err="1">
                <a:latin typeface="Baskerville Old Face" panose="02020602080505020303" pitchFamily="18" charset="0"/>
              </a:rPr>
              <a:t>și...în</a:t>
            </a:r>
            <a:r>
              <a:rPr lang="ro-RO" sz="2000" dirty="0">
                <a:latin typeface="Baskerville Old Face" panose="02020602080505020303" pitchFamily="18" charset="0"/>
              </a:rPr>
              <a:t> cazul pacienților.. prin consum de antidepresive sau întreruperea administrării stabilizatorilor </a:t>
            </a:r>
            <a:r>
              <a:rPr lang="ro-RO" sz="2000" dirty="0" err="1">
                <a:latin typeface="Baskerville Old Face" panose="02020602080505020303" pitchFamily="18" charset="0"/>
              </a:rPr>
              <a:t>timici</a:t>
            </a:r>
            <a:r>
              <a:rPr lang="ro-RO" sz="2000" dirty="0">
                <a:latin typeface="Baskerville Old Face" panose="02020602080505020303" pitchFamily="18" charset="0"/>
              </a:rPr>
              <a:t>..(aspect  important pentru managementul cazurilor).</a:t>
            </a:r>
          </a:p>
          <a:p>
            <a:pPr algn="just"/>
            <a:endParaRPr lang="ro-RO" sz="2000" dirty="0">
              <a:latin typeface="Baskerville Old Face" panose="02020602080505020303" pitchFamily="18" charset="0"/>
            </a:endParaRPr>
          </a:p>
        </p:txBody>
      </p:sp>
    </p:spTree>
    <p:extLst>
      <p:ext uri="{BB962C8B-B14F-4D97-AF65-F5344CB8AC3E}">
        <p14:creationId xmlns:p14="http://schemas.microsoft.com/office/powerpoint/2010/main" val="62305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8305800" cy="5638800"/>
          </a:xfrm>
        </p:spPr>
        <p:txBody>
          <a:bodyPr>
            <a:normAutofit/>
          </a:bodyPr>
          <a:lstStyle/>
          <a:p>
            <a:pPr marL="0" indent="0" algn="just">
              <a:buNone/>
            </a:pPr>
            <a:r>
              <a:rPr lang="ro-RO" sz="2000" dirty="0">
                <a:latin typeface="Baskerville Old Face" panose="02020602080505020303" pitchFamily="18" charset="0"/>
              </a:rPr>
              <a:t>                                             CONCLUZIE</a:t>
            </a:r>
          </a:p>
          <a:p>
            <a:pPr marL="0" indent="0" algn="just">
              <a:buNone/>
            </a:pPr>
            <a:r>
              <a:rPr lang="ro-RO" sz="2000" dirty="0">
                <a:latin typeface="Baskerville Old Face" panose="02020602080505020303" pitchFamily="18" charset="0"/>
              </a:rPr>
              <a:t>       În prezent s-au cumulat suficiente date care  argumentează că..</a:t>
            </a:r>
          </a:p>
          <a:p>
            <a:pPr marL="0" indent="0" algn="just">
              <a:buNone/>
            </a:pPr>
            <a:r>
              <a:rPr lang="ro-RO" sz="2000" dirty="0">
                <a:latin typeface="Baskerville Old Face" panose="02020602080505020303" pitchFamily="18" charset="0"/>
              </a:rPr>
              <a:t>           .. </a:t>
            </a:r>
            <a:r>
              <a:rPr lang="ro-RO" sz="2000" b="1" u="sng" dirty="0">
                <a:latin typeface="Baskerville Old Face" panose="02020602080505020303" pitchFamily="18" charset="0"/>
              </a:rPr>
              <a:t>Între starea </a:t>
            </a:r>
            <a:r>
              <a:rPr lang="ro-RO" sz="2000" b="1" u="sng" dirty="0" err="1">
                <a:latin typeface="Baskerville Old Face" panose="02020602080505020303" pitchFamily="18" charset="0"/>
              </a:rPr>
              <a:t>hipomaniacală</a:t>
            </a:r>
            <a:r>
              <a:rPr lang="ro-RO" sz="2000" b="1" dirty="0">
                <a:latin typeface="Baskerville Old Face" panose="02020602080505020303" pitchFamily="18" charset="0"/>
              </a:rPr>
              <a:t> – ciclotimie în general – </a:t>
            </a:r>
            <a:r>
              <a:rPr lang="ro-RO" sz="2000" b="1" u="sng" dirty="0">
                <a:latin typeface="Baskerville Old Face" panose="02020602080505020303" pitchFamily="18" charset="0"/>
              </a:rPr>
              <a:t>și creativitatea artistică (predominant literară) există o semnificativă conexiune</a:t>
            </a:r>
            <a:r>
              <a:rPr lang="ro-RO" sz="2000" dirty="0">
                <a:latin typeface="Baskerville Old Face" panose="02020602080505020303" pitchFamily="18" charset="0"/>
              </a:rPr>
              <a:t>...astfel încât, </a:t>
            </a:r>
            <a:r>
              <a:rPr lang="ro-RO" sz="2000" b="1" u="sng" dirty="0">
                <a:latin typeface="Baskerville Old Face" panose="02020602080505020303" pitchFamily="18" charset="0"/>
              </a:rPr>
              <a:t>spectrul patologiei dispozițional afective poate fi considerat corelat cu această creativitate</a:t>
            </a:r>
            <a:r>
              <a:rPr lang="ro-RO" sz="2000" b="1" dirty="0">
                <a:latin typeface="Baskerville Old Face" panose="02020602080505020303" pitchFamily="18" charset="0"/>
              </a:rPr>
              <a:t>..( fapt care se conjugă cu</a:t>
            </a:r>
            <a:r>
              <a:rPr lang="en-US" sz="2000" b="1" dirty="0">
                <a:latin typeface="Baskerville Old Face" panose="02020602080505020303" pitchFamily="18" charset="0"/>
              </a:rPr>
              <a:t> </a:t>
            </a:r>
            <a:r>
              <a:rPr lang="ro-RO" sz="2000" b="1" dirty="0">
                <a:latin typeface="Baskerville Old Face" panose="02020602080505020303" pitchFamily="18" charset="0"/>
              </a:rPr>
              <a:t>secvențialitatea și periodicitatea inspirației)..</a:t>
            </a:r>
          </a:p>
          <a:p>
            <a:pPr marL="0" indent="0" algn="just">
              <a:buNone/>
            </a:pPr>
            <a:r>
              <a:rPr lang="ro-RO" sz="2000" dirty="0">
                <a:latin typeface="Baskerville Old Face" panose="02020602080505020303" pitchFamily="18" charset="0"/>
              </a:rPr>
              <a:t>       Aceste evidențe, deși se plasează pe direcția interesului ancestral pentru fenomenul </a:t>
            </a:r>
            <a:r>
              <a:rPr lang="ro-RO" sz="2000" i="1" dirty="0">
                <a:latin typeface="Baskerville Old Face" panose="02020602080505020303" pitchFamily="18" charset="0"/>
              </a:rPr>
              <a:t>inspirației,  </a:t>
            </a:r>
            <a:r>
              <a:rPr lang="ro-RO" sz="2000" dirty="0">
                <a:latin typeface="Baskerville Old Face" panose="02020602080505020303" pitchFamily="18" charset="0"/>
              </a:rPr>
              <a:t>nu-l acopere  totuși integral......deoarece nu abordează </a:t>
            </a:r>
            <a:r>
              <a:rPr lang="ro-RO" sz="2000" u="sng" dirty="0">
                <a:latin typeface="Baskerville Old Face" panose="02020602080505020303" pitchFamily="18" charset="0"/>
              </a:rPr>
              <a:t>dimensiunea specific spirituală</a:t>
            </a:r>
            <a:r>
              <a:rPr lang="ro-RO" sz="2000" dirty="0">
                <a:latin typeface="Baskerville Old Face" panose="02020602080505020303" pitchFamily="18" charset="0"/>
              </a:rPr>
              <a:t>....pe care divinația, entuziasmul </a:t>
            </a:r>
            <a:r>
              <a:rPr lang="ro-RO" sz="2000" dirty="0" err="1">
                <a:latin typeface="Baskerville Old Face" panose="02020602080505020303" pitchFamily="18" charset="0"/>
              </a:rPr>
              <a:t>dionissiac</a:t>
            </a:r>
            <a:r>
              <a:rPr lang="ro-RO" sz="2000" dirty="0">
                <a:latin typeface="Baskerville Old Face" panose="02020602080505020303" pitchFamily="18" charset="0"/>
              </a:rPr>
              <a:t>, viziunea neoplatonică și chiar cea  romantică încă o reflecta.</a:t>
            </a:r>
          </a:p>
          <a:p>
            <a:pPr marL="0" indent="0" algn="just">
              <a:buNone/>
            </a:pPr>
            <a:r>
              <a:rPr lang="ro-RO" sz="2000" dirty="0">
                <a:latin typeface="Baskerville Old Face" panose="02020602080505020303" pitchFamily="18" charset="0"/>
              </a:rPr>
              <a:t>        Pe de altă</a:t>
            </a:r>
            <a:r>
              <a:rPr lang="en-US" sz="2000" dirty="0">
                <a:latin typeface="Baskerville Old Face" panose="02020602080505020303" pitchFamily="18" charset="0"/>
              </a:rPr>
              <a:t> </a:t>
            </a:r>
            <a:r>
              <a:rPr lang="ro-RO" sz="2000" dirty="0">
                <a:latin typeface="Baskerville Old Face" panose="02020602080505020303" pitchFamily="18" charset="0"/>
              </a:rPr>
              <a:t>parte, sec XX a adus în discuție faptul că, </a:t>
            </a:r>
            <a:r>
              <a:rPr lang="ro-RO" sz="2000" u="sng" dirty="0">
                <a:latin typeface="Baskerville Old Face" panose="02020602080505020303" pitchFamily="18" charset="0"/>
              </a:rPr>
              <a:t>creativitatea umană nu se rezumă la inspirația și opera artiștilor</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r>
              <a:rPr lang="ro-RO" sz="2000" b="1" dirty="0">
                <a:latin typeface="Baskerville Old Face" panose="02020602080505020303" pitchFamily="18" charset="0"/>
              </a:rPr>
              <a:t>Creativitatea nu poate fi ignorată din nici-un aspect important al realizărilor celor angrenați în diverse practici ale vieții </a:t>
            </a:r>
            <a:r>
              <a:rPr lang="ro-RO" sz="2000" b="1" dirty="0" err="1">
                <a:latin typeface="Baskerville Old Face" panose="02020602080505020303" pitchFamily="18" charset="0"/>
              </a:rPr>
              <a:t>socio</a:t>
            </a:r>
            <a:r>
              <a:rPr lang="ro-RO" sz="2000" b="1" dirty="0">
                <a:latin typeface="Baskerville Old Face" panose="02020602080505020303" pitchFamily="18" charset="0"/>
              </a:rPr>
              <a:t> culturale</a:t>
            </a:r>
            <a:r>
              <a:rPr lang="ro-RO" sz="2200" b="1" dirty="0">
                <a:latin typeface="Baskerville Old Face" panose="02020602080505020303" pitchFamily="18" charset="0"/>
              </a:rPr>
              <a:t>.</a:t>
            </a:r>
          </a:p>
          <a:p>
            <a:endParaRPr lang="ro-RO" dirty="0"/>
          </a:p>
          <a:p>
            <a:pPr marL="0" indent="0">
              <a:buNone/>
            </a:pPr>
            <a:endParaRPr lang="ro-RO" dirty="0"/>
          </a:p>
        </p:txBody>
      </p:sp>
    </p:spTree>
    <p:extLst>
      <p:ext uri="{BB962C8B-B14F-4D97-AF65-F5344CB8AC3E}">
        <p14:creationId xmlns:p14="http://schemas.microsoft.com/office/powerpoint/2010/main" val="320635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143000"/>
            <a:ext cx="8153400" cy="5334000"/>
          </a:xfrm>
        </p:spPr>
        <p:txBody>
          <a:bodyPr/>
          <a:lstStyle/>
          <a:p>
            <a:pPr marL="0" indent="0">
              <a:buNone/>
            </a:pPr>
            <a:endParaRPr lang="en-US" sz="2000" dirty="0">
              <a:latin typeface="Baskerville Old Face" panose="02020602080505020303" pitchFamily="18" charset="0"/>
            </a:endParaRPr>
          </a:p>
          <a:p>
            <a:pPr marL="0" indent="0">
              <a:buNone/>
            </a:pPr>
            <a:endParaRPr lang="en-US" dirty="0"/>
          </a:p>
          <a:p>
            <a:pPr marL="0" indent="0">
              <a:buNone/>
            </a:pPr>
            <a:endParaRPr lang="ro-RO" dirty="0"/>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752600"/>
            <a:ext cx="5382491" cy="3711633"/>
          </a:xfrm>
          <a:prstGeom prst="rect">
            <a:avLst/>
          </a:prstGeom>
        </p:spPr>
      </p:pic>
    </p:spTree>
    <p:extLst>
      <p:ext uri="{BB962C8B-B14F-4D97-AF65-F5344CB8AC3E}">
        <p14:creationId xmlns:p14="http://schemas.microsoft.com/office/powerpoint/2010/main" val="889555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sz="2000" dirty="0"/>
              <a:t>       </a:t>
            </a:r>
            <a:r>
              <a:rPr lang="ro-RO" sz="2000" u="sng" dirty="0">
                <a:latin typeface="Baskerville Old Face" panose="02020602080505020303" pitchFamily="18" charset="0"/>
              </a:rPr>
              <a:t>Perspectiva creativității,</a:t>
            </a:r>
            <a:r>
              <a:rPr lang="ro-RO" sz="2000" dirty="0">
                <a:latin typeface="Baskerville Old Face" panose="02020602080505020303" pitchFamily="18" charset="0"/>
              </a:rPr>
              <a:t> derivată din </a:t>
            </a:r>
            <a:r>
              <a:rPr lang="ro-RO" sz="2000" i="1" dirty="0">
                <a:latin typeface="Baskerville Old Face" panose="02020602080505020303" pitchFamily="18" charset="0"/>
              </a:rPr>
              <a:t>momentul astral al</a:t>
            </a:r>
            <a:r>
              <a:rPr lang="ro-RO" sz="2000" dirty="0">
                <a:latin typeface="Baskerville Old Face" panose="02020602080505020303" pitchFamily="18" charset="0"/>
              </a:rPr>
              <a:t> </a:t>
            </a:r>
            <a:r>
              <a:rPr lang="ro-RO" sz="2000" i="1" dirty="0">
                <a:latin typeface="Baskerville Old Face" panose="02020602080505020303" pitchFamily="18" charset="0"/>
              </a:rPr>
              <a:t>inspirației poetului</a:t>
            </a:r>
            <a:r>
              <a:rPr lang="ro-RO" sz="2000" dirty="0">
                <a:latin typeface="Baskerville Old Face" panose="02020602080505020303" pitchFamily="18" charset="0"/>
              </a:rPr>
              <a:t>... </a:t>
            </a:r>
            <a:r>
              <a:rPr lang="ro-RO" sz="2000" u="sng" dirty="0">
                <a:latin typeface="Baskerville Old Face" panose="02020602080505020303" pitchFamily="18" charset="0"/>
              </a:rPr>
              <a:t>difuzează în multe direcții chiar și în domeniul literar</a:t>
            </a:r>
            <a:r>
              <a:rPr lang="ro-RO" sz="2000" dirty="0">
                <a:latin typeface="Baskerville Old Face" panose="02020602080505020303" pitchFamily="18" charset="0"/>
              </a:rPr>
              <a:t>: între epopei, imnuri, ode, poezie lirică, romane (inclusiv povestiri fantastice), tragedii, comedii (opere precum Divina Comedie a lui Dante)...toate pretinzând - dincolo de inspirație - și o pretențioasă și laborioasă muncă de elaborare și redactare...</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Apoi, </a:t>
            </a:r>
            <a:r>
              <a:rPr lang="ro-RO" sz="2000" u="sng" dirty="0">
                <a:latin typeface="Baskerville Old Face" panose="02020602080505020303" pitchFamily="18" charset="0"/>
              </a:rPr>
              <a:t>creația literară </a:t>
            </a:r>
            <a:r>
              <a:rPr lang="ro-RO" sz="2000" dirty="0">
                <a:latin typeface="Baskerville Old Face" panose="02020602080505020303" pitchFamily="18" charset="0"/>
              </a:rPr>
              <a:t>- în tradiția derivării sale din mitologie și ritualul sacral - </a:t>
            </a:r>
            <a:r>
              <a:rPr lang="ro-RO" sz="2000" u="sng" dirty="0">
                <a:latin typeface="Baskerville Old Face" panose="02020602080505020303" pitchFamily="18" charset="0"/>
              </a:rPr>
              <a:t>se împletește deseori cu cea muzicală (cântată din voce și la instrumente).. de pantomimă și actoricească.. și mai </a:t>
            </a:r>
            <a:r>
              <a:rPr lang="ro-RO" sz="2000" u="sng" dirty="0" err="1">
                <a:latin typeface="Baskerville Old Face" panose="02020602080505020303" pitchFamily="18" charset="0"/>
              </a:rPr>
              <a:t>ales..cu</a:t>
            </a:r>
            <a:r>
              <a:rPr lang="ro-RO" sz="2000" u="sng" dirty="0">
                <a:latin typeface="Baskerville Old Face" panose="02020602080505020303" pitchFamily="18" charset="0"/>
              </a:rPr>
              <a:t> cea de dans</a:t>
            </a:r>
            <a:r>
              <a:rPr lang="ro-RO" sz="2000" dirty="0">
                <a:latin typeface="Baskerville Old Face" panose="02020602080505020303" pitchFamily="18" charset="0"/>
              </a:rPr>
              <a:t>....direcții în care se impun, cu evidență, pretențiile </a:t>
            </a:r>
            <a:r>
              <a:rPr lang="ro-RO" sz="2000" i="1" dirty="0">
                <a:latin typeface="Baskerville Old Face" panose="02020602080505020303" pitchFamily="18" charset="0"/>
              </a:rPr>
              <a:t>creației interpretative</a:t>
            </a:r>
            <a:r>
              <a:rPr lang="ro-RO" sz="2000" dirty="0">
                <a:latin typeface="Baskerville Old Face" panose="02020602080505020303" pitchFamily="18" charset="0"/>
              </a:rPr>
              <a:t>... care e amplă în spectacolele actuale, implicând-o și pe cea </a:t>
            </a:r>
            <a:r>
              <a:rPr lang="ro-RO" sz="2000" i="1" dirty="0">
                <a:latin typeface="Baskerville Old Face" panose="02020602080505020303" pitchFamily="18" charset="0"/>
              </a:rPr>
              <a:t>regizorală</a:t>
            </a:r>
            <a:r>
              <a:rPr lang="ro-RO" sz="2000" dirty="0">
                <a:latin typeface="Baskerville Old Face" panose="02020602080505020303" pitchFamily="18" charset="0"/>
              </a:rPr>
              <a:t>...ce se afirmă cu pregnanță și în mai recenta filmologie.</a:t>
            </a:r>
          </a:p>
          <a:p>
            <a:pPr marL="0" indent="0" algn="just">
              <a:buNone/>
            </a:pPr>
            <a:r>
              <a:rPr lang="ro-RO" sz="2000" dirty="0">
                <a:latin typeface="Baskerville Old Face" panose="02020602080505020303" pitchFamily="18" charset="0"/>
              </a:rPr>
              <a:t>    </a:t>
            </a:r>
          </a:p>
          <a:p>
            <a:pPr marL="0" indent="0">
              <a:buNone/>
            </a:pPr>
            <a:endParaRPr lang="ro-RO" dirty="0"/>
          </a:p>
        </p:txBody>
      </p:sp>
    </p:spTree>
    <p:extLst>
      <p:ext uri="{BB962C8B-B14F-4D97-AF65-F5344CB8AC3E}">
        <p14:creationId xmlns:p14="http://schemas.microsoft.com/office/powerpoint/2010/main" val="64080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371600"/>
            <a:ext cx="8153400" cy="5105400"/>
          </a:xfrm>
        </p:spPr>
        <p:txBody>
          <a:bodyPr>
            <a:normAutofit/>
          </a:bodyPr>
          <a:lstStyle/>
          <a:p>
            <a:pPr marL="0" indent="0" algn="just">
              <a:buNone/>
            </a:pPr>
            <a:r>
              <a:rPr lang="ro-RO" sz="1900" dirty="0">
                <a:latin typeface="Baskerville Old Face" panose="02020602080505020303" pitchFamily="18" charset="0"/>
              </a:rPr>
              <a:t>        Un capitol puțin diferit e cel al </a:t>
            </a:r>
            <a:r>
              <a:rPr lang="ro-RO" sz="1900" u="sng" dirty="0">
                <a:latin typeface="Baskerville Old Face" panose="02020602080505020303" pitchFamily="18" charset="0"/>
              </a:rPr>
              <a:t>artelor vizuale și plastice</a:t>
            </a:r>
            <a:r>
              <a:rPr lang="ro-RO" sz="1900" dirty="0">
                <a:latin typeface="Baskerville Old Face" panose="02020602080505020303" pitchFamily="18" charset="0"/>
              </a:rPr>
              <a:t>, </a:t>
            </a:r>
            <a:r>
              <a:rPr lang="ro-RO" sz="1900" dirty="0" err="1">
                <a:latin typeface="Baskerville Old Face" panose="02020602080505020303" pitchFamily="18" charset="0"/>
              </a:rPr>
              <a:t>pictura..sculptura</a:t>
            </a:r>
            <a:r>
              <a:rPr lang="ro-RO" sz="1900" dirty="0">
                <a:latin typeface="Baskerville Old Face" panose="02020602080505020303" pitchFamily="18" charset="0"/>
              </a:rPr>
              <a:t>...</a:t>
            </a:r>
            <a:r>
              <a:rPr lang="ro-RO" sz="1900" dirty="0" err="1">
                <a:latin typeface="Baskerville Old Face" panose="02020602080505020303" pitchFamily="18" charset="0"/>
              </a:rPr>
              <a:t>arhitectura..peisagistica</a:t>
            </a:r>
            <a:r>
              <a:rPr lang="ro-RO" sz="1900" dirty="0">
                <a:latin typeface="Baskerville Old Face" panose="02020602080505020303" pitchFamily="18" charset="0"/>
              </a:rPr>
              <a:t>...și multe derivații ale acestora, mergând spre artele </a:t>
            </a:r>
            <a:r>
              <a:rPr lang="ro-RO" sz="1900" dirty="0" err="1">
                <a:latin typeface="Baskerville Old Face" panose="02020602080505020303" pitchFamily="18" charset="0"/>
              </a:rPr>
              <a:t>decorative..ale</a:t>
            </a:r>
            <a:r>
              <a:rPr lang="ro-RO" sz="1900" dirty="0">
                <a:latin typeface="Baskerville Old Face" panose="02020602080505020303" pitchFamily="18" charset="0"/>
              </a:rPr>
              <a:t> designului...creației de îmbrăcăminte și bijuterii... podoabe și coafură.. a aranjării interioarelor..  spre grădini și  ikebana..</a:t>
            </a:r>
          </a:p>
          <a:p>
            <a:pPr marL="0" indent="0" algn="just">
              <a:buNone/>
            </a:pPr>
            <a:endParaRPr lang="ro-RO" sz="1900" dirty="0">
              <a:latin typeface="Baskerville Old Face" panose="02020602080505020303" pitchFamily="18" charset="0"/>
            </a:endParaRPr>
          </a:p>
          <a:p>
            <a:pPr marL="0" indent="0" algn="just">
              <a:buNone/>
            </a:pPr>
            <a:r>
              <a:rPr lang="ro-RO" sz="1900" dirty="0">
                <a:latin typeface="Baskerville Old Face" panose="02020602080505020303" pitchFamily="18" charset="0"/>
              </a:rPr>
              <a:t>       Felul în care operează creativitatea, invenția și realizarea frumosului în astfel de arii de realizare productivă, poate fi parțial diferit de cel al poeziei... ...deși unele aspecte ale proceselor intelectiv-creative și ale propensiunii spre realizarea de opere marcate de armonie, pot fi similare...(Iar o capacitatea creatoare nu poate fi ignorată nici în aria </a:t>
            </a:r>
            <a:r>
              <a:rPr lang="ro-RO" sz="1900" u="sng" dirty="0">
                <a:latin typeface="Baskerville Old Face" panose="02020602080505020303" pitchFamily="18" charset="0"/>
              </a:rPr>
              <a:t>ingeniozității tehnice, necesară oricărui meșteșug).</a:t>
            </a:r>
          </a:p>
          <a:p>
            <a:pPr marL="0" indent="0" algn="just">
              <a:buNone/>
            </a:pPr>
            <a:endParaRPr lang="ro-RO" sz="1900" dirty="0">
              <a:latin typeface="Baskerville Old Face" panose="02020602080505020303" pitchFamily="18" charset="0"/>
            </a:endParaRPr>
          </a:p>
          <a:p>
            <a:pPr marL="0" indent="0" algn="just">
              <a:buNone/>
            </a:pPr>
            <a:r>
              <a:rPr lang="ro-RO" sz="1900" dirty="0">
                <a:latin typeface="Baskerville Old Face" panose="02020602080505020303" pitchFamily="18" charset="0"/>
              </a:rPr>
              <a:t>      Inventarul poate trece apoi spre creativitatea în </a:t>
            </a:r>
            <a:r>
              <a:rPr lang="ro-RO" sz="1900" u="sng" dirty="0">
                <a:latin typeface="Baskerville Old Face" panose="02020602080505020303" pitchFamily="18" charset="0"/>
              </a:rPr>
              <a:t>domeniul științelor,</a:t>
            </a:r>
            <a:r>
              <a:rPr lang="ro-RO" sz="1900" dirty="0">
                <a:latin typeface="Baskerville Old Face" panose="02020602080505020303" pitchFamily="18" charset="0"/>
              </a:rPr>
              <a:t> de toate tipurile, de la cele logico matematice la cele ale naturii, cele umaniste.. sau la </a:t>
            </a:r>
            <a:r>
              <a:rPr lang="ro-RO" sz="1900" u="sng" dirty="0">
                <a:latin typeface="Baskerville Old Face" panose="02020602080505020303" pitchFamily="18" charset="0"/>
              </a:rPr>
              <a:t>speculația filosofică</a:t>
            </a:r>
            <a:r>
              <a:rPr lang="ro-RO" sz="1900" dirty="0">
                <a:latin typeface="Baskerville Old Face" panose="02020602080505020303" pitchFamily="18" charset="0"/>
              </a:rPr>
              <a:t>. În toate aceste domenii - unele mult diferite de cel poetico literare - nu </a:t>
            </a:r>
            <a:r>
              <a:rPr lang="ro-RO" sz="1900" dirty="0" err="1">
                <a:latin typeface="Baskerville Old Face" panose="02020602080505020303" pitchFamily="18" charset="0"/>
              </a:rPr>
              <a:t>po</a:t>
            </a:r>
            <a:r>
              <a:rPr lang="en-US" sz="1900" dirty="0">
                <a:latin typeface="Baskerville Old Face" panose="02020602080505020303" pitchFamily="18" charset="0"/>
              </a:rPr>
              <a:t>a</a:t>
            </a:r>
            <a:r>
              <a:rPr lang="ro-RO" sz="1900" dirty="0">
                <a:latin typeface="Baskerville Old Face" panose="02020602080505020303" pitchFamily="18" charset="0"/>
              </a:rPr>
              <a:t>te fi negată existența unor perioade de„inspirație„ și de înaltă creativitate.</a:t>
            </a:r>
          </a:p>
          <a:p>
            <a:pPr marL="0" indent="0">
              <a:buNone/>
            </a:pPr>
            <a:endParaRPr lang="ro-RO" dirty="0"/>
          </a:p>
        </p:txBody>
      </p:sp>
    </p:spTree>
    <p:extLst>
      <p:ext uri="{BB962C8B-B14F-4D97-AF65-F5344CB8AC3E}">
        <p14:creationId xmlns:p14="http://schemas.microsoft.com/office/powerpoint/2010/main" val="226698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876800" y="1600200"/>
            <a:ext cx="3810000" cy="4876800"/>
          </a:xfrm>
        </p:spPr>
        <p:txBody>
          <a:bodyPr>
            <a:normAutofit/>
          </a:bodyPr>
          <a:lstStyle/>
          <a:p>
            <a:pPr marL="0" indent="0" algn="just">
              <a:buNone/>
            </a:pPr>
            <a:r>
              <a:rPr lang="en-US" sz="2200" dirty="0">
                <a:latin typeface="+mj-lt"/>
              </a:rPr>
              <a:t>	</a:t>
            </a:r>
            <a:r>
              <a:rPr lang="ro-RO" sz="2000" dirty="0">
                <a:latin typeface="Baskerville Old Face" panose="02020602080505020303" pitchFamily="18" charset="0"/>
              </a:rPr>
              <a:t>Înainte de a încheia comentariul, merită revăzut  modelul episodului </a:t>
            </a:r>
            <a:r>
              <a:rPr lang="ro-RO" sz="2000" dirty="0" err="1">
                <a:latin typeface="Baskerville Old Face" panose="02020602080505020303" pitchFamily="18" charset="0"/>
              </a:rPr>
              <a:t>hipomaniacal</a:t>
            </a:r>
            <a:r>
              <a:rPr lang="ro-RO" sz="2000" dirty="0">
                <a:latin typeface="Baskerville Old Face" panose="02020602080505020303" pitchFamily="18" charset="0"/>
              </a:rPr>
              <a:t>, în care:   </a:t>
            </a:r>
          </a:p>
          <a:p>
            <a:pPr marL="0" indent="0" algn="just">
              <a:buNone/>
            </a:pPr>
            <a:r>
              <a:rPr lang="ro-RO" sz="2000" dirty="0">
                <a:latin typeface="Baskerville Old Face" panose="02020602080505020303" pitchFamily="18" charset="0"/>
              </a:rPr>
              <a:t>      persoana se simte - și este pentru o perioadă de timp - </a:t>
            </a:r>
            <a:r>
              <a:rPr lang="ro-RO" sz="2000" u="sng" dirty="0">
                <a:latin typeface="Baskerville Old Face" panose="02020602080505020303" pitchFamily="18" charset="0"/>
              </a:rPr>
              <a:t>mai </a:t>
            </a:r>
            <a:r>
              <a:rPr lang="ro-RO" sz="2000" u="sng" dirty="0" smtClean="0">
                <a:latin typeface="Baskerville Old Face" panose="02020602080505020303" pitchFamily="18" charset="0"/>
              </a:rPr>
              <a:t>energică</a:t>
            </a:r>
            <a:r>
              <a:rPr lang="en-US" sz="2000" u="sng" dirty="0" smtClean="0">
                <a:latin typeface="Baskerville Old Face" panose="02020602080505020303" pitchFamily="18" charset="0"/>
              </a:rPr>
              <a:t> </a:t>
            </a:r>
            <a:r>
              <a:rPr lang="ro-RO" sz="2000" u="sng" dirty="0" err="1" smtClean="0">
                <a:latin typeface="Baskerville Old Face" panose="02020602080505020303" pitchFamily="18" charset="0"/>
              </a:rPr>
              <a:t>psiho</a:t>
            </a:r>
            <a:r>
              <a:rPr lang="en-US" sz="2000" u="sng" dirty="0">
                <a:latin typeface="Baskerville Old Face" panose="02020602080505020303" pitchFamily="18" charset="0"/>
              </a:rPr>
              <a:t>-</a:t>
            </a:r>
            <a:r>
              <a:rPr lang="ro-RO" sz="2000" u="sng" dirty="0" smtClean="0">
                <a:latin typeface="Baskerville Old Face" panose="02020602080505020303" pitchFamily="18" charset="0"/>
              </a:rPr>
              <a:t>fizic</a:t>
            </a:r>
            <a:r>
              <a:rPr lang="ro-RO" sz="2000" u="sng" dirty="0">
                <a:latin typeface="Baskerville Old Face" panose="02020602080505020303" pitchFamily="18" charset="0"/>
              </a:rPr>
              <a:t>, cu nevoie redusă de somn,</a:t>
            </a:r>
            <a:r>
              <a:rPr lang="ro-RO" sz="2000" dirty="0">
                <a:latin typeface="Baskerville Old Face" panose="02020602080505020303" pitchFamily="18" charset="0"/>
              </a:rPr>
              <a:t> încrezătoare în sine, dezinhibată, bogată în idei și proiecte, </a:t>
            </a:r>
            <a:r>
              <a:rPr lang="ro-RO" sz="2000" u="sng" dirty="0">
                <a:latin typeface="Baskerville Old Face" panose="02020602080505020303" pitchFamily="18" charset="0"/>
              </a:rPr>
              <a:t>rapidă în decizii, comportament și ideație, cu o crescută sociabilitate și comunicare</a:t>
            </a:r>
            <a:r>
              <a:rPr lang="ro-RO" sz="2000" dirty="0">
                <a:latin typeface="Baskerville Old Face" panose="02020602080505020303" pitchFamily="18" charset="0"/>
              </a:rPr>
              <a:t>, curaj și </a:t>
            </a:r>
            <a:r>
              <a:rPr lang="ro-RO" sz="2000" dirty="0" smtClean="0">
                <a:latin typeface="Baskerville Old Face" panose="02020602080505020303" pitchFamily="18" charset="0"/>
              </a:rPr>
              <a:t>îndrăzneală</a:t>
            </a:r>
            <a:endParaRPr lang="ro-RO" sz="2000" dirty="0">
              <a:latin typeface="Baskerville Old Face" panose="02020602080505020303" pitchFamily="18" charset="0"/>
            </a:endParaRPr>
          </a:p>
          <a:p>
            <a:pPr marL="0" indent="0">
              <a:buNone/>
            </a:pPr>
            <a:endParaRPr lang="ro-RO" dirty="0"/>
          </a:p>
        </p:txBody>
      </p:sp>
      <p:sp>
        <p:nvSpPr>
          <p:cNvPr id="4" name="Substituent conținut 2"/>
          <p:cNvSpPr txBox="1">
            <a:spLocks/>
          </p:cNvSpPr>
          <p:nvPr/>
        </p:nvSpPr>
        <p:spPr>
          <a:xfrm>
            <a:off x="914400" y="1752600"/>
            <a:ext cx="3429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en-US" sz="2200" dirty="0">
                <a:latin typeface="+mj-lt"/>
              </a:rPr>
              <a:t>	</a:t>
            </a:r>
            <a:endParaRPr lang="ro-RO" dirty="0"/>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64" y="1752600"/>
            <a:ext cx="4419600" cy="4191000"/>
          </a:xfrm>
          <a:prstGeom prst="rect">
            <a:avLst/>
          </a:prstGeom>
        </p:spPr>
      </p:pic>
    </p:spTree>
    <p:extLst>
      <p:ext uri="{BB962C8B-B14F-4D97-AF65-F5344CB8AC3E}">
        <p14:creationId xmlns:p14="http://schemas.microsoft.com/office/powerpoint/2010/main" val="58092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09600" y="914400"/>
            <a:ext cx="8153400" cy="5410200"/>
          </a:xfrm>
        </p:spPr>
        <p:txBody>
          <a:bodyPr>
            <a:normAutofit/>
          </a:bodyPr>
          <a:lstStyle/>
          <a:p>
            <a:pPr marL="0" indent="0" algn="just">
              <a:buNone/>
            </a:pPr>
            <a:r>
              <a:rPr lang="ro-RO" sz="2000" dirty="0"/>
              <a:t>       </a:t>
            </a:r>
          </a:p>
          <a:p>
            <a:pPr marL="0" indent="0" algn="just">
              <a:buNone/>
            </a:pPr>
            <a:r>
              <a:rPr lang="ro-RO" sz="2000" dirty="0"/>
              <a:t>       </a:t>
            </a:r>
            <a:r>
              <a:rPr lang="ro-RO" sz="2000" dirty="0">
                <a:latin typeface="Baskerville Old Face" panose="02020602080505020303" pitchFamily="18" charset="0"/>
              </a:rPr>
              <a:t>Având în față modelul </a:t>
            </a:r>
            <a:r>
              <a:rPr lang="ro-RO" sz="2000" dirty="0" err="1">
                <a:latin typeface="Baskerville Old Face" panose="02020602080505020303" pitchFamily="18" charset="0"/>
              </a:rPr>
              <a:t>hipoma</a:t>
            </a:r>
            <a:r>
              <a:rPr lang="en-US" sz="2000" dirty="0">
                <a:latin typeface="Baskerville Old Face" panose="02020602080505020303" pitchFamily="18" charset="0"/>
              </a:rPr>
              <a:t>n</a:t>
            </a:r>
            <a:r>
              <a:rPr lang="ro-RO" sz="2000" dirty="0">
                <a:latin typeface="Baskerville Old Face" panose="02020602080505020303" pitchFamily="18" charset="0"/>
              </a:rPr>
              <a:t>iei, ne putem gândi că o astfel de stare  </a:t>
            </a:r>
            <a:r>
              <a:rPr lang="ro-RO" sz="2000" u="sng" dirty="0">
                <a:latin typeface="Baskerville Old Face" panose="02020602080505020303" pitchFamily="18" charset="0"/>
              </a:rPr>
              <a:t>ar putea susține activitatea productiv realizatoare  - și eventual creativitatea – în mai toate ariile practicilor instituționalizate</a:t>
            </a:r>
            <a:r>
              <a:rPr lang="ro-RO" sz="2000" dirty="0">
                <a:latin typeface="Baskerville Old Face" panose="02020602080505020303" pitchFamily="18" charset="0"/>
              </a:rPr>
              <a:t> profesional.</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Oamenii por fi – sau nu fi –</a:t>
            </a:r>
            <a:r>
              <a:rPr lang="ro-RO" sz="2000" u="sng" dirty="0">
                <a:latin typeface="Baskerville Old Face" panose="02020602080505020303" pitchFamily="18" charset="0"/>
              </a:rPr>
              <a:t>periodic performanți si creativi, exercitându-și diverse profesii</a:t>
            </a:r>
            <a:r>
              <a:rPr lang="ro-RO" sz="2000" dirty="0">
                <a:latin typeface="Baskerville Old Face" panose="02020602080505020303" pitchFamily="18" charset="0"/>
              </a:rPr>
              <a:t>, precum cea de medic sau educator, de avocat, administrator sau politician, de „om de stat„ sau militar.. În toate domeniile, personalitățile  creatoare realizează lucruri memorabile mai ales în unele perioade fertile, în care se simt inspirați și cu puteri realizatoare crescute.</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Orice om</a:t>
            </a:r>
            <a:r>
              <a:rPr lang="ro-RO" sz="2000" dirty="0">
                <a:latin typeface="Baskerville Old Face" panose="02020602080505020303" pitchFamily="18" charset="0"/>
              </a:rPr>
              <a:t>,...și cu atât mai mult marile personalități... </a:t>
            </a:r>
            <a:r>
              <a:rPr lang="ro-RO" sz="2000" u="sng" dirty="0">
                <a:latin typeface="Baskerville Old Face" panose="02020602080505020303" pitchFamily="18" charset="0"/>
              </a:rPr>
              <a:t>prezintă de</a:t>
            </a:r>
            <a:r>
              <a:rPr lang="en-US" sz="2000" u="sng" dirty="0">
                <a:latin typeface="Baskerville Old Face" panose="02020602080505020303" pitchFamily="18" charset="0"/>
              </a:rPr>
              <a:t>-</a:t>
            </a:r>
            <a:r>
              <a:rPr lang="ro-RO" sz="2000" u="sng" dirty="0">
                <a:latin typeface="Baskerville Old Face" panose="02020602080505020303" pitchFamily="18" charset="0"/>
              </a:rPr>
              <a:t>a</a:t>
            </a:r>
            <a:r>
              <a:rPr lang="en-US" sz="2000" u="sng" dirty="0">
                <a:latin typeface="Baskerville Old Face" panose="02020602080505020303" pitchFamily="18" charset="0"/>
              </a:rPr>
              <a:t>-</a:t>
            </a:r>
            <a:r>
              <a:rPr lang="ro-RO" sz="2000" u="sng" dirty="0">
                <a:latin typeface="Baskerville Old Face" panose="02020602080505020303" pitchFamily="18" charset="0"/>
              </a:rPr>
              <a:t>lungul vieții perioade mai fertile.</a:t>
            </a:r>
            <a:r>
              <a:rPr lang="ro-RO" sz="2000" dirty="0">
                <a:latin typeface="Baskerville Old Face" panose="02020602080505020303" pitchFamily="18" charset="0"/>
              </a:rPr>
              <a:t>.. și altele obișnuite.. sau retractile.</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Creativitatea se asociază modelului ciclic, definitoriu și pentru existența oamenilor.</a:t>
            </a:r>
            <a:r>
              <a:rPr lang="en-US" sz="2000" u="sng" dirty="0">
                <a:latin typeface="Baskerville Old Face" panose="02020602080505020303" pitchFamily="18" charset="0"/>
              </a:rPr>
              <a:t>.</a:t>
            </a:r>
            <a:endParaRPr lang="ro-RO" sz="2000" u="sng"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419160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09600" y="1295400"/>
            <a:ext cx="8229600" cy="4876800"/>
          </a:xfrm>
        </p:spPr>
        <p:txBody>
          <a:bodyPr>
            <a:normAutofit/>
          </a:bodyPr>
          <a:lstStyle/>
          <a:p>
            <a:pPr marL="0" indent="0" algn="just">
              <a:buNone/>
            </a:pPr>
            <a:r>
              <a:rPr lang="ro-RO" sz="2000" dirty="0"/>
              <a:t>   </a:t>
            </a:r>
          </a:p>
          <a:p>
            <a:pPr marL="0" indent="0" algn="just">
              <a:buNone/>
            </a:pPr>
            <a:endParaRPr lang="ro-RO" sz="2000" dirty="0"/>
          </a:p>
          <a:p>
            <a:pPr marL="0" indent="0" algn="just">
              <a:buNone/>
            </a:pPr>
            <a:r>
              <a:rPr lang="ro-RO" sz="2000" dirty="0"/>
              <a:t>      </a:t>
            </a:r>
            <a:r>
              <a:rPr lang="ro-RO" sz="2000" dirty="0">
                <a:latin typeface="Baskerville Old Face" panose="02020602080505020303" pitchFamily="18" charset="0"/>
              </a:rPr>
              <a:t>În același sens a comentat inspirația artistului creator - </a:t>
            </a:r>
            <a:r>
              <a:rPr lang="ro-RO" sz="2000" i="1" dirty="0">
                <a:latin typeface="Baskerville Old Face" panose="02020602080505020303" pitchFamily="18" charset="0"/>
              </a:rPr>
              <a:t>aspirat de transcendență </a:t>
            </a:r>
            <a:r>
              <a:rPr lang="ro-RO" sz="2000" dirty="0">
                <a:latin typeface="Baskerville Old Face" panose="02020602080505020303" pitchFamily="18" charset="0"/>
              </a:rPr>
              <a:t>(dar predomine</a:t>
            </a:r>
            <a:r>
              <a:rPr lang="en-US" sz="2000" dirty="0" err="1">
                <a:latin typeface="Baskerville Old Face" panose="02020602080505020303" pitchFamily="18" charset="0"/>
              </a:rPr>
              <a:t>nt</a:t>
            </a:r>
            <a:r>
              <a:rPr lang="ro-RO" sz="2000" dirty="0">
                <a:latin typeface="Baskerville Old Face" panose="02020602080505020303" pitchFamily="18" charset="0"/>
              </a:rPr>
              <a:t> contemplativ)</a:t>
            </a:r>
            <a:r>
              <a:rPr lang="ro-RO" sz="2000" i="1" dirty="0">
                <a:latin typeface="Baskerville Old Face" panose="02020602080505020303" pitchFamily="18" charset="0"/>
              </a:rPr>
              <a:t>.. </a:t>
            </a:r>
            <a:r>
              <a:rPr lang="ro-RO" sz="2000" dirty="0">
                <a:latin typeface="Baskerville Old Face" panose="02020602080505020303" pitchFamily="18" charset="0"/>
              </a:rPr>
              <a:t>și neoplatonismul lui </a:t>
            </a:r>
            <a:r>
              <a:rPr lang="ro-RO" sz="2000" dirty="0" err="1">
                <a:latin typeface="Baskerville Old Face" panose="02020602080505020303" pitchFamily="18" charset="0"/>
              </a:rPr>
              <a:t>Plotin</a:t>
            </a:r>
            <a:r>
              <a:rPr lang="ro-RO" sz="2000" dirty="0">
                <a:latin typeface="Baskerville Old Face" panose="02020602080505020303" pitchFamily="18" charset="0"/>
              </a:rPr>
              <a:t>...care permitea accesul la valorile de Bine și Frumos....</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..ideea fiind reactivată în Renașterea Europeană prin Academia </a:t>
            </a:r>
            <a:r>
              <a:rPr lang="ro-RO" sz="2000" dirty="0" err="1">
                <a:latin typeface="Baskerville Old Face" panose="02020602080505020303" pitchFamily="18" charset="0"/>
              </a:rPr>
              <a:t>Platoniceană</a:t>
            </a:r>
            <a:r>
              <a:rPr lang="ro-RO" sz="2000" dirty="0">
                <a:latin typeface="Baskerville Old Face" panose="02020602080505020303" pitchFamily="18" charset="0"/>
              </a:rPr>
              <a:t> a lui </a:t>
            </a:r>
            <a:r>
              <a:rPr lang="ro-RO" sz="2000" dirty="0" err="1">
                <a:latin typeface="Baskerville Old Face" panose="02020602080505020303" pitchFamily="18" charset="0"/>
              </a:rPr>
              <a:t>Ficino</a:t>
            </a:r>
            <a:r>
              <a:rPr lang="ro-RO" sz="2000" dirty="0">
                <a:latin typeface="Baskerville Old Face" panose="02020602080505020303" pitchFamily="18" charset="0"/>
              </a:rPr>
              <a:t>, susținută la Florența de familia </a:t>
            </a:r>
            <a:r>
              <a:rPr lang="ro-RO" sz="2000" dirty="0" err="1">
                <a:latin typeface="Baskerville Old Face" panose="02020602080505020303" pitchFamily="18" charset="0"/>
              </a:rPr>
              <a:t>Medicis</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....și la fel, în </a:t>
            </a:r>
            <a:r>
              <a:rPr lang="ro-RO" sz="2000" b="1" dirty="0">
                <a:latin typeface="Baskerville Old Face" panose="02020602080505020303" pitchFamily="18" charset="0"/>
              </a:rPr>
              <a:t>sec XIX</a:t>
            </a:r>
            <a:r>
              <a:rPr lang="ro-RO" sz="2000" dirty="0">
                <a:latin typeface="Baskerville Old Face" panose="02020602080505020303" pitchFamily="18" charset="0"/>
              </a:rPr>
              <a:t>, ideologia romantică ce comenta geniul inspirat de muze ca apropiat de nebunie... ..Dar, acum, ne aflăm într-o epocă în care </a:t>
            </a:r>
            <a:r>
              <a:rPr lang="ro-RO" sz="2000" u="sng" dirty="0">
                <a:latin typeface="Baskerville Old Face" panose="02020602080505020303" pitchFamily="18" charset="0"/>
              </a:rPr>
              <a:t>se dezvoltă psihopatologia și </a:t>
            </a:r>
            <a:r>
              <a:rPr lang="ro-RO" sz="2000" u="sng" dirty="0" err="1">
                <a:latin typeface="Baskerville Old Face" panose="02020602080505020303" pitchFamily="18" charset="0"/>
              </a:rPr>
              <a:t>nosologia</a:t>
            </a:r>
            <a:r>
              <a:rPr lang="ro-RO" sz="2000" u="sng" dirty="0">
                <a:latin typeface="Baskerville Old Face" panose="02020602080505020303" pitchFamily="18" charset="0"/>
              </a:rPr>
              <a:t> psihiatrică,</a:t>
            </a:r>
            <a:r>
              <a:rPr lang="ro-RO" sz="2000" dirty="0">
                <a:latin typeface="Baskerville Old Face" panose="02020602080505020303" pitchFamily="18" charset="0"/>
              </a:rPr>
              <a:t> avansându-se și idei evoluționiste</a:t>
            </a:r>
            <a:r>
              <a:rPr lang="ro-RO" dirty="0"/>
              <a:t>.</a:t>
            </a:r>
          </a:p>
        </p:txBody>
      </p:sp>
    </p:spTree>
    <p:extLst>
      <p:ext uri="{BB962C8B-B14F-4D97-AF65-F5344CB8AC3E}">
        <p14:creationId xmlns:p14="http://schemas.microsoft.com/office/powerpoint/2010/main" val="377444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ro-RO" sz="2000" dirty="0">
                <a:latin typeface="Baskerville Old Face" panose="02020602080505020303" pitchFamily="18" charset="0"/>
              </a:rPr>
              <a:t>       Ar merita să nu fie ignorate din aria pozitivă a realizărilor </a:t>
            </a:r>
            <a:r>
              <a:rPr lang="ro-RO" sz="2000" dirty="0" err="1">
                <a:latin typeface="Baskerville Old Face" panose="02020602080505020303" pitchFamily="18" charset="0"/>
              </a:rPr>
              <a:t>performative</a:t>
            </a:r>
            <a:r>
              <a:rPr lang="ro-RO" sz="2000" dirty="0">
                <a:latin typeface="Baskerville Old Face" panose="02020602080505020303" pitchFamily="18" charset="0"/>
              </a:rPr>
              <a:t> nici </a:t>
            </a:r>
            <a:r>
              <a:rPr lang="ro-RO" sz="2000" u="sng" dirty="0">
                <a:latin typeface="Baskerville Old Face" panose="02020602080505020303" pitchFamily="18" charset="0"/>
              </a:rPr>
              <a:t>domeniile care implică capacitățile fizice ale persoanei</a:t>
            </a:r>
            <a:r>
              <a:rPr lang="ro-RO" sz="2000" dirty="0">
                <a:latin typeface="Baskerville Old Face" panose="02020602080505020303" pitchFamily="18" charset="0"/>
              </a:rPr>
              <a:t> – căci </a:t>
            </a:r>
            <a:r>
              <a:rPr lang="ro-RO" sz="2000" dirty="0" err="1">
                <a:latin typeface="Baskerville Old Face" panose="02020602080505020303" pitchFamily="18" charset="0"/>
              </a:rPr>
              <a:t>hipomanul</a:t>
            </a:r>
            <a:r>
              <a:rPr lang="ro-RO" sz="2000" dirty="0">
                <a:latin typeface="Baskerville Old Face" panose="02020602080505020303" pitchFamily="18" charset="0"/>
              </a:rPr>
              <a:t> realmente are o forță crescută, e mai </a:t>
            </a:r>
            <a:r>
              <a:rPr lang="ro-RO" sz="2000" dirty="0" err="1">
                <a:latin typeface="Baskerville Old Face" panose="02020602080505020303" pitchFamily="18" charset="0"/>
              </a:rPr>
              <a:t>ergic</a:t>
            </a:r>
            <a:r>
              <a:rPr lang="ro-RO" sz="2000" dirty="0">
                <a:latin typeface="Baskerville Old Face" panose="02020602080505020303" pitchFamily="18" charset="0"/>
              </a:rPr>
              <a:t>, rezistă la efort biopsihic fără să doarmă mult...Iar astfel de perioade sunt importante în multiple activități umane. </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Apoi, există direcții speciale de</a:t>
            </a:r>
            <a:r>
              <a:rPr lang="en-US" sz="2000" dirty="0">
                <a:latin typeface="Baskerville Old Face" panose="02020602080505020303" pitchFamily="18" charset="0"/>
              </a:rPr>
              <a:t> </a:t>
            </a:r>
            <a:r>
              <a:rPr lang="ro-RO" sz="2000" dirty="0">
                <a:latin typeface="Baskerville Old Face" panose="02020602080505020303" pitchFamily="18" charset="0"/>
              </a:rPr>
              <a:t>activitate precum</a:t>
            </a:r>
            <a:r>
              <a:rPr lang="en-US" sz="2000" dirty="0">
                <a:latin typeface="Baskerville Old Face" panose="02020602080505020303" pitchFamily="18" charset="0"/>
              </a:rPr>
              <a:t> </a:t>
            </a:r>
            <a:r>
              <a:rPr lang="ro-RO" sz="2000" dirty="0" err="1">
                <a:latin typeface="Baskerville Old Face" panose="02020602080505020303" pitchFamily="18" charset="0"/>
              </a:rPr>
              <a:t>explorările..investigările..confruntările...operaț</a:t>
            </a:r>
            <a:r>
              <a:rPr lang="en-US" sz="2000" dirty="0" err="1">
                <a:latin typeface="Baskerville Old Face" panose="02020602080505020303" pitchFamily="18" charset="0"/>
              </a:rPr>
              <a:t>i</a:t>
            </a:r>
            <a:r>
              <a:rPr lang="ro-RO" sz="2000" dirty="0" err="1">
                <a:latin typeface="Baskerville Old Face" panose="02020602080505020303" pitchFamily="18" charset="0"/>
              </a:rPr>
              <a:t>unile</a:t>
            </a:r>
            <a:r>
              <a:rPr lang="ro-RO" sz="2000" dirty="0">
                <a:latin typeface="Baskerville Old Face" panose="02020602080505020303" pitchFamily="18" charset="0"/>
              </a:rPr>
              <a:t> </a:t>
            </a:r>
            <a:r>
              <a:rPr lang="ro-RO" sz="2000" dirty="0" err="1">
                <a:latin typeface="Baskerville Old Face" panose="02020602080505020303" pitchFamily="18" charset="0"/>
              </a:rPr>
              <a:t>speciale..care</a:t>
            </a:r>
            <a:r>
              <a:rPr lang="ro-RO" sz="2000" dirty="0">
                <a:latin typeface="Baskerville Old Face" panose="02020602080505020303" pitchFamily="18" charset="0"/>
              </a:rPr>
              <a:t> necesită,</a:t>
            </a:r>
            <a:r>
              <a:rPr lang="en-US" sz="2000" dirty="0">
                <a:latin typeface="Baskerville Old Face" panose="02020602080505020303" pitchFamily="18" charset="0"/>
              </a:rPr>
              <a:t> </a:t>
            </a:r>
            <a:r>
              <a:rPr lang="ro-RO" sz="2000" u="sng" dirty="0">
                <a:latin typeface="Baskerville Old Face" panose="02020602080505020303" pitchFamily="18" charset="0"/>
              </a:rPr>
              <a:t>pentru anumite perioade de timp</a:t>
            </a:r>
            <a:r>
              <a:rPr lang="ro-RO" sz="2000" dirty="0">
                <a:latin typeface="Baskerville Old Face" panose="02020602080505020303" pitchFamily="18" charset="0"/>
              </a:rPr>
              <a:t>, nu doar </a:t>
            </a:r>
            <a:r>
              <a:rPr lang="ro-RO" sz="2000" dirty="0" err="1">
                <a:latin typeface="Baskerville Old Face" panose="02020602080505020303" pitchFamily="18" charset="0"/>
              </a:rPr>
              <a:t>elație</a:t>
            </a:r>
            <a:r>
              <a:rPr lang="ro-RO" sz="2000" dirty="0">
                <a:latin typeface="Baskerville Old Face" panose="02020602080505020303" pitchFamily="18" charset="0"/>
              </a:rPr>
              <a:t> psihică... ci și un potențial energetic biologic temporar crescut..  </a:t>
            </a:r>
            <a:r>
              <a:rPr lang="en-US" sz="2000" dirty="0">
                <a:latin typeface="Baskerville Old Face" panose="02020602080505020303" pitchFamily="18" charset="0"/>
              </a:rPr>
              <a:t>(</a:t>
            </a:r>
            <a:r>
              <a:rPr lang="ro-RO" sz="2000" dirty="0">
                <a:latin typeface="Baskerville Old Face" panose="02020602080505020303" pitchFamily="18" charset="0"/>
              </a:rPr>
              <a:t>ceea ce modelul </a:t>
            </a:r>
            <a:r>
              <a:rPr lang="ro-RO" sz="2000" dirty="0" err="1">
                <a:latin typeface="Baskerville Old Face" panose="02020602080505020303" pitchFamily="18" charset="0"/>
              </a:rPr>
              <a:t>hipoman</a:t>
            </a:r>
            <a:r>
              <a:rPr lang="ro-RO" sz="2000" dirty="0">
                <a:latin typeface="Baskerville Old Face" panose="02020602080505020303" pitchFamily="18" charset="0"/>
              </a:rPr>
              <a:t>  tocmai oferă).</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Iar în domeniul performanțelor sportive, contează </a:t>
            </a:r>
            <a:r>
              <a:rPr lang="ro-RO" sz="2000" dirty="0" err="1">
                <a:latin typeface="Baskerville Old Face" panose="02020602080505020303" pitchFamily="18" charset="0"/>
              </a:rPr>
              <a:t>deasemenea</a:t>
            </a:r>
            <a:r>
              <a:rPr lang="ro-RO" sz="2000" dirty="0">
                <a:latin typeface="Baskerville Old Face" panose="02020602080505020303" pitchFamily="18" charset="0"/>
              </a:rPr>
              <a:t> ca la momentul competiției, </a:t>
            </a:r>
            <a:r>
              <a:rPr lang="ro-RO" sz="2000" dirty="0" err="1">
                <a:latin typeface="Baskerville Old Face" panose="02020602080505020303" pitchFamily="18" charset="0"/>
              </a:rPr>
              <a:t>biopsihoritmul</a:t>
            </a:r>
            <a:r>
              <a:rPr lang="ro-RO" sz="2000" dirty="0">
                <a:latin typeface="Baskerville Old Face" panose="02020602080505020303" pitchFamily="18" charset="0"/>
              </a:rPr>
              <a:t> concurentului să fie unul ridicat.</a:t>
            </a:r>
          </a:p>
          <a:p>
            <a:endParaRPr lang="ro-RO" sz="2000"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157592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ro-RO" sz="2000" dirty="0">
                <a:latin typeface="Baskerville Old Face" panose="02020602080505020303" pitchFamily="18" charset="0"/>
              </a:rPr>
              <a:t>       O astfel de perspectivă lărgită, ne obligă însă să schimbăm puțin incidența de abordare.</a:t>
            </a:r>
          </a:p>
          <a:p>
            <a:pPr marL="0" indent="0" algn="just">
              <a:buNone/>
            </a:pPr>
            <a:r>
              <a:rPr lang="ro-RO" sz="2000" dirty="0">
                <a:latin typeface="Baskerville Old Face" panose="02020602080505020303" pitchFamily="18" charset="0"/>
              </a:rPr>
              <a:t>     Mai precis, să nu rămânem – pentru comentarea inspirației creatoare – cu o referință la patologia dispozițională ( </a:t>
            </a:r>
            <a:r>
              <a:rPr lang="ro-RO" sz="2000" dirty="0" err="1">
                <a:latin typeface="Baskerville Old Face" panose="02020602080505020303" pitchFamily="18" charset="0"/>
              </a:rPr>
              <a:t>hipomană</a:t>
            </a:r>
            <a:r>
              <a:rPr lang="ro-RO" sz="2000" dirty="0">
                <a:latin typeface="Baskerville Old Face" panose="02020602080505020303" pitchFamily="18" charset="0"/>
              </a:rPr>
              <a:t>) înțeleasă ca  o realitate dată, cu care condiția creativității s-ar putea compara (și întrețese).....</a:t>
            </a:r>
          </a:p>
          <a:p>
            <a:pPr marL="0" indent="0" algn="just">
              <a:buNone/>
            </a:pPr>
            <a:r>
              <a:rPr lang="ro-RO" sz="2000" dirty="0">
                <a:latin typeface="Baskerville Old Face" panose="02020602080505020303" pitchFamily="18" charset="0"/>
              </a:rPr>
              <a:t>     Dimpotrivă,   am putea cu ușurință și în mod comprehensiv accepta că...                              </a:t>
            </a:r>
            <a:r>
              <a:rPr lang="ro-RO" sz="2000" dirty="0" smtClean="0">
                <a:latin typeface="Baskerville Old Face" panose="02020602080505020303" pitchFamily="18" charset="0"/>
              </a:rPr>
              <a:t>   </a:t>
            </a:r>
            <a:r>
              <a:rPr lang="ro-RO" sz="2000" dirty="0">
                <a:latin typeface="Baskerville Old Face" panose="02020602080505020303" pitchFamily="18" charset="0"/>
              </a:rPr>
              <a:t>....însăși </a:t>
            </a:r>
            <a:r>
              <a:rPr lang="ro-RO" sz="2000" u="sng" dirty="0">
                <a:latin typeface="Baskerville Old Face" panose="02020602080505020303" pitchFamily="18" charset="0"/>
              </a:rPr>
              <a:t>starea maniacal-</a:t>
            </a:r>
            <a:r>
              <a:rPr lang="ro-RO" sz="2000" u="sng" dirty="0" err="1">
                <a:latin typeface="Baskerville Old Face" panose="02020602080505020303" pitchFamily="18" charset="0"/>
              </a:rPr>
              <a:t>hipomaniacală</a:t>
            </a:r>
            <a:r>
              <a:rPr lang="ro-RO" sz="2000" u="sng" dirty="0">
                <a:latin typeface="Baskerville Old Face" panose="02020602080505020303" pitchFamily="18" charset="0"/>
              </a:rPr>
              <a:t>  derivă  dintr-un evantai normal și performant  al comportamentelor </a:t>
            </a:r>
            <a:r>
              <a:rPr lang="ro-RO" sz="2000" u="sng" dirty="0" err="1">
                <a:latin typeface="Baskerville Old Face" panose="02020602080505020303" pitchFamily="18" charset="0"/>
              </a:rPr>
              <a:t>externalizate</a:t>
            </a:r>
            <a:r>
              <a:rPr lang="ro-RO" sz="2000" u="sng" dirty="0">
                <a:latin typeface="Baskerville Old Face" panose="02020602080505020303" pitchFamily="18" charset="0"/>
              </a:rPr>
              <a:t> </a:t>
            </a:r>
            <a:r>
              <a:rPr lang="ro-RO" sz="2000" u="sng" dirty="0" err="1">
                <a:latin typeface="Baskerville Old Face" panose="02020602080505020303" pitchFamily="18" charset="0"/>
              </a:rPr>
              <a:t>adaptative</a:t>
            </a:r>
            <a:r>
              <a:rPr lang="ro-RO" sz="2000" u="sng"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pe care omul le dezvoltă în mediul său cultural specific, (pornind de la moștenirea biopsihică ce se exprimă prin rut și hibernare) prin strategiile de investigare, luptă, muncă și realizare </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...evantai care la om se desfășoară în nenumărate activități specifice de investigare și acțiune </a:t>
            </a:r>
            <a:r>
              <a:rPr lang="ro-RO" sz="2000" dirty="0" err="1">
                <a:latin typeface="Baskerville Old Face" panose="02020602080505020303" pitchFamily="18" charset="0"/>
              </a:rPr>
              <a:t>performativă</a:t>
            </a:r>
            <a:r>
              <a:rPr lang="ro-RO" sz="2000" dirty="0">
                <a:latin typeface="Baskerville Old Face" panose="02020602080505020303" pitchFamily="18" charset="0"/>
              </a:rPr>
              <a:t>, de confruntare, creație și sărbătoare</a:t>
            </a:r>
            <a:endParaRPr lang="ro-RO" dirty="0"/>
          </a:p>
        </p:txBody>
      </p:sp>
    </p:spTree>
    <p:extLst>
      <p:ext uri="{BB962C8B-B14F-4D97-AF65-F5344CB8AC3E}">
        <p14:creationId xmlns:p14="http://schemas.microsoft.com/office/powerpoint/2010/main" val="9548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831" y="1600200"/>
            <a:ext cx="7390338" cy="4876800"/>
          </a:xfrm>
        </p:spPr>
      </p:pic>
    </p:spTree>
    <p:extLst>
      <p:ext uri="{BB962C8B-B14F-4D97-AF65-F5344CB8AC3E}">
        <p14:creationId xmlns:p14="http://schemas.microsoft.com/office/powerpoint/2010/main" val="309305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7848600" cy="5638800"/>
          </a:xfrm>
        </p:spPr>
        <p:txBody>
          <a:bodyPr>
            <a:normAutofit lnSpcReduction="10000"/>
          </a:bodyPr>
          <a:lstStyle/>
          <a:p>
            <a:pPr marL="0" indent="0" algn="just">
              <a:buNone/>
            </a:pPr>
            <a:r>
              <a:rPr lang="ro-RO" sz="2000" dirty="0">
                <a:latin typeface="Baskerville Old Face" panose="02020602080505020303" pitchFamily="18" charset="0"/>
              </a:rPr>
              <a:t>     </a:t>
            </a:r>
          </a:p>
          <a:p>
            <a:pPr marL="0" indent="0" algn="just">
              <a:buNone/>
            </a:pPr>
            <a:r>
              <a:rPr lang="ro-RO" sz="2000" dirty="0" smtClean="0">
                <a:latin typeface="Baskerville Old Face" panose="02020602080505020303" pitchFamily="18" charset="0"/>
              </a:rPr>
              <a:t>     Periodicitatea </a:t>
            </a:r>
            <a:r>
              <a:rPr lang="ro-RO" sz="2000" dirty="0">
                <a:latin typeface="Baskerville Old Face" panose="02020602080505020303" pitchFamily="18" charset="0"/>
              </a:rPr>
              <a:t>ciclică a manifestărilor </a:t>
            </a:r>
            <a:r>
              <a:rPr lang="ro-RO" sz="2000" dirty="0" err="1">
                <a:latin typeface="Baskerville Old Face" panose="02020602080505020303" pitchFamily="18" charset="0"/>
              </a:rPr>
              <a:t>externalizate</a:t>
            </a:r>
            <a:r>
              <a:rPr lang="ro-RO" sz="2000" dirty="0">
                <a:latin typeface="Baskerville Old Face" panose="02020602080505020303" pitchFamily="18" charset="0"/>
              </a:rPr>
              <a:t> și internalizate firești și </a:t>
            </a:r>
            <a:r>
              <a:rPr lang="ro-RO" sz="2000" dirty="0" err="1">
                <a:latin typeface="Baskerville Old Face" panose="02020602080505020303" pitchFamily="18" charset="0"/>
              </a:rPr>
              <a:t>adaptative</a:t>
            </a:r>
            <a:r>
              <a:rPr lang="ro-RO" sz="2000" dirty="0">
                <a:latin typeface="Baskerville Old Face" panose="02020602080505020303" pitchFamily="18" charset="0"/>
              </a:rPr>
              <a:t> instituie fundalul din care derivă – printr-un proces deficitar </a:t>
            </a:r>
            <a:r>
              <a:rPr lang="ro-RO" sz="2000" dirty="0" smtClean="0">
                <a:latin typeface="Baskerville Old Face" panose="02020602080505020303" pitchFamily="18" charset="0"/>
              </a:rPr>
              <a:t>disfuncțional </a:t>
            </a:r>
            <a:r>
              <a:rPr lang="ro-RO" sz="2000" dirty="0">
                <a:latin typeface="Baskerville Old Face" panose="02020602080505020303" pitchFamily="18" charset="0"/>
              </a:rPr>
              <a:t>- și periodicitatea ciclică a episoadelor </a:t>
            </a:r>
            <a:r>
              <a:rPr lang="ro-RO" sz="2000" dirty="0" smtClean="0">
                <a:latin typeface="Baskerville Old Face" panose="02020602080505020303" pitchFamily="18" charset="0"/>
              </a:rPr>
              <a:t>maniacale </a:t>
            </a:r>
            <a:r>
              <a:rPr lang="ro-RO" sz="2000" dirty="0">
                <a:latin typeface="Baskerville Old Face" panose="02020602080505020303" pitchFamily="18" charset="0"/>
              </a:rPr>
              <a:t>si depresive.... </a:t>
            </a:r>
          </a:p>
          <a:p>
            <a:pPr marL="0" indent="0" algn="just">
              <a:buNone/>
            </a:pPr>
            <a:r>
              <a:rPr lang="ro-RO" sz="2000" dirty="0">
                <a:latin typeface="Baskerville Old Face" panose="02020602080505020303" pitchFamily="18" charset="0"/>
              </a:rPr>
              <a:t>         Ele cuprind în centrul lor, alternanța perioadelor productive, de muncă luptă si creație - ce pot fi urmate de euforia sărbătorilor - cu periodice episoade  de retragere, repliere pe sine si reflexie, ce ajută </a:t>
            </a:r>
            <a:r>
              <a:rPr lang="ro-RO" sz="2000" dirty="0" smtClean="0">
                <a:latin typeface="Baskerville Old Face" panose="02020602080505020303" pitchFamily="18" charset="0"/>
              </a:rPr>
              <a:t>refacerea, </a:t>
            </a:r>
            <a:r>
              <a:rPr lang="ro-RO" sz="2000" dirty="0">
                <a:latin typeface="Baskerville Old Face" panose="02020602080505020303" pitchFamily="18" charset="0"/>
              </a:rPr>
              <a:t>reorganizarea, regenerarea</a:t>
            </a:r>
          </a:p>
          <a:p>
            <a:pPr marL="0" indent="0" algn="just">
              <a:buNone/>
            </a:pPr>
            <a:r>
              <a:rPr lang="ro-RO" sz="2000" dirty="0">
                <a:latin typeface="Baskerville Old Face" panose="02020602080505020303" pitchFamily="18" charset="0"/>
              </a:rPr>
              <a:t>         Comportamentele externa</a:t>
            </a:r>
            <a:r>
              <a:rPr lang="en-US" sz="2000" dirty="0">
                <a:latin typeface="Baskerville Old Face" panose="02020602080505020303" pitchFamily="18" charset="0"/>
              </a:rPr>
              <a:t>l</a:t>
            </a:r>
            <a:r>
              <a:rPr lang="ro-RO" sz="2000" dirty="0" err="1">
                <a:latin typeface="Baskerville Old Face" panose="02020602080505020303" pitchFamily="18" charset="0"/>
              </a:rPr>
              <a:t>izat</a:t>
            </a:r>
            <a:r>
              <a:rPr lang="ro-RO" sz="2000" dirty="0">
                <a:latin typeface="Baskerville Old Face" panose="02020602080505020303" pitchFamily="18" charset="0"/>
              </a:rPr>
              <a:t> </a:t>
            </a:r>
            <a:r>
              <a:rPr lang="ro-RO" sz="2000" dirty="0" err="1">
                <a:latin typeface="Baskerville Old Face" panose="02020602080505020303" pitchFamily="18" charset="0"/>
              </a:rPr>
              <a:t>adaptative</a:t>
            </a:r>
            <a:r>
              <a:rPr lang="ro-RO" sz="2000" dirty="0">
                <a:latin typeface="Baskerville Old Face" panose="02020602080505020303" pitchFamily="18" charset="0"/>
              </a:rPr>
              <a:t> ale omului, din care derivă </a:t>
            </a:r>
            <a:r>
              <a:rPr lang="ro-RO" sz="2000" dirty="0" err="1">
                <a:latin typeface="Baskerville Old Face" panose="02020602080505020303" pitchFamily="18" charset="0"/>
              </a:rPr>
              <a:t>hipomania</a:t>
            </a:r>
            <a:r>
              <a:rPr lang="ro-RO" sz="2000" dirty="0">
                <a:latin typeface="Baskerville Old Face" panose="02020602080505020303" pitchFamily="18" charset="0"/>
              </a:rPr>
              <a:t>, se înscriu, dincolo de preocupările și proiectele sale creative personale, în </a:t>
            </a:r>
            <a:r>
              <a:rPr lang="ro-RO" sz="2000" u="sng" dirty="0">
                <a:latin typeface="Baskerville Old Face" panose="02020602080505020303" pitchFamily="18" charset="0"/>
              </a:rPr>
              <a:t>programele practicilor instituționalizate.. ritmate de sărbătorile comunitare ce invocă transcendența...</a:t>
            </a: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...sărbători care includ carnavalurile și festinurile dezinhibate.. marcate de spectacole de poezie, de tragedie și comedie, de operele scenografilor, mimilor și muzicienilor, ca în sărbătorile Renașterii italiene, comentate de </a:t>
            </a:r>
            <a:r>
              <a:rPr lang="ro-RO" sz="2000" dirty="0" err="1">
                <a:latin typeface="Baskerville Old Face" panose="02020602080505020303" pitchFamily="18" charset="0"/>
              </a:rPr>
              <a:t>Burkhard</a:t>
            </a:r>
            <a:r>
              <a:rPr lang="ro-RO" sz="2000" dirty="0">
                <a:latin typeface="Baskerville Old Face" panose="02020602080505020303" pitchFamily="18" charset="0"/>
              </a:rPr>
              <a:t>...</a:t>
            </a:r>
          </a:p>
          <a:p>
            <a:pPr marL="0" indent="0" algn="just">
              <a:buNone/>
            </a:pPr>
            <a:r>
              <a:rPr lang="ro-RO" sz="2000" dirty="0">
                <a:latin typeface="Baskerville Old Face" panose="02020602080505020303" pitchFamily="18" charset="0"/>
              </a:rPr>
              <a:t>                                                     </a:t>
            </a:r>
          </a:p>
        </p:txBody>
      </p:sp>
    </p:spTree>
    <p:extLst>
      <p:ext uri="{BB962C8B-B14F-4D97-AF65-F5344CB8AC3E}">
        <p14:creationId xmlns:p14="http://schemas.microsoft.com/office/powerpoint/2010/main" val="198954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838200"/>
            <a:ext cx="7848600" cy="5638800"/>
          </a:xfrm>
        </p:spPr>
        <p:txBody>
          <a:bodyPr>
            <a:normAutofit/>
          </a:bodyPr>
          <a:lstStyle/>
          <a:p>
            <a:pPr marL="0" indent="0" algn="just">
              <a:buNone/>
            </a:pPr>
            <a:endParaRPr lang="en-US" sz="2000" dirty="0" smtClean="0">
              <a:latin typeface="Baskerville Old Face" panose="02020602080505020303" pitchFamily="18" charset="0"/>
            </a:endParaRPr>
          </a:p>
          <a:p>
            <a:pPr marL="0" indent="0" algn="just">
              <a:buNone/>
            </a:pPr>
            <a:endParaRPr lang="en-US" sz="2000" dirty="0">
              <a:latin typeface="Baskerville Old Face" panose="02020602080505020303" pitchFamily="18" charset="0"/>
            </a:endParaRPr>
          </a:p>
          <a:p>
            <a:pPr marL="0" indent="0" algn="just">
              <a:buNone/>
            </a:pPr>
            <a:endParaRPr lang="en-US" sz="2000" dirty="0">
              <a:latin typeface="Baskerville Old Face" panose="02020602080505020303" pitchFamily="18" charset="0"/>
            </a:endParaRPr>
          </a:p>
          <a:p>
            <a:pPr marL="0" indent="0" algn="just">
              <a:buNone/>
            </a:pPr>
            <a:r>
              <a:rPr lang="en-US" sz="2000" dirty="0" smtClean="0">
                <a:latin typeface="Baskerville Old Face" panose="02020602080505020303" pitchFamily="18" charset="0"/>
              </a:rPr>
              <a:t>			</a:t>
            </a:r>
            <a:r>
              <a:rPr lang="ro-RO" sz="2000" dirty="0" smtClean="0">
                <a:latin typeface="Baskerville Old Face" panose="02020602080505020303" pitchFamily="18" charset="0"/>
              </a:rPr>
              <a:t>CONCLUZIE FINALĂ</a:t>
            </a:r>
            <a:endParaRPr lang="en-US" sz="2000" dirty="0" smtClean="0">
              <a:latin typeface="Baskerville Old Face" panose="02020602080505020303" pitchFamily="18" charset="0"/>
            </a:endParaRPr>
          </a:p>
          <a:p>
            <a:pPr marL="0" indent="0" algn="just">
              <a:buNone/>
            </a:pPr>
            <a:endParaRPr lang="ro-RO" sz="2000" dirty="0">
              <a:latin typeface="Baskerville Old Face" panose="02020602080505020303" pitchFamily="18" charset="0"/>
            </a:endParaRPr>
          </a:p>
          <a:p>
            <a:pPr marL="0" indent="0" algn="just">
              <a:buNone/>
            </a:pPr>
            <a:r>
              <a:rPr lang="ro-RO" sz="2000" dirty="0" smtClean="0">
                <a:latin typeface="Baskerville Old Face" panose="02020602080505020303" pitchFamily="18" charset="0"/>
              </a:rPr>
              <a:t>     </a:t>
            </a:r>
            <a:r>
              <a:rPr lang="ro-RO" sz="2000" dirty="0">
                <a:latin typeface="Baskerville Old Face" panose="02020602080505020303" pitchFamily="18" charset="0"/>
              </a:rPr>
              <a:t>Stările creative (artistice.. dar nu numai) sunt comparabile cu </a:t>
            </a:r>
            <a:r>
              <a:rPr lang="ro-RO" sz="2000" dirty="0" err="1">
                <a:latin typeface="Baskerville Old Face" panose="02020602080505020303" pitchFamily="18" charset="0"/>
              </a:rPr>
              <a:t>hipomania</a:t>
            </a:r>
            <a:r>
              <a:rPr lang="ro-RO" sz="2000" dirty="0">
                <a:latin typeface="Baskerville Old Face" panose="02020602080505020303" pitchFamily="18" charset="0"/>
              </a:rPr>
              <a:t> din patologia dispozițional afectivă – cu care deseori se împletesc - deoarece ambele se atașează aceluiași sector de existență firească, </a:t>
            </a:r>
            <a:r>
              <a:rPr lang="ro-RO" sz="2000" dirty="0" err="1">
                <a:latin typeface="Baskerville Old Face" panose="02020602080505020303" pitchFamily="18" charset="0"/>
              </a:rPr>
              <a:t>externalizată</a:t>
            </a:r>
            <a:r>
              <a:rPr lang="ro-RO" sz="2000" dirty="0">
                <a:latin typeface="Baskerville Old Face" panose="02020602080505020303" pitchFamily="18" charset="0"/>
              </a:rPr>
              <a:t>, a omului </a:t>
            </a:r>
            <a:r>
              <a:rPr lang="ro-RO" sz="2000">
                <a:latin typeface="Baskerville Old Face" panose="02020602080505020303" pitchFamily="18" charset="0"/>
              </a:rPr>
              <a:t>cultural</a:t>
            </a:r>
            <a:r>
              <a:rPr lang="ro-RO" sz="2000" smtClean="0">
                <a:latin typeface="Baskerville Old Face" panose="02020602080505020303" pitchFamily="18" charset="0"/>
              </a:rPr>
              <a:t>.</a:t>
            </a: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Aceasta ar fi o lecție pe care patologia dispozițională bipolară ne-o dă în direcția creativității antropologice</a:t>
            </a:r>
            <a:r>
              <a:rPr lang="en-US" sz="2000" dirty="0">
                <a:latin typeface="Baskerville Old Face" panose="02020602080505020303" pitchFamily="18" charset="0"/>
              </a:rPr>
              <a:t>.</a:t>
            </a:r>
            <a:endParaRPr lang="ro-RO" sz="2000" dirty="0">
              <a:latin typeface="Baskerville Old Face" panose="02020602080505020303" pitchFamily="18" charset="0"/>
            </a:endParaRPr>
          </a:p>
          <a:p>
            <a:endParaRPr lang="ro-RO" sz="2200" dirty="0">
              <a:latin typeface="Baskerville Old Face" panose="02020602080505020303" pitchFamily="18" charset="0"/>
            </a:endParaRPr>
          </a:p>
          <a:p>
            <a:pPr marL="0" indent="0">
              <a:buNone/>
            </a:pPr>
            <a:endParaRPr lang="ro-RO" dirty="0"/>
          </a:p>
        </p:txBody>
      </p:sp>
    </p:spTree>
    <p:extLst>
      <p:ext uri="{BB962C8B-B14F-4D97-AF65-F5344CB8AC3E}">
        <p14:creationId xmlns:p14="http://schemas.microsoft.com/office/powerpoint/2010/main" val="195208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85800"/>
            <a:ext cx="8229600" cy="5486400"/>
          </a:xfrm>
        </p:spPr>
        <p:txBody>
          <a:bodyPr>
            <a:normAutofit fontScale="92500"/>
          </a:bodyPr>
          <a:lstStyle/>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În1812, întemeietorul psihiatriei americane </a:t>
            </a:r>
            <a:r>
              <a:rPr lang="ro-RO" sz="2000" dirty="0" err="1">
                <a:latin typeface="Baskerville Old Face" panose="02020602080505020303" pitchFamily="18" charset="0"/>
              </a:rPr>
              <a:t>Dr</a:t>
            </a:r>
            <a:r>
              <a:rPr lang="ro-RO" sz="2000" dirty="0">
                <a:latin typeface="Baskerville Old Face" panose="02020602080505020303" pitchFamily="18" charset="0"/>
              </a:rPr>
              <a:t> </a:t>
            </a:r>
            <a:r>
              <a:rPr lang="ro-RO" sz="2000" dirty="0" err="1">
                <a:latin typeface="Baskerville Old Face" panose="02020602080505020303" pitchFamily="18" charset="0"/>
              </a:rPr>
              <a:t>B.R</a:t>
            </a:r>
            <a:r>
              <a:rPr lang="ro-RO" sz="2000" b="1" dirty="0" err="1">
                <a:latin typeface="Baskerville Old Face" panose="02020602080505020303" pitchFamily="18" charset="0"/>
              </a:rPr>
              <a:t>ush</a:t>
            </a:r>
            <a:r>
              <a:rPr lang="ro-RO" sz="2000" dirty="0">
                <a:latin typeface="Baskerville Old Face" panose="02020602080505020303" pitchFamily="18" charset="0"/>
              </a:rPr>
              <a:t> scria:... „</a:t>
            </a:r>
            <a:r>
              <a:rPr lang="ro-RO" sz="2000" i="1" dirty="0">
                <a:latin typeface="Baskerville Old Face" panose="02020602080505020303" pitchFamily="18" charset="0"/>
              </a:rPr>
              <a:t>boala mentală  poate fi comparată cu un cutremur care, prăbușind straturile superficiale ale pământului, aduce a suprafață splendide și nebănuite fosile....metale rare</a:t>
            </a:r>
            <a:r>
              <a:rPr lang="ro-RO" sz="2000" dirty="0">
                <a:latin typeface="Baskerville Old Face" panose="02020602080505020303" pitchFamily="18" charset="0"/>
              </a:rPr>
              <a:t>..„</a:t>
            </a:r>
          </a:p>
          <a:p>
            <a:pPr marL="0" indent="0" algn="just">
              <a:buNone/>
            </a:pPr>
            <a:endParaRPr lang="ro-RO" sz="2000" dirty="0">
              <a:latin typeface="Baskerville Old Face" panose="02020602080505020303" pitchFamily="18" charset="0"/>
            </a:endParaRPr>
          </a:p>
          <a:p>
            <a:pPr marL="0" indent="0" algn="just">
              <a:buNone/>
            </a:pPr>
            <a:r>
              <a:rPr lang="ro-RO" sz="2000" dirty="0">
                <a:latin typeface="Baskerville Old Face" panose="02020602080505020303" pitchFamily="18" charset="0"/>
              </a:rPr>
              <a:t>      </a:t>
            </a:r>
            <a:r>
              <a:rPr lang="ro-RO" sz="2000" u="sng" dirty="0">
                <a:latin typeface="Baskerville Old Face" panose="02020602080505020303" pitchFamily="18" charset="0"/>
              </a:rPr>
              <a:t>Tradiția utilizării de droguri pentru stări extatice </a:t>
            </a:r>
            <a:r>
              <a:rPr lang="ro-RO" sz="2000" dirty="0">
                <a:latin typeface="Baskerville Old Face" panose="02020602080505020303" pitchFamily="18" charset="0"/>
              </a:rPr>
              <a:t>e reluată în </a:t>
            </a:r>
            <a:r>
              <a:rPr lang="ro-RO" sz="2000" b="1" dirty="0">
                <a:latin typeface="Baskerville Old Face" panose="02020602080505020303" pitchFamily="18" charset="0"/>
              </a:rPr>
              <a:t>sec XIX.. </a:t>
            </a:r>
            <a:r>
              <a:rPr lang="ro-RO" sz="2000" dirty="0">
                <a:latin typeface="Baskerville Old Face" panose="02020602080505020303" pitchFamily="18" charset="0"/>
              </a:rPr>
              <a:t>la Paris unde, </a:t>
            </a:r>
            <a:r>
              <a:rPr lang="ro-RO" sz="2000" b="1" dirty="0" err="1">
                <a:latin typeface="Baskerville Old Face" panose="02020602080505020303" pitchFamily="18" charset="0"/>
              </a:rPr>
              <a:t>Moreau</a:t>
            </a:r>
            <a:r>
              <a:rPr lang="ro-RO" sz="2000" b="1" dirty="0">
                <a:latin typeface="Baskerville Old Face" panose="02020602080505020303" pitchFamily="18" charset="0"/>
              </a:rPr>
              <a:t> de Tours</a:t>
            </a:r>
            <a:r>
              <a:rPr lang="ro-RO" sz="2000" dirty="0">
                <a:latin typeface="Baskerville Old Face" panose="02020602080505020303" pitchFamily="18" charset="0"/>
              </a:rPr>
              <a:t> publică cartea </a:t>
            </a:r>
            <a:r>
              <a:rPr lang="ro-RO" sz="2000" b="1" i="1" dirty="0">
                <a:latin typeface="Baskerville Old Face" panose="02020602080505020303" pitchFamily="18" charset="0"/>
              </a:rPr>
              <a:t>Du hașiș et de l </a:t>
            </a:r>
            <a:r>
              <a:rPr lang="ro-RO" sz="2000" b="1" i="1" dirty="0" err="1">
                <a:latin typeface="Baskerville Old Face" panose="02020602080505020303" pitchFamily="18" charset="0"/>
              </a:rPr>
              <a:t>alienation</a:t>
            </a:r>
            <a:r>
              <a:rPr lang="ro-RO" sz="2000" b="1" i="1" dirty="0">
                <a:latin typeface="Baskerville Old Face" panose="02020602080505020303" pitchFamily="18" charset="0"/>
              </a:rPr>
              <a:t> mentale</a:t>
            </a:r>
            <a:r>
              <a:rPr lang="ro-RO" sz="2000" dirty="0">
                <a:latin typeface="Baskerville Old Face" panose="02020602080505020303" pitchFamily="18" charset="0"/>
              </a:rPr>
              <a:t>...iar oameni de litere ca </a:t>
            </a:r>
            <a:r>
              <a:rPr lang="ro-RO" sz="2000" b="1" dirty="0">
                <a:latin typeface="Baskerville Old Face" panose="02020602080505020303" pitchFamily="18" charset="0"/>
              </a:rPr>
              <a:t>Baudelaire</a:t>
            </a:r>
            <a:r>
              <a:rPr lang="ro-RO" sz="2000" dirty="0">
                <a:latin typeface="Baskerville Old Face" panose="02020602080505020303" pitchFamily="18" charset="0"/>
              </a:rPr>
              <a:t> și </a:t>
            </a:r>
            <a:r>
              <a:rPr lang="ro-RO" sz="2000" b="1" dirty="0">
                <a:latin typeface="Baskerville Old Face" panose="02020602080505020303" pitchFamily="18" charset="0"/>
              </a:rPr>
              <a:t>Th. Gautier</a:t>
            </a:r>
            <a:r>
              <a:rPr lang="ro-RO" sz="2000" dirty="0">
                <a:latin typeface="Baskerville Old Face" panose="02020602080505020303" pitchFamily="18" charset="0"/>
              </a:rPr>
              <a:t> propun utilizarea drogurilor pentru stimularea creativității....</a:t>
            </a:r>
          </a:p>
          <a:p>
            <a:pPr marL="0" indent="0" algn="just">
              <a:buNone/>
            </a:pPr>
            <a:r>
              <a:rPr lang="ro-RO" sz="2000" dirty="0">
                <a:latin typeface="Baskerville Old Face" panose="02020602080505020303" pitchFamily="18" charset="0"/>
              </a:rPr>
              <a:t>      Iar acum, în sec. XIX... viața </a:t>
            </a:r>
            <a:r>
              <a:rPr lang="ro-RO" sz="2000" i="1" dirty="0">
                <a:latin typeface="Baskerville Old Face" panose="02020602080505020303" pitchFamily="18" charset="0"/>
              </a:rPr>
              <a:t>poeților-artiști</a:t>
            </a:r>
            <a:r>
              <a:rPr lang="ro-RO" sz="2000" dirty="0">
                <a:latin typeface="Baskerville Old Face" panose="02020602080505020303" pitchFamily="18" charset="0"/>
              </a:rPr>
              <a:t> se detașează cu un profil aparte „</a:t>
            </a:r>
            <a:r>
              <a:rPr lang="ro-RO" sz="2000" i="1" dirty="0">
                <a:latin typeface="Baskerville Old Face" panose="02020602080505020303" pitchFamily="18" charset="0"/>
              </a:rPr>
              <a:t>boem„</a:t>
            </a:r>
            <a:r>
              <a:rPr lang="ro-RO" sz="2000" dirty="0">
                <a:latin typeface="Baskerville Old Face" panose="02020602080505020303" pitchFamily="18" charset="0"/>
              </a:rPr>
              <a:t> ce nu se integrează în disciplină riguroasă a muncii instituționalizate din noua și serioasa societate burgheză...și..</a:t>
            </a:r>
          </a:p>
          <a:p>
            <a:pPr marL="0" indent="0" algn="just">
              <a:buNone/>
            </a:pPr>
            <a:r>
              <a:rPr lang="ro-RO" sz="2000" dirty="0">
                <a:latin typeface="Baskerville Old Face" panose="02020602080505020303" pitchFamily="18" charset="0"/>
              </a:rPr>
              <a:t> </a:t>
            </a:r>
          </a:p>
          <a:p>
            <a:pPr marL="0" indent="0" algn="just">
              <a:buNone/>
            </a:pPr>
            <a:r>
              <a:rPr lang="ro-RO" sz="2000" dirty="0">
                <a:latin typeface="Baskerville Old Face" panose="02020602080505020303" pitchFamily="18" charset="0"/>
              </a:rPr>
              <a:t>           ...psihiatrul </a:t>
            </a:r>
            <a:r>
              <a:rPr lang="ro-RO" sz="2000" b="1" dirty="0" err="1">
                <a:latin typeface="Baskerville Old Face" panose="02020602080505020303" pitchFamily="18" charset="0"/>
              </a:rPr>
              <a:t>Lombrozo</a:t>
            </a:r>
            <a:r>
              <a:rPr lang="ro-RO" sz="2000" dirty="0">
                <a:latin typeface="Baskerville Old Face" panose="02020602080505020303" pitchFamily="18" charset="0"/>
              </a:rPr>
              <a:t> studiază corelația dintre boala psihică si creativitate (</a:t>
            </a:r>
            <a:r>
              <a:rPr lang="ro-RO" sz="2000" b="1" dirty="0">
                <a:latin typeface="Baskerville Old Face" panose="02020602080505020303" pitchFamily="18" charset="0"/>
              </a:rPr>
              <a:t>Geniu și nebunie</a:t>
            </a:r>
            <a:r>
              <a:rPr lang="ro-RO" sz="2000" dirty="0">
                <a:latin typeface="Baskerville Old Face" panose="02020602080505020303" pitchFamily="18" charset="0"/>
              </a:rPr>
              <a:t>)....iar prof. </a:t>
            </a:r>
            <a:r>
              <a:rPr lang="ro-RO" sz="2000" b="1" dirty="0" err="1">
                <a:latin typeface="Baskerville Old Face" panose="02020602080505020303" pitchFamily="18" charset="0"/>
              </a:rPr>
              <a:t>Kraepelin</a:t>
            </a:r>
            <a:r>
              <a:rPr lang="ro-RO" sz="2000" dirty="0">
                <a:latin typeface="Baskerville Old Face" panose="02020602080505020303" pitchFamily="18" charset="0"/>
              </a:rPr>
              <a:t> comentează </a:t>
            </a:r>
            <a:r>
              <a:rPr lang="ro-RO" sz="2000" u="sng" dirty="0">
                <a:latin typeface="Baskerville Old Face" panose="02020602080505020303" pitchFamily="18" charset="0"/>
              </a:rPr>
              <a:t>boala maniaco-depresivă</a:t>
            </a:r>
            <a:r>
              <a:rPr lang="en-US" sz="2000" u="sng" dirty="0">
                <a:latin typeface="Baskerville Old Face" panose="02020602080505020303" pitchFamily="18" charset="0"/>
              </a:rPr>
              <a:t> </a:t>
            </a:r>
            <a:r>
              <a:rPr lang="ro-RO" sz="2000" u="sng" dirty="0">
                <a:latin typeface="Baskerville Old Face" panose="02020602080505020303" pitchFamily="18" charset="0"/>
              </a:rPr>
              <a:t>ca putând promova - prin facilitarea exprimării lingvistice - creația poetică</a:t>
            </a:r>
            <a:r>
              <a:rPr lang="ro-RO" sz="2000" u="sng" dirty="0"/>
              <a:t>....</a:t>
            </a:r>
          </a:p>
        </p:txBody>
      </p:sp>
    </p:spTree>
    <p:extLst>
      <p:ext uri="{BB962C8B-B14F-4D97-AF65-F5344CB8AC3E}">
        <p14:creationId xmlns:p14="http://schemas.microsoft.com/office/powerpoint/2010/main" val="300651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447800"/>
            <a:ext cx="8229600" cy="5029200"/>
          </a:xfrm>
        </p:spPr>
        <p:txBody>
          <a:bodyPr>
            <a:normAutofit fontScale="92500" lnSpcReduction="10000"/>
          </a:bodyPr>
          <a:lstStyle/>
          <a:p>
            <a:pPr marL="0" indent="0" algn="just">
              <a:buNone/>
            </a:pPr>
            <a:r>
              <a:rPr lang="ro-RO" sz="2200" dirty="0">
                <a:latin typeface="Baskerville Old Face" panose="02020602080505020303" pitchFamily="18" charset="0"/>
              </a:rPr>
              <a:t>    Trecând în </a:t>
            </a:r>
            <a:r>
              <a:rPr lang="ro-RO" sz="2200" b="1" dirty="0">
                <a:latin typeface="Baskerville Old Face" panose="02020602080505020303" pitchFamily="18" charset="0"/>
              </a:rPr>
              <a:t>sec XX,  </a:t>
            </a:r>
            <a:r>
              <a:rPr lang="ro-RO" sz="2200" dirty="0">
                <a:latin typeface="Baskerville Old Face" panose="02020602080505020303" pitchFamily="18" charset="0"/>
              </a:rPr>
              <a:t>apropierea dintre creativitatea (artistică) și nebunie a fost studiată ținându-se seama tot mai mult de rigorile </a:t>
            </a:r>
            <a:r>
              <a:rPr lang="ro-RO" sz="2200" dirty="0" err="1">
                <a:latin typeface="Baskerville Old Face" panose="02020602080505020303" pitchFamily="18" charset="0"/>
              </a:rPr>
              <a:t>nosologiei</a:t>
            </a:r>
            <a:r>
              <a:rPr lang="ro-RO" sz="2200" dirty="0">
                <a:latin typeface="Baskerville Old Face" panose="02020602080505020303" pitchFamily="18" charset="0"/>
              </a:rPr>
              <a:t> psihiatrice.</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La începutul veacului, </a:t>
            </a:r>
            <a:r>
              <a:rPr lang="ro-RO" sz="2200" b="1" dirty="0" err="1">
                <a:latin typeface="Baskerville Old Face" panose="02020602080505020303" pitchFamily="18" charset="0"/>
              </a:rPr>
              <a:t>Kretschmer</a:t>
            </a:r>
            <a:r>
              <a:rPr lang="ro-RO" sz="2200" dirty="0">
                <a:latin typeface="Baskerville Old Face" panose="02020602080505020303" pitchFamily="18" charset="0"/>
              </a:rPr>
              <a:t> comentează, dintr-o perspectivă  biotipologică, </a:t>
            </a:r>
            <a:r>
              <a:rPr lang="ro-RO" sz="2200" u="sng" dirty="0">
                <a:latin typeface="Baskerville Old Face" panose="02020602080505020303" pitchFamily="18" charset="0"/>
              </a:rPr>
              <a:t>continuumul</a:t>
            </a:r>
            <a:r>
              <a:rPr lang="ro-RO" sz="2200" dirty="0">
                <a:latin typeface="Baskerville Old Face" panose="02020602080505020303" pitchFamily="18" charset="0"/>
              </a:rPr>
              <a:t> </a:t>
            </a:r>
            <a:r>
              <a:rPr lang="ro-RO" sz="2200" u="sng" dirty="0">
                <a:latin typeface="Baskerville Old Face" panose="02020602080505020303" pitchFamily="18" charset="0"/>
              </a:rPr>
              <a:t>dintre psihopatologia </a:t>
            </a:r>
            <a:r>
              <a:rPr lang="ro-RO" sz="2200" u="sng" dirty="0" err="1">
                <a:latin typeface="Baskerville Old Face" panose="02020602080505020303" pitchFamily="18" charset="0"/>
              </a:rPr>
              <a:t>psihotică</a:t>
            </a:r>
            <a:r>
              <a:rPr lang="ro-RO" sz="2200" u="sng" dirty="0">
                <a:latin typeface="Baskerville Old Face" panose="02020602080505020303" pitchFamily="18" charset="0"/>
              </a:rPr>
              <a:t> </a:t>
            </a:r>
            <a:r>
              <a:rPr lang="ro-RO" sz="2200" dirty="0">
                <a:latin typeface="Baskerville Old Face" panose="02020602080505020303" pitchFamily="18" charset="0"/>
              </a:rPr>
              <a:t>(schizofrenie, bipolaritate..),  anumite constituții </a:t>
            </a:r>
            <a:r>
              <a:rPr lang="ro-RO" sz="2200" dirty="0" err="1">
                <a:latin typeface="Baskerville Old Face" panose="02020602080505020303" pitchFamily="18" charset="0"/>
              </a:rPr>
              <a:t>psihocorporale</a:t>
            </a:r>
            <a:r>
              <a:rPr lang="ro-RO" sz="2200" dirty="0">
                <a:latin typeface="Baskerville Old Face" panose="02020602080505020303" pitchFamily="18" charset="0"/>
              </a:rPr>
              <a:t> (</a:t>
            </a:r>
            <a:r>
              <a:rPr lang="ro-RO" sz="2200" dirty="0" err="1">
                <a:latin typeface="Baskerville Old Face" panose="02020602080505020303" pitchFamily="18" charset="0"/>
              </a:rPr>
              <a:t>leptosom</a:t>
            </a:r>
            <a:r>
              <a:rPr lang="ro-RO" sz="2200" dirty="0">
                <a:latin typeface="Baskerville Old Face" panose="02020602080505020303" pitchFamily="18" charset="0"/>
              </a:rPr>
              <a:t>, picnic, atletic), personalități particulare </a:t>
            </a:r>
            <a:r>
              <a:rPr lang="ro-RO" sz="2200" u="sng" dirty="0">
                <a:latin typeface="Baskerville Old Face" panose="02020602080505020303" pitchFamily="18" charset="0"/>
              </a:rPr>
              <a:t>și persoane cu realizări deosebite în plan </a:t>
            </a:r>
            <a:r>
              <a:rPr lang="ro-RO" sz="2200" u="sng" dirty="0" err="1">
                <a:latin typeface="Baskerville Old Face" panose="02020602080505020303" pitchFamily="18" charset="0"/>
              </a:rPr>
              <a:t>socio</a:t>
            </a:r>
            <a:r>
              <a:rPr lang="ro-RO" sz="2200" u="sng" dirty="0">
                <a:latin typeface="Baskerville Old Face" panose="02020602080505020303" pitchFamily="18" charset="0"/>
              </a:rPr>
              <a:t> cultural. </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S-au reluat </a:t>
            </a:r>
            <a:r>
              <a:rPr lang="ro-RO" sz="2200" dirty="0" err="1">
                <a:latin typeface="Baskerville Old Face" panose="02020602080505020303" pitchFamily="18" charset="0"/>
              </a:rPr>
              <a:t>deasemenea</a:t>
            </a:r>
            <a:r>
              <a:rPr lang="ro-RO" sz="2200" dirty="0">
                <a:latin typeface="Baskerville Old Face" panose="02020602080505020303" pitchFamily="18" charset="0"/>
              </a:rPr>
              <a:t> spre mijlocul sec XX și experiențele privitoare la trăirile aparte, </a:t>
            </a:r>
            <a:r>
              <a:rPr lang="ro-RO" sz="2200" dirty="0" err="1">
                <a:latin typeface="Baskerville Old Face" panose="02020602080505020303" pitchFamily="18" charset="0"/>
              </a:rPr>
              <a:t>depersonalizante</a:t>
            </a:r>
            <a:r>
              <a:rPr lang="ro-RO" sz="2200" dirty="0">
                <a:latin typeface="Baskerville Old Face" panose="02020602080505020303" pitchFamily="18" charset="0"/>
              </a:rPr>
              <a:t>, consecutive consumului unor substanțe </a:t>
            </a:r>
            <a:r>
              <a:rPr lang="ro-RO" sz="2200" dirty="0" err="1">
                <a:latin typeface="Baskerville Old Face" panose="02020602080505020303" pitchFamily="18" charset="0"/>
              </a:rPr>
              <a:t>psihoactive</a:t>
            </a:r>
            <a:r>
              <a:rPr lang="ro-RO" sz="2200" dirty="0">
                <a:latin typeface="Baskerville Old Face" panose="02020602080505020303" pitchFamily="18" charset="0"/>
              </a:rPr>
              <a:t> (mescalină, </a:t>
            </a:r>
            <a:r>
              <a:rPr lang="ro-RO" sz="2200" dirty="0" err="1">
                <a:latin typeface="Baskerville Old Face" panose="02020602080505020303" pitchFamily="18" charset="0"/>
              </a:rPr>
              <a:t>psilocibină</a:t>
            </a:r>
            <a:r>
              <a:rPr lang="ro-RO" sz="2200" dirty="0">
                <a:latin typeface="Baskerville Old Face" panose="02020602080505020303" pitchFamily="18" charset="0"/>
              </a:rPr>
              <a:t>, LSD)  sugerându-se uneori utilizarea lor de către artiști...dar care au fost folosite </a:t>
            </a:r>
            <a:r>
              <a:rPr lang="ro-RO" sz="2200" dirty="0" err="1">
                <a:latin typeface="Baskerville Old Face" panose="02020602080505020303" pitchFamily="18" charset="0"/>
              </a:rPr>
              <a:t>predominent</a:t>
            </a:r>
            <a:r>
              <a:rPr lang="ro-RO" sz="2200" dirty="0">
                <a:latin typeface="Baskerville Old Face" panose="02020602080505020303" pitchFamily="18" charset="0"/>
              </a:rPr>
              <a:t> de </a:t>
            </a:r>
            <a:r>
              <a:rPr lang="ro-RO" sz="2200" i="1" dirty="0">
                <a:latin typeface="Baskerville Old Face" panose="02020602080505020303" pitchFamily="18" charset="0"/>
              </a:rPr>
              <a:t>mișcarea </a:t>
            </a:r>
            <a:r>
              <a:rPr lang="ro-RO" sz="2200" i="1" dirty="0" err="1">
                <a:latin typeface="Baskerville Old Face" panose="02020602080505020303" pitchFamily="18" charset="0"/>
              </a:rPr>
              <a:t>hippie</a:t>
            </a:r>
            <a:r>
              <a:rPr lang="ro-RO" sz="2200" dirty="0">
                <a:latin typeface="Baskerville Old Face" panose="02020602080505020303" pitchFamily="18" charset="0"/>
              </a:rPr>
              <a:t>, alături de muzică și sex...</a:t>
            </a:r>
          </a:p>
          <a:p>
            <a:pPr marL="0" indent="0" algn="just">
              <a:buNone/>
            </a:pPr>
            <a:r>
              <a:rPr lang="ro-RO" dirty="0"/>
              <a:t>    </a:t>
            </a:r>
          </a:p>
          <a:p>
            <a:pPr marL="0" indent="0" algn="just">
              <a:buNone/>
            </a:pPr>
            <a:r>
              <a:rPr lang="ro-RO" dirty="0"/>
              <a:t> </a:t>
            </a:r>
          </a:p>
          <a:p>
            <a:pPr marL="0" indent="0" algn="just">
              <a:buNone/>
            </a:pPr>
            <a:endParaRPr lang="ro-RO" dirty="0"/>
          </a:p>
        </p:txBody>
      </p:sp>
    </p:spTree>
    <p:extLst>
      <p:ext uri="{BB962C8B-B14F-4D97-AF65-F5344CB8AC3E}">
        <p14:creationId xmlns:p14="http://schemas.microsoft.com/office/powerpoint/2010/main" val="123810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85800"/>
            <a:ext cx="8305800" cy="5791200"/>
          </a:xfrm>
        </p:spPr>
        <p:txBody>
          <a:bodyPr>
            <a:normAutofit/>
          </a:bodyPr>
          <a:lstStyle/>
          <a:p>
            <a:pPr marL="0" indent="0" algn="just">
              <a:buNone/>
            </a:pPr>
            <a:r>
              <a:rPr lang="en-US" dirty="0"/>
              <a:t>	</a:t>
            </a:r>
            <a:endParaRPr lang="ro-RO" dirty="0"/>
          </a:p>
          <a:p>
            <a:pPr marL="0" indent="0" algn="just">
              <a:buNone/>
            </a:pPr>
            <a:r>
              <a:rPr lang="ro-RO" sz="2000" dirty="0">
                <a:latin typeface="Baskerville Old Face" panose="02020602080505020303" pitchFamily="18" charset="0"/>
              </a:rPr>
              <a:t>        Spre sfârșitul sec XX, pe măsură ce s-au impus </a:t>
            </a:r>
            <a:r>
              <a:rPr lang="ro-RO" sz="2000" u="sng" dirty="0">
                <a:latin typeface="Baskerville Old Face" panose="02020602080505020303" pitchFamily="18" charset="0"/>
              </a:rPr>
              <a:t>diagnosticele standardizate</a:t>
            </a:r>
            <a:r>
              <a:rPr lang="ro-RO" sz="2000" dirty="0">
                <a:latin typeface="Baskerville Old Face" panose="02020602080505020303" pitchFamily="18" charset="0"/>
              </a:rPr>
              <a:t> și </a:t>
            </a:r>
            <a:r>
              <a:rPr lang="ro-RO" sz="2000" u="sng" dirty="0">
                <a:latin typeface="Baskerville Old Face" panose="02020602080505020303" pitchFamily="18" charset="0"/>
              </a:rPr>
              <a:t>doctrine ca cea a spectrelor maladive</a:t>
            </a:r>
            <a:r>
              <a:rPr lang="ro-RO" sz="2000" dirty="0">
                <a:latin typeface="Baskerville Old Face" panose="02020602080505020303" pitchFamily="18" charset="0"/>
              </a:rPr>
              <a:t>, studiile privind corelația creativității artistice (poetice) cu psihopatologia s-au înmulțit, evidențiindu-se tot mai mult </a:t>
            </a:r>
            <a:r>
              <a:rPr lang="ro-RO" sz="2000" b="1" u="sng" dirty="0">
                <a:latin typeface="Baskerville Old Face" panose="02020602080505020303" pitchFamily="18" charset="0"/>
              </a:rPr>
              <a:t>implicarea </a:t>
            </a:r>
            <a:r>
              <a:rPr lang="ro-RO" sz="2000" b="1" i="1" u="sng" dirty="0">
                <a:latin typeface="Baskerville Old Face" panose="02020602080505020303" pitchFamily="18" charset="0"/>
              </a:rPr>
              <a:t>spectrului</a:t>
            </a:r>
            <a:r>
              <a:rPr lang="ro-RO" sz="2000" b="1" u="sng" dirty="0">
                <a:latin typeface="Baskerville Old Face" panose="02020602080505020303" pitchFamily="18" charset="0"/>
              </a:rPr>
              <a:t> </a:t>
            </a:r>
            <a:r>
              <a:rPr lang="en-US" sz="2000" b="1" u="sng" dirty="0" smtClean="0">
                <a:latin typeface="Baskerville Old Face" panose="02020602080505020303" pitchFamily="18" charset="0"/>
              </a:rPr>
              <a:t> </a:t>
            </a:r>
            <a:r>
              <a:rPr lang="ro-RO" sz="2000" b="1" u="sng" dirty="0" smtClean="0">
                <a:latin typeface="Baskerville Old Face" panose="02020602080505020303" pitchFamily="18" charset="0"/>
              </a:rPr>
              <a:t>patologiei </a:t>
            </a:r>
            <a:r>
              <a:rPr lang="ro-RO" sz="2000" b="1" u="sng" dirty="0">
                <a:latin typeface="Baskerville Old Face" panose="02020602080505020303" pitchFamily="18" charset="0"/>
              </a:rPr>
              <a:t>dispozițional afective</a:t>
            </a:r>
            <a:r>
              <a:rPr lang="ro-RO" sz="2000" b="1" dirty="0">
                <a:latin typeface="Baskerville Old Face" panose="02020602080505020303" pitchFamily="18" charset="0"/>
              </a:rPr>
              <a:t>.</a:t>
            </a:r>
            <a:endParaRPr lang="en-US" sz="2000" b="1" dirty="0">
              <a:latin typeface="Baskerville Old Face" panose="02020602080505020303" pitchFamily="18" charset="0"/>
            </a:endParaRPr>
          </a:p>
          <a:p>
            <a:pPr marL="0" indent="0" algn="just">
              <a:buNone/>
            </a:pP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95601"/>
            <a:ext cx="5519651" cy="3505199"/>
          </a:xfrm>
          <a:prstGeom prst="rect">
            <a:avLst/>
          </a:prstGeom>
        </p:spPr>
      </p:pic>
    </p:spTree>
    <p:extLst>
      <p:ext uri="{BB962C8B-B14F-4D97-AF65-F5344CB8AC3E}">
        <p14:creationId xmlns:p14="http://schemas.microsoft.com/office/powerpoint/2010/main" val="146369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33400" y="1219200"/>
            <a:ext cx="8229600" cy="4953000"/>
          </a:xfrm>
        </p:spPr>
        <p:txBody>
          <a:bodyPr>
            <a:normAutofit fontScale="47500" lnSpcReduction="20000"/>
          </a:bodyPr>
          <a:lstStyle/>
          <a:p>
            <a:pPr marL="0" indent="0" algn="just">
              <a:buNone/>
            </a:pPr>
            <a:r>
              <a:rPr lang="en-US" sz="2900" dirty="0"/>
              <a:t>	</a:t>
            </a:r>
            <a:r>
              <a:rPr lang="ro-RO" sz="3300" dirty="0">
                <a:latin typeface="Baskerville Old Face" panose="02020602080505020303" pitchFamily="18" charset="0"/>
              </a:rPr>
              <a:t>O parte din cercetări s-au centrat pe </a:t>
            </a:r>
            <a:r>
              <a:rPr lang="ro-RO" sz="3300" i="1" dirty="0">
                <a:latin typeface="Baskerville Old Face" panose="02020602080505020303" pitchFamily="18" charset="0"/>
              </a:rPr>
              <a:t>metodologia biografică, </a:t>
            </a:r>
            <a:r>
              <a:rPr lang="ro-RO" sz="3300" dirty="0">
                <a:latin typeface="Baskerville Old Face" panose="02020602080505020303" pitchFamily="18" charset="0"/>
              </a:rPr>
              <a:t>cu prelucrări statistice:</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A. Iuda  </a:t>
            </a:r>
            <a:r>
              <a:rPr lang="ro-RO" sz="3300" dirty="0">
                <a:latin typeface="Baskerville Old Face" panose="02020602080505020303" pitchFamily="18" charset="0"/>
              </a:rPr>
              <a:t>studiază </a:t>
            </a:r>
            <a:r>
              <a:rPr lang="ro-RO" sz="3300" dirty="0" smtClean="0">
                <a:latin typeface="Baskerville Old Face" panose="02020602080505020303" pitchFamily="18" charset="0"/>
              </a:rPr>
              <a:t>(în </a:t>
            </a:r>
            <a:r>
              <a:rPr lang="ro-RO" sz="3300" dirty="0">
                <a:latin typeface="Baskerville Old Face" panose="02020602080505020303" pitchFamily="18" charset="0"/>
              </a:rPr>
              <a:t>1949, când metodologiile nu erau încă suficient de riguroase) </a:t>
            </a:r>
            <a:r>
              <a:rPr lang="ro-RO" sz="3300" u="sng" dirty="0">
                <a:latin typeface="Baskerville Old Face" panose="02020602080505020303" pitchFamily="18" charset="0"/>
              </a:rPr>
              <a:t>113 artiști germani (scriitori, arhitecți, compozitori) prin interviu, pe care-l extinde și familiilor</a:t>
            </a:r>
            <a:r>
              <a:rPr lang="ro-RO" sz="3300" dirty="0">
                <a:latin typeface="Baskerville Old Face" panose="02020602080505020303" pitchFamily="18" charset="0"/>
              </a:rPr>
              <a:t>. O treime din cei studiați puteau fi considerați ca „fiind cu probleme de tip dispozițional afectiv, nevrotic și </a:t>
            </a:r>
            <a:r>
              <a:rPr lang="ro-RO" sz="3300" dirty="0" err="1">
                <a:latin typeface="Baskerville Old Face" panose="02020602080505020303" pitchFamily="18" charset="0"/>
              </a:rPr>
              <a:t>psihotic</a:t>
            </a:r>
            <a:r>
              <a:rPr lang="ro-RO" sz="3300" dirty="0">
                <a:latin typeface="Baskerville Old Face" panose="02020602080505020303" pitchFamily="18" charset="0"/>
              </a:rPr>
              <a:t>, cu tentative </a:t>
            </a:r>
            <a:r>
              <a:rPr lang="ro-RO" sz="3300" dirty="0" err="1">
                <a:latin typeface="Baskerville Old Face" panose="02020602080505020303" pitchFamily="18" charset="0"/>
              </a:rPr>
              <a:t>suicidare</a:t>
            </a:r>
            <a:r>
              <a:rPr lang="ro-RO" sz="3300" dirty="0">
                <a:latin typeface="Baskerville Old Face" panose="02020602080505020303" pitchFamily="18" charset="0"/>
              </a:rPr>
              <a:t>„ </a:t>
            </a:r>
            <a:r>
              <a:rPr lang="ro-RO" sz="3300" dirty="0" smtClean="0">
                <a:latin typeface="Baskerville Old Face" panose="02020602080505020303" pitchFamily="18" charset="0"/>
              </a:rPr>
              <a:t>(mult </a:t>
            </a:r>
            <a:r>
              <a:rPr lang="ro-RO" sz="3300" dirty="0">
                <a:latin typeface="Baskerville Old Face" panose="02020602080505020303" pitchFamily="18" charset="0"/>
              </a:rPr>
              <a:t>peste rata populației normale). Cea mai mare rată e întâlnită la poeți (50%), cea mai mică la sculptori și arhitecți (18%). Frații și copiii acestui grup artistic au și ei o rată mult crescută față de populația generală în ceea ce privește frecvența suicidului, ciclotimiei și </a:t>
            </a:r>
            <a:r>
              <a:rPr lang="ro-RO" sz="3300" dirty="0" err="1">
                <a:latin typeface="Baskerville Old Face" panose="02020602080505020303" pitchFamily="18" charset="0"/>
              </a:rPr>
              <a:t>tb</a:t>
            </a:r>
            <a:r>
              <a:rPr lang="ro-RO" sz="3300" dirty="0">
                <a:latin typeface="Baskerville Old Face" panose="02020602080505020303" pitchFamily="18" charset="0"/>
              </a:rPr>
              <a:t>. maniaco depresive.</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C. </a:t>
            </a:r>
            <a:r>
              <a:rPr lang="ro-RO" sz="3300" b="1" dirty="0" err="1">
                <a:latin typeface="Baskerville Old Face" panose="02020602080505020303" pitchFamily="18" charset="0"/>
              </a:rPr>
              <a:t>Martinide</a:t>
            </a:r>
            <a:r>
              <a:rPr lang="ro-RO" sz="3300" b="1" dirty="0">
                <a:latin typeface="Baskerville Old Face" panose="02020602080505020303" pitchFamily="18" charset="0"/>
              </a:rPr>
              <a:t> </a:t>
            </a:r>
            <a:r>
              <a:rPr lang="ro-RO" sz="3300" dirty="0">
                <a:latin typeface="Baskerville Old Face" panose="02020602080505020303" pitchFamily="18" charset="0"/>
              </a:rPr>
              <a:t>(1972) </a:t>
            </a:r>
            <a:r>
              <a:rPr lang="ro-RO" sz="3300" u="sng" dirty="0">
                <a:latin typeface="Baskerville Old Face" panose="02020602080505020303" pitchFamily="18" charset="0"/>
              </a:rPr>
              <a:t>studiază, documentar,  21  eminenți poeți englezi (născuți între 1670- 1809) și 21 poeți francezi </a:t>
            </a:r>
            <a:r>
              <a:rPr lang="ro-RO" sz="3300" u="sng" dirty="0" smtClean="0">
                <a:latin typeface="Baskerville Old Face" panose="02020602080505020303" pitchFamily="18" charset="0"/>
              </a:rPr>
              <a:t>(n</a:t>
            </a:r>
            <a:r>
              <a:rPr lang="ro-RO" sz="3300" u="sng" dirty="0">
                <a:latin typeface="Baskerville Old Face" panose="02020602080505020303" pitchFamily="18" charset="0"/>
              </a:rPr>
              <a:t>. între 1770-1909</a:t>
            </a:r>
            <a:r>
              <a:rPr lang="ro-RO" sz="3300" dirty="0">
                <a:latin typeface="Baskerville Old Face" panose="02020602080505020303" pitchFamily="18" charset="0"/>
              </a:rPr>
              <a:t>)....55% dintre cei englezi și 40% dintre cei francezi aveau o istorie semnificativă de psihopatologie (predominant afectivă)... iar unul din șapte au fost internați</a:t>
            </a:r>
          </a:p>
          <a:p>
            <a:pPr marL="0" indent="0" algn="just">
              <a:buNone/>
            </a:pPr>
            <a:endParaRPr lang="ro-RO" sz="3300" dirty="0">
              <a:latin typeface="Baskerville Old Face" panose="02020602080505020303" pitchFamily="18" charset="0"/>
            </a:endParaRPr>
          </a:p>
          <a:p>
            <a:pPr marL="0" indent="0" algn="just">
              <a:buNone/>
            </a:pPr>
            <a:r>
              <a:rPr lang="en-US" sz="3300" dirty="0">
                <a:latin typeface="Baskerville Old Face" panose="02020602080505020303" pitchFamily="18" charset="0"/>
              </a:rPr>
              <a:t>	</a:t>
            </a:r>
            <a:r>
              <a:rPr lang="ro-RO" sz="3300" b="1" dirty="0">
                <a:latin typeface="Baskerville Old Face" panose="02020602080505020303" pitchFamily="18" charset="0"/>
              </a:rPr>
              <a:t>A. Ludwig </a:t>
            </a:r>
            <a:r>
              <a:rPr lang="ro-RO" sz="3300" dirty="0">
                <a:latin typeface="Baskerville Old Face" panose="02020602080505020303" pitchFamily="18" charset="0"/>
              </a:rPr>
              <a:t>(1992 ) într-un amplu studiu asupra biografiilor unor oameni importanți </a:t>
            </a:r>
            <a:r>
              <a:rPr lang="ro-RO" sz="3300" dirty="0" smtClean="0">
                <a:latin typeface="Baskerville Old Face" panose="02020602080505020303" pitchFamily="18" charset="0"/>
              </a:rPr>
              <a:t>(publicate </a:t>
            </a:r>
            <a:r>
              <a:rPr lang="ro-RO" sz="3300" dirty="0">
                <a:latin typeface="Baskerville Old Face" panose="02020602080505020303" pitchFamily="18" charset="0"/>
              </a:rPr>
              <a:t>în New York Times </a:t>
            </a:r>
            <a:r>
              <a:rPr lang="ro-RO" sz="3300" dirty="0" err="1">
                <a:latin typeface="Baskerville Old Face" panose="02020602080505020303" pitchFamily="18" charset="0"/>
              </a:rPr>
              <a:t>Book</a:t>
            </a:r>
            <a:r>
              <a:rPr lang="ro-RO" sz="3300" dirty="0">
                <a:latin typeface="Baskerville Old Face" panose="02020602080505020303" pitchFamily="18" charset="0"/>
              </a:rPr>
              <a:t> Review între 1960-1990) găsește, în corelație cu patologia afectivă, că cea mai mare rată a maniei, psihozelor și internărilor psihiatrice se întâlnește la poeți (18 % din aceștia având și tentative de suicid). Depresia e crescută și la compozitori. </a:t>
            </a:r>
          </a:p>
          <a:p>
            <a:pPr marL="0" indent="0" algn="just">
              <a:buNone/>
            </a:pPr>
            <a:r>
              <a:rPr lang="en-US" sz="3300" dirty="0">
                <a:latin typeface="Baskerville Old Face" panose="02020602080505020303" pitchFamily="18" charset="0"/>
              </a:rPr>
              <a:t>	</a:t>
            </a:r>
            <a:r>
              <a:rPr lang="ro-RO" sz="3300" u="sng" dirty="0">
                <a:latin typeface="Baskerville Old Face" panose="02020602080505020303" pitchFamily="18" charset="0"/>
              </a:rPr>
              <a:t>În raport cu alte grupe profesionale – cum ar fi cele ale oamenilor de afaceri, de știință sau funcționarilor publici – grupul artiștilor indică o rată de trei ori mai frecventă a suicidului, psihozelor, tulburărilor dispozițional-afective și consumului de substanțe</a:t>
            </a:r>
            <a:r>
              <a:rPr lang="ro-RO" sz="2900" u="sng" dirty="0"/>
              <a:t>.</a:t>
            </a:r>
            <a:endParaRPr lang="ro-RO" sz="2900" dirty="0"/>
          </a:p>
          <a:p>
            <a:pPr marL="0" indent="0">
              <a:buNone/>
            </a:pPr>
            <a:endParaRPr lang="ro-RO" sz="2900" dirty="0"/>
          </a:p>
          <a:p>
            <a:endParaRPr lang="ro-RO" dirty="0"/>
          </a:p>
        </p:txBody>
      </p:sp>
    </p:spTree>
    <p:extLst>
      <p:ext uri="{BB962C8B-B14F-4D97-AF65-F5344CB8AC3E}">
        <p14:creationId xmlns:p14="http://schemas.microsoft.com/office/powerpoint/2010/main" val="34965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09600"/>
            <a:ext cx="8077200" cy="5867400"/>
          </a:xfrm>
        </p:spPr>
        <p:txBody>
          <a:bodyPr>
            <a:normAutofit fontScale="92500"/>
          </a:bodyPr>
          <a:lstStyle/>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O cercetare ce a devenit clasică prin rigoarea sa e cel a lui </a:t>
            </a:r>
            <a:r>
              <a:rPr lang="ro-RO" sz="2200" b="1" dirty="0" err="1">
                <a:latin typeface="Baskerville Old Face" panose="02020602080505020303" pitchFamily="18" charset="0"/>
              </a:rPr>
              <a:t>Kai</a:t>
            </a:r>
            <a:r>
              <a:rPr lang="ro-RO" sz="2200" b="1" dirty="0">
                <a:latin typeface="Baskerville Old Face" panose="02020602080505020303" pitchFamily="18" charset="0"/>
              </a:rPr>
              <a:t> </a:t>
            </a:r>
            <a:r>
              <a:rPr lang="ro-RO" sz="2200" b="1" dirty="0" err="1">
                <a:latin typeface="Baskerville Old Face" panose="02020602080505020303" pitchFamily="18" charset="0"/>
              </a:rPr>
              <a:t>Jamison</a:t>
            </a:r>
            <a:r>
              <a:rPr lang="ro-RO" sz="2200" dirty="0">
                <a:latin typeface="Baskerville Old Face" panose="02020602080505020303" pitchFamily="18" charset="0"/>
              </a:rPr>
              <a:t> (1993), centrată pe </a:t>
            </a:r>
            <a:r>
              <a:rPr lang="ro-RO" sz="2200" u="sng" dirty="0">
                <a:latin typeface="Baskerville Old Face" panose="02020602080505020303" pitchFamily="18" charset="0"/>
              </a:rPr>
              <a:t>36 eminenți poeți britanici și irlandezi, născuți între 1705-1805,</a:t>
            </a:r>
            <a:r>
              <a:rPr lang="ro-RO" sz="2200" dirty="0">
                <a:latin typeface="Baskerville Old Face" panose="02020602080505020303" pitchFamily="18" charset="0"/>
              </a:rPr>
              <a:t> studiați pe baza documentelor autobiografice și biografice, ținându-se seama și de istoria familială și documentele medicale. </a:t>
            </a:r>
          </a:p>
          <a:p>
            <a:pPr marL="0" indent="0" algn="just">
              <a:buNone/>
            </a:pPr>
            <a:endParaRPr lang="ro-RO" sz="2200" dirty="0">
              <a:latin typeface="Baskerville Old Face" panose="02020602080505020303" pitchFamily="18" charset="0"/>
            </a:endParaRPr>
          </a:p>
          <a:p>
            <a:pPr marL="0" indent="0" algn="just">
              <a:buNone/>
            </a:pPr>
            <a:r>
              <a:rPr lang="ro-RO" sz="2200" dirty="0">
                <a:latin typeface="Baskerville Old Face" panose="02020602080505020303" pitchFamily="18" charset="0"/>
              </a:rPr>
              <a:t>     </a:t>
            </a:r>
            <a:r>
              <a:rPr lang="en-US" sz="2200" dirty="0">
                <a:latin typeface="Baskerville Old Face" panose="02020602080505020303" pitchFamily="18" charset="0"/>
              </a:rPr>
              <a:t>  </a:t>
            </a:r>
            <a:r>
              <a:rPr lang="ro-RO" sz="2200" u="sng" dirty="0">
                <a:latin typeface="Baskerville Old Face" panose="02020602080505020303" pitchFamily="18" charset="0"/>
              </a:rPr>
              <a:t>Psihopatologia afectivă s-a reliefat ca dominantă</a:t>
            </a:r>
            <a:r>
              <a:rPr lang="ro-RO" sz="2200" dirty="0">
                <a:latin typeface="Baskerville Old Face" panose="02020602080505020303" pitchFamily="18" charset="0"/>
              </a:rPr>
              <a:t>. S-au urmărit simptome ale episoadelor episodice de manie, </a:t>
            </a:r>
            <a:r>
              <a:rPr lang="ro-RO" sz="2200" dirty="0" err="1">
                <a:latin typeface="Baskerville Old Face" panose="02020602080505020303" pitchFamily="18" charset="0"/>
              </a:rPr>
              <a:t>hipomanie</a:t>
            </a:r>
            <a:r>
              <a:rPr lang="ro-RO" sz="2200" dirty="0">
                <a:latin typeface="Baskerville Old Face" panose="02020602080505020303" pitchFamily="18" charset="0"/>
              </a:rPr>
              <a:t>, stări mixte…dar și temperamentul, variațiile sezoniere ale dispoziției (și creativității), caracteristicile perioadelor maladive (vârstă de debut, durata episoadelor și a intervalelor libere), boli concomitente, recurența și persistența simptomelor (dispoziționale, cognitive, de energie, somn, comportamentale, probleme suicidale, internări). Similare au fost investigate în familiile acestora, cu atenție asupra problematicii spectrului afectiv, bipolar și depresiv.</a:t>
            </a:r>
          </a:p>
          <a:p>
            <a:pPr marL="0" indent="0" algn="just">
              <a:buNone/>
            </a:pPr>
            <a:r>
              <a:rPr lang="ro-RO" sz="2200" dirty="0">
                <a:latin typeface="Baskerville Old Face" panose="02020602080505020303" pitchFamily="18" charset="0"/>
              </a:rPr>
              <a:t>  </a:t>
            </a:r>
          </a:p>
          <a:p>
            <a:pPr marL="0" indent="0" algn="just">
              <a:buNone/>
            </a:pPr>
            <a:r>
              <a:rPr lang="ro-RO" sz="2200" dirty="0">
                <a:latin typeface="Baskerville Old Face" panose="02020602080505020303" pitchFamily="18" charset="0"/>
              </a:rPr>
              <a:t>       </a:t>
            </a:r>
            <a:r>
              <a:rPr lang="ro-RO" sz="2200" u="sng" dirty="0">
                <a:latin typeface="Baskerville Old Face" panose="02020602080505020303" pitchFamily="18" charset="0"/>
              </a:rPr>
              <a:t>Rezultatele indică o semnificativă prezență a patologiei dispozițional afective (la 80% di cazuri</a:t>
            </a:r>
            <a:r>
              <a:rPr lang="ro-RO" u="sng" dirty="0"/>
              <a:t>).</a:t>
            </a:r>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spTree>
    <p:extLst>
      <p:ext uri="{BB962C8B-B14F-4D97-AF65-F5344CB8AC3E}">
        <p14:creationId xmlns:p14="http://schemas.microsoft.com/office/powerpoint/2010/main" val="75473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marL="0" indent="0" algn="just">
              <a:buNone/>
            </a:pPr>
            <a:r>
              <a:rPr lang="en-US" dirty="0"/>
              <a:t>	</a:t>
            </a:r>
            <a:endParaRPr lang="ro-RO" dirty="0"/>
          </a:p>
          <a:p>
            <a:pPr marL="0" indent="0">
              <a:buNone/>
            </a:pPr>
            <a:endParaRPr lang="ro-RO" dirty="0"/>
          </a:p>
          <a:p>
            <a:pPr marL="0" indent="0">
              <a:buNone/>
            </a:pPr>
            <a:endParaRPr lang="ro-RO" dirty="0"/>
          </a:p>
          <a:p>
            <a:pPr marL="0" indent="0">
              <a:buNone/>
            </a:pPr>
            <a:endParaRPr lang="ro-RO" dirty="0"/>
          </a:p>
        </p:txBody>
      </p:sp>
      <p:pic>
        <p:nvPicPr>
          <p:cNvPr id="2" name="I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960" y="914400"/>
            <a:ext cx="5212080" cy="3707476"/>
          </a:xfrm>
          <a:prstGeom prst="rect">
            <a:avLst/>
          </a:prstGeom>
        </p:spPr>
      </p:pic>
      <p:sp>
        <p:nvSpPr>
          <p:cNvPr id="4" name="Dreptunghi 3"/>
          <p:cNvSpPr/>
          <p:nvPr/>
        </p:nvSpPr>
        <p:spPr>
          <a:xfrm>
            <a:off x="1012767" y="4876800"/>
            <a:ext cx="7696200" cy="1631216"/>
          </a:xfrm>
          <a:prstGeom prst="rect">
            <a:avLst/>
          </a:prstGeom>
        </p:spPr>
        <p:txBody>
          <a:bodyPr wrap="square">
            <a:spAutoFit/>
          </a:bodyPr>
          <a:lstStyle/>
          <a:p>
            <a:pPr algn="just"/>
            <a:r>
              <a:rPr lang="ro-RO" sz="2000" dirty="0"/>
              <a:t>      </a:t>
            </a:r>
            <a:r>
              <a:rPr lang="ro-RO" sz="2000" dirty="0">
                <a:latin typeface="Baskerville Old Face" panose="02020602080505020303" pitchFamily="18" charset="0"/>
              </a:rPr>
              <a:t>Astfel de cercetări țintite pe o cohortă cazuistică specială ridică desigur variate probleme metodologice, între altele: - cât de semnificativ e lotul pentru marii poeți creatori din diverse culturi și </a:t>
            </a:r>
            <a:r>
              <a:rPr lang="ro-RO" sz="2000" dirty="0" smtClean="0">
                <a:latin typeface="Baskerville Old Face" panose="02020602080505020303" pitchFamily="18" charset="0"/>
              </a:rPr>
              <a:t>timpuri? </a:t>
            </a:r>
            <a:endParaRPr lang="ro-RO" sz="2000" dirty="0">
              <a:latin typeface="Baskerville Old Face" panose="02020602080505020303" pitchFamily="18" charset="0"/>
            </a:endParaRPr>
          </a:p>
          <a:p>
            <a:pPr algn="just"/>
            <a:r>
              <a:rPr lang="ro-RO" sz="2000" dirty="0">
                <a:latin typeface="Baskerville Old Face" panose="02020602080505020303" pitchFamily="18" charset="0"/>
              </a:rPr>
              <a:t>      Dar o atenționare majoră se impune.</a:t>
            </a:r>
          </a:p>
          <a:p>
            <a:r>
              <a:rPr lang="ro-RO" sz="2000" dirty="0">
                <a:latin typeface="Baskerville Old Face" panose="02020602080505020303" pitchFamily="18" charset="0"/>
              </a:rPr>
              <a:t> </a:t>
            </a:r>
          </a:p>
        </p:txBody>
      </p:sp>
    </p:spTree>
    <p:extLst>
      <p:ext uri="{BB962C8B-B14F-4D97-AF65-F5344CB8AC3E}">
        <p14:creationId xmlns:p14="http://schemas.microsoft.com/office/powerpoint/2010/main" val="1886651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ate">
  <a:themeElements>
    <a:clrScheme name="Claritate">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at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655</TotalTime>
  <Words>2124</Words>
  <Application>Microsoft Office PowerPoint</Application>
  <PresentationFormat>Expunere pe ecran (4:3)</PresentationFormat>
  <Paragraphs>166</Paragraphs>
  <Slides>34</Slides>
  <Notes>0</Notes>
  <HiddenSlides>0</HiddenSlides>
  <MMClips>0</MMClips>
  <ScaleCrop>false</ScaleCrop>
  <HeadingPairs>
    <vt:vector size="4" baseType="variant">
      <vt:variant>
        <vt:lpstr>Temă</vt:lpstr>
      </vt:variant>
      <vt:variant>
        <vt:i4>1</vt:i4>
      </vt:variant>
      <vt:variant>
        <vt:lpstr>Titluri diapozitive</vt:lpstr>
      </vt:variant>
      <vt:variant>
        <vt:i4>34</vt:i4>
      </vt:variant>
    </vt:vector>
  </HeadingPairs>
  <TitlesOfParts>
    <vt:vector size="35" baseType="lpstr">
      <vt:lpstr>Claritate</vt:lpstr>
      <vt:lpstr> Psihopatologia dispozițiilor afective  și creativitatea  artistică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Psihopatologia dispozițiilor afective și creativitatea  artistică</dc:title>
  <dc:creator>Jeni</dc:creator>
  <cp:lastModifiedBy>Jeni</cp:lastModifiedBy>
  <cp:revision>116</cp:revision>
  <dcterms:created xsi:type="dcterms:W3CDTF">2023-09-03T10:57:16Z</dcterms:created>
  <dcterms:modified xsi:type="dcterms:W3CDTF">2023-09-28T07:28:37Z</dcterms:modified>
</cp:coreProperties>
</file>