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3" r:id="rId14"/>
    <p:sldId id="369" r:id="rId15"/>
  </p:sldIdLst>
  <p:sldSz cx="9144000" cy="6858000" type="screen4x3"/>
  <p:notesSz cx="9144000" cy="6858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B488D-CCB6-4413-8A1C-842D0A3C12DC}" type="datetimeFigureOut">
              <a:rPr lang="ro-RO" smtClean="0"/>
              <a:pPr/>
              <a:t>02.10.2023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C639-95E9-4B34-904E-3232AAE0A21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0948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5C639-95E9-4B34-904E-3232AAE0A21D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226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5CEF-6514-4867-A9B1-CD801CB38CB9}" type="datetime1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6A7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5CE1-5B6D-4222-961E-C9852C53C382}" type="datetime1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6A7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346B-4B3F-4B9C-B3C5-3B462CBD7B87}" type="datetime1">
              <a:rPr lang="en-US" smtClean="0"/>
              <a:pPr/>
              <a:t>10/2/2023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1475" y="1293875"/>
            <a:ext cx="3355848" cy="456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76A7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3ACD-8C07-4C1E-BE5C-382CF4CC2D67}" type="datetime1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A063-B9DA-4776-873A-BD3876D4810C}" type="datetime1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6996" y="883665"/>
            <a:ext cx="3350006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76A7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632" y="3331216"/>
            <a:ext cx="715873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7CEC-3E90-45D5-925A-DE3035B55E33}" type="datetime1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0668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7680"/>
            </a:xfrm>
            <a:custGeom>
              <a:avLst/>
              <a:gdLst/>
              <a:ahLst/>
              <a:cxnLst/>
              <a:rect l="l" t="t" r="r" b="b"/>
              <a:pathLst>
                <a:path w="7456805" h="487679">
                  <a:moveTo>
                    <a:pt x="7456424" y="0"/>
                  </a:moveTo>
                  <a:lnTo>
                    <a:pt x="0" y="289433"/>
                  </a:lnTo>
                  <a:lnTo>
                    <a:pt x="7456424" y="487425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08" y="5237225"/>
              <a:ext cx="9031605" cy="789305"/>
            </a:xfrm>
            <a:custGeom>
              <a:avLst/>
              <a:gdLst/>
              <a:ahLst/>
              <a:cxnLst/>
              <a:rect l="l" t="t" r="r" b="b"/>
              <a:pathLst>
                <a:path w="9031605" h="789304">
                  <a:moveTo>
                    <a:pt x="9031591" y="0"/>
                  </a:moveTo>
                  <a:lnTo>
                    <a:pt x="0" y="0"/>
                  </a:lnTo>
                  <a:lnTo>
                    <a:pt x="9031591" y="788924"/>
                  </a:lnTo>
                  <a:lnTo>
                    <a:pt x="9031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581"/>
              <a:ext cx="9144000" cy="80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ubstituent număr diapozitiv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1</a:t>
            </a:fld>
            <a:endParaRPr lang="ro-RO"/>
          </a:p>
        </p:txBody>
      </p:sp>
      <p:pic>
        <p:nvPicPr>
          <p:cNvPr id="13" name="Imagin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228600"/>
            <a:ext cx="4556760" cy="5403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295400"/>
            <a:ext cx="7430134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De aceea, merită cel puțin amintite domeniile în care deficitul identitar al self-uluia fost deja abordat și s-a impus în psihopatologie. Astfel e în: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Tb de Personalitate, care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sunt caracterizate în ICD-11 prin: - probleme ale funcționării self-ului (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privitor la identitate, autodezvoltare,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autodirecționare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) și/sau: disfuncții interpersonale (abilitatea de a  dezvolta și menține relații apropiate mutuale, de a înțelege perspectiva altora, de a rezolva probleme conflictuale)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Autismul și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cogniția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 socială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Cognitivismul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 studiat dezvoltarea relaționărilor interpersonale ale self-ului în corelație cu atașamentul, până la instalarea în jur de 4 ani a competenței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mentalizării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), prin care subiectul intuiește situațional intențiile și evaluările altuia perceput („cunoașterea minții altuia„); aspect grav deficitar în autism.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3252" y="1447800"/>
            <a:ext cx="743013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/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psihozele 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schizomorf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 paranoide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întâlnim -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Tb de transparență psihică, ce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se dezvoltă în continuitatea sentimentului de supraveghere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(senzitiv-relațională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, de urmărire, control de la distanță, referință) și constă din:  citirea gândirii (g), sonorizarea g., ecoul g., difuzare și împărtășirea g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.; și: - Influența psihică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ce constă din: inserția g., retragerea g., modificarea g. , impunerea de acte ( automatism motor), de emoții, senzații etc.,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Deficitul 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apato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-abulic 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depersonalizant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  (în 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schizo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Bleulerian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Subiectul se resimte lipsit de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asertivitate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, centrare, limite clare (în raport cu lumea și cu alții) fără un punct de vedere propriu,  cu redusă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inițiativă..inactiv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... indiferent.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371600"/>
            <a:ext cx="7430134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În raport cu astfel de domenii ale psihopatologiei,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cartea de față aduce în dezbatere teritorii noi,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...care au fost probabil ignorate datorită rarității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cazuisticii...Dar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care sunt la fel de semnificative pentru analiza specificului psihismului omenesc, centrat în jurul identităţii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selfului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persoanei.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 E vorba de o arie psihopatologică în care plasarea excentrică față de viața cotidiană apare deseori ca bizară, prin ciudățenia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nefamiliarității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sale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S-ar putea ca, tocmai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acest teritoriu cazuistic intermediar.. să stimuleze în viitor o abordare coherentă de ansamblu a psihopatologiei self-ului,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înțeles ca nucleu al psihismului conștient al persoanei umane</a:t>
            </a:r>
          </a:p>
          <a:p>
            <a:r>
              <a:rPr lang="ro-RO" sz="2000" dirty="0"/>
              <a:t> </a:t>
            </a:r>
          </a:p>
          <a:p>
            <a:pPr algn="just"/>
            <a:endParaRPr lang="en-US" sz="200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12</a:t>
            </a:fld>
            <a:endParaRPr lang="ro-R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524000"/>
            <a:ext cx="743013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dirty="0"/>
              <a:t>	</a:t>
            </a:r>
            <a:endParaRPr lang="ro-RO" sz="2000" dirty="0"/>
          </a:p>
          <a:p>
            <a:r>
              <a:rPr lang="it-IT" sz="2000" b="1" dirty="0"/>
              <a:t>	</a:t>
            </a:r>
            <a:r>
              <a:rPr lang="it-IT" sz="2000" dirty="0"/>
              <a:t>									</a:t>
            </a:r>
            <a:endParaRPr lang="ro-RO" sz="200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13</a:t>
            </a:fld>
            <a:endParaRPr lang="ro-RO"/>
          </a:p>
        </p:txBody>
      </p:sp>
      <p:pic>
        <p:nvPicPr>
          <p:cNvPr id="5" name="Picture 4" descr="IMG_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685800"/>
            <a:ext cx="3962400" cy="54666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14</a:t>
            </a:fld>
            <a:endParaRPr lang="ro-RO" dirty="0"/>
          </a:p>
        </p:txBody>
      </p:sp>
      <p:sp>
        <p:nvSpPr>
          <p:cNvPr id="3" name="Dreptunghi 2"/>
          <p:cNvSpPr/>
          <p:nvPr/>
        </p:nvSpPr>
        <p:spPr>
          <a:xfrm>
            <a:off x="516313" y="33528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MULTUMESC</a:t>
            </a:r>
            <a:endParaRPr lang="ro-RO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33B895-EAE8-80D9-7BBF-1B386D8FD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62000"/>
            <a:ext cx="1386840" cy="1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58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2</a:t>
            </a:fld>
            <a:endParaRPr lang="ro-RO"/>
          </a:p>
        </p:txBody>
      </p:sp>
      <p:pic>
        <p:nvPicPr>
          <p:cNvPr id="4" name="I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5035" y="1167765"/>
            <a:ext cx="4953000" cy="414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371600"/>
            <a:ext cx="7430134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Recenta carte a Prof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Femi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Oyebode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Psychopathology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of Rare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Suyndromes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abordează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 suită de 19 sindroame particulare care </a:t>
            </a:r>
            <a:r>
              <a:rPr 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d.p.d.v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 psihiatric se plasează între: - aria Tb de Personalitate și a Reacțiilor anormale și, - aria marilor sindroame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psihotice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(delirant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dezorganizante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Aspectul comun al acestora poate fi considerat perturbarea resimțirii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identității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de către persoană – cea proprie și cea a altora - gravitând în jurul alterării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familiarității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de depersonalizare/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derealizare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; dar, și percepții și comportamente neuzuale, intrigante 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3</a:t>
            </a:fld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4</a:t>
            </a:fld>
            <a:endParaRPr lang="ro-RO"/>
          </a:p>
        </p:txBody>
      </p:sp>
      <p:pic>
        <p:nvPicPr>
          <p:cNvPr id="5" name="Picture 4" descr="IMG_1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57200"/>
            <a:ext cx="4012653" cy="5786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874" y="1524000"/>
            <a:ext cx="7430134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Lucrarea e importantă deoarece, dincolo de eventuala clarificare a unor curiozități, se înscrie într-o importantă paradigmă științifică actuală.......: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.... care, consideră </a:t>
            </a: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boala psihică ca un experiment natural ce relevă, prin deficitul ce-l induce, infrastructura psihismului persoanei,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provocându-ne și ajutându-ne să-i descifrăm constituția.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Această paradigmă se corelează cu doctrina evoluționist culturală a psihologiei și psihopatologiei</a:t>
            </a:r>
          </a:p>
          <a:p>
            <a:r>
              <a:rPr lang="ro-RO" sz="2000" dirty="0"/>
              <a:t> 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8973" y="1752600"/>
            <a:ext cx="743013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Actuala psihologie evoluționistă atrage atenția că psihismul omului actual s-a edificat nu doar prin antropogeneza de peste 1.000.0000 ani a bipedului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homo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faber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..și prin cei 150.000 ani în care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homo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sapiens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 dezvoltat limbajul narativ, operând cu entități fictive (totem-uri, bani, calcule)...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...Ci și prin diferențierea indusă de omul agricol între zona vieții familial-private si cea a agorei-publice, ordonată de norme și valori....direcție continuată de omul istoric...al administrației scrise...perioadă în care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se dezvoltă conceptul de persoană şi self.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752600"/>
            <a:ext cx="743013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Colecția tematică a cărții Prof.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Oyebode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aduce în prim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plan problematica identității persoanei conștiente, centrată de sinele său intențional reflexiv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, ce se înrădăcinează în propriul corp trăit și e circumscrisă social. Se evidențiază la acest nivel un ansamblu de instanțe psihice a căror aparat conceptual s-a edificat relativ recent.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De fapt chiar autorul comentează într-unul din capitole, contribuția lui Locke din sec XVII, care dezvoltă conceptele de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sine, eu, persoană, conștiință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puse în joc de Reforma de după Renaștere -,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identitatea persoanei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fiind susținută de persistența trăirilor sale în timp și de suportul corporal.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7</a:t>
            </a:fld>
            <a:endParaRPr lang="ro-R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717045"/>
            <a:ext cx="7430134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Europa culturală a operat apoi cu conceptul de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conștiință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(așa cum acesta s-a impus prin traducerea franceză a cărții lui Locke).. finisat odată cu sinteza lui Kant....Viziune asupra psihismului pe care o reia în sec XX Jaspers, diferențiind pentru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caracterizarea sinelui persoanei patru caracteristici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: – delimitarea, coerența, agenția și identitatea în timp (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Scharfetter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adăugând apoi și ego-vitalitatea)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Doctrinele psihologice ale sec XX au menținut în fundalul lor, acest  eșafodaj; inclusiv fenomenologia....care, împreună cu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cognitivismul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a rafinat în ultima perioadă problematica </a:t>
            </a:r>
            <a:r>
              <a:rPr lang="ro-RO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selfului.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....Cu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care psihopatologia a început să opereze tot mai intens, mai ales în aria psihozelor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schizofreniei </a:t>
            </a:r>
            <a:r>
              <a:rPr 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Bleuleriene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și a Tb de Personalitate.</a:t>
            </a:r>
          </a:p>
          <a:p>
            <a:pPr lvl="0" algn="just"/>
            <a:endParaRPr lang="en-US" sz="200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8</a:t>
            </a:fld>
            <a:endParaRPr lang="ro-R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1371600"/>
            <a:ext cx="7430134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Capitolele cărții abordează sindroame care exprimă: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Sentimentul ( și uneori convingerea) </a:t>
            </a:r>
            <a:r>
              <a:rPr lang="ro-RO" sz="2000" u="sng" dirty="0">
                <a:latin typeface="Arial" panose="020B0604020202020204" pitchFamily="34" charset="0"/>
                <a:cs typeface="Arial" panose="020B0604020202020204" pitchFamily="34" charset="0"/>
              </a:rPr>
              <a:t>pierderii identității cu sine(depersonalizare)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....cel al autopercepției (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heautoscopice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) de sine în exterior (sau din exterior)..a înlocuirii persoanelor familiare cu străini...a dispariției și nefuncționării propriilor organe ....convingerea că propriul corp emană un miros urât...că sub piele circulă viermi...convingerea erotomană a subiectului că e iubit de persoane sus puse........că e înșelat  de partener...comportamente neobișnuite  etc.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     Unele din sindroamele menționate au și variante franc delirante sau se manifestă în cadrul unor spectre maladive. Dar ideea de bază e că afectarea și distorsiunea identității persoanei și self-ului, se cere abordată cât mai nuanțat..</a:t>
            </a:r>
          </a:p>
          <a:p>
            <a:pPr algn="just"/>
            <a:endParaRPr lang="en-US" sz="200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o-RO" smtClean="0"/>
              <a:pPr/>
              <a:t>9</a:t>
            </a:fld>
            <a:endParaRPr lang="ro-R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140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Jeni</dc:creator>
  <cp:lastModifiedBy>UsEr</cp:lastModifiedBy>
  <cp:revision>182</cp:revision>
  <dcterms:created xsi:type="dcterms:W3CDTF">2022-12-05T14:04:16Z</dcterms:created>
  <dcterms:modified xsi:type="dcterms:W3CDTF">2023-10-02T09:16:01Z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2016-11-25T00:00:00Z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2022-12-05T00:00:00Z</vt:filetime>
  </property>
</Properties>
</file>