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7"/>
  </p:notesMasterIdLst>
  <p:handoutMasterIdLst>
    <p:handoutMasterId r:id="rId28"/>
  </p:handoutMasterIdLst>
  <p:sldIdLst>
    <p:sldId id="256" r:id="rId5"/>
    <p:sldId id="257" r:id="rId6"/>
    <p:sldId id="258" r:id="rId7"/>
    <p:sldId id="266" r:id="rId8"/>
    <p:sldId id="267" r:id="rId9"/>
    <p:sldId id="268" r:id="rId10"/>
    <p:sldId id="269" r:id="rId11"/>
    <p:sldId id="270" r:id="rId12"/>
    <p:sldId id="271" r:id="rId13"/>
    <p:sldId id="272" r:id="rId14"/>
    <p:sldId id="273" r:id="rId15"/>
    <p:sldId id="274" r:id="rId16"/>
    <p:sldId id="275" r:id="rId17"/>
    <p:sldId id="276" r:id="rId18"/>
    <p:sldId id="277" r:id="rId19"/>
    <p:sldId id="278" r:id="rId20"/>
    <p:sldId id="279" r:id="rId21"/>
    <p:sldId id="280" r:id="rId22"/>
    <p:sldId id="281" r:id="rId23"/>
    <p:sldId id="283" r:id="rId24"/>
    <p:sldId id="284" r:id="rId25"/>
    <p:sldId id="285" r:id="rId26"/>
  </p:sldIdLst>
  <p:sldSz cx="12192000" cy="6858000"/>
  <p:notesSz cx="6858000" cy="9144000"/>
  <p:defaultTextStyle>
    <a:defPPr rtl="0">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69" autoAdjust="0"/>
    <p:restoredTop sz="94660"/>
  </p:normalViewPr>
  <p:slideViewPr>
    <p:cSldViewPr snapToGrid="0" showGuides="1">
      <p:cViewPr varScale="1">
        <p:scale>
          <a:sx n="74" d="100"/>
          <a:sy n="74" d="100"/>
        </p:scale>
        <p:origin x="-540" y="-90"/>
      </p:cViewPr>
      <p:guideLst>
        <p:guide orient="horz" pos="2160"/>
        <p:guide pos="3840"/>
      </p:guideLst>
    </p:cSldViewPr>
  </p:slideViewPr>
  <p:notesTextViewPr>
    <p:cViewPr>
      <p:scale>
        <a:sx n="1" d="1"/>
        <a:sy n="1" d="1"/>
      </p:scale>
      <p:origin x="0" y="0"/>
    </p:cViewPr>
  </p:notesTextViewPr>
  <p:notesViewPr>
    <p:cSldViewPr snapToGrid="0" showGuides="1">
      <p:cViewPr varScale="1">
        <p:scale>
          <a:sx n="82" d="100"/>
          <a:sy n="82" d="100"/>
        </p:scale>
        <p:origin x="3870"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ubstituent ante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ro-RO"/>
          </a:p>
        </p:txBody>
      </p:sp>
      <p:sp>
        <p:nvSpPr>
          <p:cNvPr id="3" name="Substituent dată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30EE0752-5176-4532-977D-29C9029F99D6}" type="datetime1">
              <a:rPr lang="ro-RO" smtClean="0"/>
              <a:pPr rtl="0"/>
              <a:t>17.12.2023</a:t>
            </a:fld>
            <a:endParaRPr lang="ro-RO"/>
          </a:p>
        </p:txBody>
      </p:sp>
      <p:sp>
        <p:nvSpPr>
          <p:cNvPr id="4" name="Substituent subsol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ro-RO"/>
          </a:p>
        </p:txBody>
      </p:sp>
      <p:sp>
        <p:nvSpPr>
          <p:cNvPr id="5" name="Substituent număr diapozitiv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06834459-7356-44BF-850D-8B30C4FB3B6B}" type="slidenum">
              <a:rPr lang="ro-RO"/>
              <a:pPr rtl="0"/>
              <a:t>‹#›</a:t>
            </a:fld>
            <a:endParaRPr lang="ro-RO"/>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ubstituent ante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ro-RO" noProof="0"/>
          </a:p>
        </p:txBody>
      </p:sp>
      <p:sp>
        <p:nvSpPr>
          <p:cNvPr id="3" name="Substituent dată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3B32BE9A-0B27-4905-8419-4A04B8F2759A}" type="datetime1">
              <a:rPr lang="ro-RO" noProof="0" smtClean="0"/>
              <a:pPr rtl="0"/>
              <a:t>17.12.2023</a:t>
            </a:fld>
            <a:endParaRPr lang="ro-RO" noProof="0"/>
          </a:p>
        </p:txBody>
      </p:sp>
      <p:sp>
        <p:nvSpPr>
          <p:cNvPr id="4" name="Substituent imagine diapozitiv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ro-RO" noProof="0"/>
          </a:p>
        </p:txBody>
      </p:sp>
      <p:sp>
        <p:nvSpPr>
          <p:cNvPr id="5" name="Substituent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ro-RO" noProof="0"/>
              <a:t>Faceți clic pentru a edita stilurile de text coordonator</a:t>
            </a:r>
          </a:p>
          <a:p>
            <a:pPr lvl="1" rtl="0"/>
            <a:r>
              <a:rPr lang="ro-RO" noProof="0"/>
              <a:t>Al doilea nivel</a:t>
            </a:r>
          </a:p>
          <a:p>
            <a:pPr lvl="2" rtl="0"/>
            <a:r>
              <a:rPr lang="ro-RO" noProof="0"/>
              <a:t>Al treilea nivel</a:t>
            </a:r>
          </a:p>
          <a:p>
            <a:pPr lvl="3" rtl="0"/>
            <a:r>
              <a:rPr lang="ro-RO" noProof="0"/>
              <a:t>Al patrulea nivel</a:t>
            </a:r>
          </a:p>
          <a:p>
            <a:pPr lvl="4" rtl="0"/>
            <a:r>
              <a:rPr lang="ro-RO" noProof="0"/>
              <a:t>Al cincilea nivel</a:t>
            </a:r>
          </a:p>
        </p:txBody>
      </p:sp>
      <p:sp>
        <p:nvSpPr>
          <p:cNvPr id="6" name="Substituent subsol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ro-RO" noProof="0"/>
          </a:p>
        </p:txBody>
      </p:sp>
      <p:sp>
        <p:nvSpPr>
          <p:cNvPr id="7" name="Substituent număr diapozitiv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0A3C37BE-C303-496D-B5CD-85F2937540FC}" type="slidenum">
              <a:rPr lang="ro-RO" noProof="0"/>
              <a:pPr rtl="0"/>
              <a:t>‹#›</a:t>
            </a:fld>
            <a:endParaRPr lang="ro-RO" noProof="0"/>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rtlCol="0"/>
          <a:lstStyle/>
          <a:p>
            <a:pPr rtl="0"/>
            <a:r>
              <a:rPr lang="ro-RO" b="1" i="1">
                <a:latin typeface="Arial" pitchFamily="34" charset="0"/>
                <a:cs typeface="Arial" pitchFamily="34" charset="0"/>
              </a:rPr>
              <a:t>NOTĂ:</a:t>
            </a:r>
          </a:p>
          <a:p>
            <a:pPr rtl="0"/>
            <a:r>
              <a:rPr lang="ro-RO" i="1">
                <a:latin typeface="Arial" pitchFamily="34" charset="0"/>
                <a:cs typeface="Arial" pitchFamily="34" charset="0"/>
              </a:rPr>
              <a:t>Pentru a modifica imaginea de pe acest diapozitiv, selectați-o și ștergeți-o. Apoi faceți clic pe pictograma Imagini din substituent pentru a insera propria imagine.</a:t>
            </a:r>
          </a:p>
        </p:txBody>
      </p:sp>
      <p:sp>
        <p:nvSpPr>
          <p:cNvPr id="4" name="Substituent număr diapozitiv 3"/>
          <p:cNvSpPr>
            <a:spLocks noGrp="1"/>
          </p:cNvSpPr>
          <p:nvPr>
            <p:ph type="sldNum" sz="quarter" idx="10"/>
          </p:nvPr>
        </p:nvSpPr>
        <p:spPr/>
        <p:txBody>
          <a:bodyPr rtlCol="0"/>
          <a:lstStyle/>
          <a:p>
            <a:pPr rtl="0"/>
            <a:fld id="{0A3C37BE-C303-496D-B5CD-85F2937540FC}" type="slidenum">
              <a:rPr lang="ro-RO" smtClean="0"/>
              <a:pPr rtl="0"/>
              <a:t>1</a:t>
            </a:fld>
            <a:endParaRPr lang="ro-RO"/>
          </a:p>
        </p:txBody>
      </p:sp>
    </p:spTree>
    <p:extLst>
      <p:ext uri="{BB962C8B-B14F-4D97-AF65-F5344CB8AC3E}">
        <p14:creationId xmlns:p14="http://schemas.microsoft.com/office/powerpoint/2010/main" val="2406150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rtlCol="0"/>
          <a:lstStyle/>
          <a:p>
            <a:pPr rtl="0"/>
            <a:endParaRPr lang="ro-RO"/>
          </a:p>
        </p:txBody>
      </p:sp>
      <p:sp>
        <p:nvSpPr>
          <p:cNvPr id="4" name="Substituent număr diapozitiv 3"/>
          <p:cNvSpPr>
            <a:spLocks noGrp="1"/>
          </p:cNvSpPr>
          <p:nvPr>
            <p:ph type="sldNum" sz="quarter" idx="5"/>
          </p:nvPr>
        </p:nvSpPr>
        <p:spPr/>
        <p:txBody>
          <a:bodyPr rtlCol="0"/>
          <a:lstStyle/>
          <a:p>
            <a:pPr rtl="0"/>
            <a:fld id="{0A3C37BE-C303-496D-B5CD-85F2937540FC}" type="slidenum">
              <a:rPr lang="ro-RO" smtClean="0"/>
              <a:pPr rtl="0"/>
              <a:t>2</a:t>
            </a:fld>
            <a:endParaRPr lang="ro-RO"/>
          </a:p>
        </p:txBody>
      </p:sp>
    </p:spTree>
    <p:extLst>
      <p:ext uri="{BB962C8B-B14F-4D97-AF65-F5344CB8AC3E}">
        <p14:creationId xmlns:p14="http://schemas.microsoft.com/office/powerpoint/2010/main" val="14432396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rtlCol="0"/>
          <a:lstStyle/>
          <a:p>
            <a:pPr rtl="0"/>
            <a:endParaRPr lang="ro-RO"/>
          </a:p>
        </p:txBody>
      </p:sp>
      <p:sp>
        <p:nvSpPr>
          <p:cNvPr id="4" name="Substituent număr diapozitiv 3"/>
          <p:cNvSpPr>
            <a:spLocks noGrp="1"/>
          </p:cNvSpPr>
          <p:nvPr>
            <p:ph type="sldNum" sz="quarter" idx="5"/>
          </p:nvPr>
        </p:nvSpPr>
        <p:spPr/>
        <p:txBody>
          <a:bodyPr rtlCol="0"/>
          <a:lstStyle/>
          <a:p>
            <a:pPr rtl="0"/>
            <a:fld id="{0A3C37BE-C303-496D-B5CD-85F2937540FC}" type="slidenum">
              <a:rPr lang="ro-RO" smtClean="0"/>
              <a:pPr rtl="0"/>
              <a:t>3</a:t>
            </a:fld>
            <a:endParaRPr lang="ro-RO"/>
          </a:p>
        </p:txBody>
      </p:sp>
    </p:spTree>
    <p:extLst>
      <p:ext uri="{BB962C8B-B14F-4D97-AF65-F5344CB8AC3E}">
        <p14:creationId xmlns:p14="http://schemas.microsoft.com/office/powerpoint/2010/main" val="32672141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rtlCol="0"/>
          <a:lstStyle/>
          <a:p>
            <a:pPr rtl="0"/>
            <a:endParaRPr lang="ro-RO"/>
          </a:p>
        </p:txBody>
      </p:sp>
      <p:sp>
        <p:nvSpPr>
          <p:cNvPr id="4" name="Substituent număr diapozitiv 3"/>
          <p:cNvSpPr>
            <a:spLocks noGrp="1"/>
          </p:cNvSpPr>
          <p:nvPr>
            <p:ph type="sldNum" sz="quarter" idx="5"/>
          </p:nvPr>
        </p:nvSpPr>
        <p:spPr/>
        <p:txBody>
          <a:bodyPr rtlCol="0"/>
          <a:lstStyle/>
          <a:p>
            <a:pPr rtl="0"/>
            <a:fld id="{0A3C37BE-C303-496D-B5CD-85F2937540FC}" type="slidenum">
              <a:rPr lang="ro-RO" smtClean="0"/>
              <a:pPr rtl="0"/>
              <a:t>4</a:t>
            </a:fld>
            <a:endParaRPr lang="ro-RO"/>
          </a:p>
        </p:txBody>
      </p:sp>
    </p:spTree>
    <p:extLst>
      <p:ext uri="{BB962C8B-B14F-4D97-AF65-F5344CB8AC3E}">
        <p14:creationId xmlns:p14="http://schemas.microsoft.com/office/powerpoint/2010/main" val="3804686417"/>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zitiv titlu">
    <p:spTree>
      <p:nvGrpSpPr>
        <p:cNvPr id="1" name=""/>
        <p:cNvGrpSpPr/>
        <p:nvPr/>
      </p:nvGrpSpPr>
      <p:grpSpPr>
        <a:xfrm>
          <a:off x="0" y="0"/>
          <a:ext cx="0" cy="0"/>
          <a:chOff x="0" y="0"/>
          <a:chExt cx="0" cy="0"/>
        </a:xfrm>
      </p:grpSpPr>
      <p:sp>
        <p:nvSpPr>
          <p:cNvPr id="8" name="Dreptunghi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o-RO" noProof="0"/>
          </a:p>
        </p:txBody>
      </p:sp>
      <p:pic>
        <p:nvPicPr>
          <p:cNvPr id="11" name="Imagine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4445" y="0"/>
            <a:ext cx="1747524" cy="2292094"/>
          </a:xfrm>
          <a:prstGeom prst="rect">
            <a:avLst/>
          </a:prstGeom>
        </p:spPr>
      </p:pic>
      <p:sp>
        <p:nvSpPr>
          <p:cNvPr id="2" name="Titlu 1"/>
          <p:cNvSpPr>
            <a:spLocks noGrp="1"/>
          </p:cNvSpPr>
          <p:nvPr>
            <p:ph type="ctrTitle"/>
          </p:nvPr>
        </p:nvSpPr>
        <p:spPr>
          <a:xfrm>
            <a:off x="1104900" y="2292094"/>
            <a:ext cx="10096500" cy="2219691"/>
          </a:xfrm>
        </p:spPr>
        <p:txBody>
          <a:bodyPr rtlCol="0" anchor="ctr">
            <a:normAutofit/>
          </a:bodyPr>
          <a:lstStyle>
            <a:lvl1pPr algn="l">
              <a:defRPr sz="4400" cap="all" baseline="0"/>
            </a:lvl1pPr>
          </a:lstStyle>
          <a:p>
            <a:pPr rtl="0"/>
            <a:r>
              <a:rPr lang="ro-RO" noProof="0"/>
              <a:t>Clic pentru editare stil titlu</a:t>
            </a:r>
          </a:p>
        </p:txBody>
      </p:sp>
      <p:sp>
        <p:nvSpPr>
          <p:cNvPr id="3" name="Subtitlu 2"/>
          <p:cNvSpPr>
            <a:spLocks noGrp="1"/>
          </p:cNvSpPr>
          <p:nvPr>
            <p:ph type="subTitle" idx="1"/>
          </p:nvPr>
        </p:nvSpPr>
        <p:spPr>
          <a:xfrm>
            <a:off x="1104898" y="4511784"/>
            <a:ext cx="10096501" cy="955565"/>
          </a:xfrm>
        </p:spPr>
        <p:txBody>
          <a:bodyPr rtlCol="0">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ro-RO" noProof="0"/>
              <a:t>Clic pentru a edita stilul de subtitlu</a:t>
            </a:r>
          </a:p>
        </p:txBody>
      </p:sp>
      <p:sp>
        <p:nvSpPr>
          <p:cNvPr id="7" name="Dreptunghi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o-RO" noProof="0"/>
          </a:p>
        </p:txBody>
      </p:sp>
      <p:sp>
        <p:nvSpPr>
          <p:cNvPr id="4" name="Substituent dată 3"/>
          <p:cNvSpPr>
            <a:spLocks noGrp="1"/>
          </p:cNvSpPr>
          <p:nvPr>
            <p:ph type="dt" sz="half" idx="10"/>
          </p:nvPr>
        </p:nvSpPr>
        <p:spPr/>
        <p:txBody>
          <a:bodyPr rtlCol="0"/>
          <a:lstStyle>
            <a:lvl1pPr>
              <a:defRPr baseline="0">
                <a:solidFill>
                  <a:schemeClr val="tx1">
                    <a:lumMod val="20000"/>
                    <a:lumOff val="80000"/>
                  </a:schemeClr>
                </a:solidFill>
              </a:defRPr>
            </a:lvl1pPr>
          </a:lstStyle>
          <a:p>
            <a:pPr rtl="0"/>
            <a:fld id="{6BAA7E3D-6D18-41D6-8AA8-CBD641C86608}" type="datetime1">
              <a:rPr lang="ro-RO" noProof="0" smtClean="0"/>
              <a:pPr rtl="0"/>
              <a:t>17.12.2023</a:t>
            </a:fld>
            <a:endParaRPr lang="ro-RO" noProof="0"/>
          </a:p>
        </p:txBody>
      </p:sp>
      <p:sp>
        <p:nvSpPr>
          <p:cNvPr id="5" name="Substituent subsol 4"/>
          <p:cNvSpPr>
            <a:spLocks noGrp="1"/>
          </p:cNvSpPr>
          <p:nvPr>
            <p:ph type="ftr" sz="quarter" idx="11"/>
          </p:nvPr>
        </p:nvSpPr>
        <p:spPr/>
        <p:txBody>
          <a:bodyPr rtlCol="0"/>
          <a:lstStyle>
            <a:lvl1pPr>
              <a:defRPr baseline="0">
                <a:solidFill>
                  <a:schemeClr val="tx1">
                    <a:lumMod val="20000"/>
                    <a:lumOff val="80000"/>
                  </a:schemeClr>
                </a:solidFill>
              </a:defRPr>
            </a:lvl1pPr>
          </a:lstStyle>
          <a:p>
            <a:pPr rtl="0"/>
            <a:endParaRPr lang="ro-RO" noProof="0"/>
          </a:p>
        </p:txBody>
      </p:sp>
      <p:sp>
        <p:nvSpPr>
          <p:cNvPr id="6" name="Substituent număr diapozitiv 5"/>
          <p:cNvSpPr>
            <a:spLocks noGrp="1"/>
          </p:cNvSpPr>
          <p:nvPr>
            <p:ph type="sldNum" sz="quarter" idx="12"/>
          </p:nvPr>
        </p:nvSpPr>
        <p:spPr/>
        <p:txBody>
          <a:bodyPr rtlCol="0"/>
          <a:lstStyle>
            <a:lvl1pPr>
              <a:defRPr baseline="0">
                <a:solidFill>
                  <a:schemeClr val="tx1">
                    <a:lumMod val="20000"/>
                    <a:lumOff val="80000"/>
                  </a:schemeClr>
                </a:solidFill>
              </a:defRPr>
            </a:lvl1pPr>
          </a:lstStyle>
          <a:p>
            <a:pPr rtl="0"/>
            <a:fld id="{0FF54DE5-C571-48E8-A5BC-B369434E2F44}" type="slidenum">
              <a:rPr lang="ro-RO" noProof="0" smtClean="0"/>
              <a:pPr rtl="0"/>
              <a:t>‹#›</a:t>
            </a:fld>
            <a:endParaRPr lang="ro-RO" noProof="0"/>
          </a:p>
        </p:txBody>
      </p:sp>
    </p:spTree>
    <p:extLst>
      <p:ext uri="{BB962C8B-B14F-4D97-AF65-F5344CB8AC3E}">
        <p14:creationId xmlns:p14="http://schemas.microsoft.com/office/powerpoint/2010/main" val="1659756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ine cu legendă">
    <p:spTree>
      <p:nvGrpSpPr>
        <p:cNvPr id="1" name=""/>
        <p:cNvGrpSpPr/>
        <p:nvPr/>
      </p:nvGrpSpPr>
      <p:grpSpPr>
        <a:xfrm>
          <a:off x="0" y="0"/>
          <a:ext cx="0" cy="0"/>
          <a:chOff x="0" y="0"/>
          <a:chExt cx="0" cy="0"/>
        </a:xfrm>
      </p:grpSpPr>
      <p:sp>
        <p:nvSpPr>
          <p:cNvPr id="2" name="Titlu 1"/>
          <p:cNvSpPr>
            <a:spLocks noGrp="1"/>
          </p:cNvSpPr>
          <p:nvPr>
            <p:ph type="title"/>
          </p:nvPr>
        </p:nvSpPr>
        <p:spPr/>
        <p:txBody>
          <a:bodyPr rtlCol="0" anchor="b"/>
          <a:lstStyle>
            <a:lvl1pPr>
              <a:defRPr sz="3200"/>
            </a:lvl1pPr>
          </a:lstStyle>
          <a:p>
            <a:pPr rtl="0"/>
            <a:r>
              <a:rPr lang="ro-RO" noProof="0"/>
              <a:t>Clic pentru editare stil titlu</a:t>
            </a:r>
          </a:p>
        </p:txBody>
      </p:sp>
      <p:sp>
        <p:nvSpPr>
          <p:cNvPr id="4" name="Substituent text 3"/>
          <p:cNvSpPr>
            <a:spLocks noGrp="1"/>
          </p:cNvSpPr>
          <p:nvPr>
            <p:ph type="body" sz="half" idx="2" hasCustomPrompt="1"/>
          </p:nvPr>
        </p:nvSpPr>
        <p:spPr>
          <a:xfrm>
            <a:off x="1104900" y="1600200"/>
            <a:ext cx="3396996" cy="4572000"/>
          </a:xfrm>
        </p:spPr>
        <p:txBody>
          <a:bodyPr rtlCol="0">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ro-RO" noProof="0" dirty="0"/>
              <a:t>Faceți clic pentru a edita stilurile de text coordonator</a:t>
            </a:r>
          </a:p>
        </p:txBody>
      </p:sp>
      <p:sp>
        <p:nvSpPr>
          <p:cNvPr id="3" name="Substituent imagine 2" descr="Un substituent gol pentru a adăuga o imagine. Faceți clic pe substituent și selectați imaginea pe care doriți s-o adăugați."/>
          <p:cNvSpPr>
            <a:spLocks noGrp="1"/>
          </p:cNvSpPr>
          <p:nvPr>
            <p:ph type="pic" idx="1"/>
          </p:nvPr>
        </p:nvSpPr>
        <p:spPr>
          <a:xfrm>
            <a:off x="4654671" y="1600199"/>
            <a:ext cx="6430912" cy="4572001"/>
          </a:xfrm>
        </p:spPr>
        <p:txBody>
          <a:bodyPr tIns="1188720" rtlCol="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ro-RO" noProof="0"/>
              <a:t>Faceți clic pe pictogramă pentru a adăuga o imagine</a:t>
            </a:r>
          </a:p>
        </p:txBody>
      </p:sp>
      <p:sp>
        <p:nvSpPr>
          <p:cNvPr id="5" name="Substituent dată 4"/>
          <p:cNvSpPr>
            <a:spLocks noGrp="1"/>
          </p:cNvSpPr>
          <p:nvPr>
            <p:ph type="dt" sz="half" idx="10"/>
          </p:nvPr>
        </p:nvSpPr>
        <p:spPr/>
        <p:txBody>
          <a:bodyPr rtlCol="0"/>
          <a:lstStyle/>
          <a:p>
            <a:pPr rtl="0"/>
            <a:fld id="{77892B81-ED36-448B-A927-0FC0851CEF47}" type="datetime1">
              <a:rPr lang="ro-RO" noProof="0" smtClean="0"/>
              <a:pPr rtl="0"/>
              <a:t>17.12.2023</a:t>
            </a:fld>
            <a:endParaRPr lang="ro-RO" noProof="0"/>
          </a:p>
        </p:txBody>
      </p:sp>
      <p:sp>
        <p:nvSpPr>
          <p:cNvPr id="6" name="Substituent subsol 5"/>
          <p:cNvSpPr>
            <a:spLocks noGrp="1"/>
          </p:cNvSpPr>
          <p:nvPr>
            <p:ph type="ftr" sz="quarter" idx="11"/>
          </p:nvPr>
        </p:nvSpPr>
        <p:spPr/>
        <p:txBody>
          <a:bodyPr rtlCol="0"/>
          <a:lstStyle/>
          <a:p>
            <a:pPr rtl="0"/>
            <a:endParaRPr lang="ro-RO" noProof="0"/>
          </a:p>
        </p:txBody>
      </p:sp>
      <p:sp>
        <p:nvSpPr>
          <p:cNvPr id="7" name="Substituent număr diapozitiv 6"/>
          <p:cNvSpPr>
            <a:spLocks noGrp="1"/>
          </p:cNvSpPr>
          <p:nvPr>
            <p:ph type="sldNum" sz="quarter" idx="12"/>
          </p:nvPr>
        </p:nvSpPr>
        <p:spPr/>
        <p:txBody>
          <a:bodyPr rtlCol="0"/>
          <a:lstStyle/>
          <a:p>
            <a:pPr rtl="0"/>
            <a:fld id="{0FF54DE5-C571-48E8-A5BC-B369434E2F44}" type="slidenum">
              <a:rPr lang="ro-RO" noProof="0"/>
              <a:pPr rtl="0"/>
              <a:t>‹#›</a:t>
            </a:fld>
            <a:endParaRPr lang="ro-RO" noProof="0"/>
          </a:p>
        </p:txBody>
      </p:sp>
    </p:spTree>
    <p:extLst>
      <p:ext uri="{BB962C8B-B14F-4D97-AF65-F5344CB8AC3E}">
        <p14:creationId xmlns:p14="http://schemas.microsoft.com/office/powerpoint/2010/main" val="769637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u și text vertical">
    <p:spTree>
      <p:nvGrpSpPr>
        <p:cNvPr id="1" name=""/>
        <p:cNvGrpSpPr/>
        <p:nvPr/>
      </p:nvGrpSpPr>
      <p:grpSpPr>
        <a:xfrm>
          <a:off x="0" y="0"/>
          <a:ext cx="0" cy="0"/>
          <a:chOff x="0" y="0"/>
          <a:chExt cx="0" cy="0"/>
        </a:xfrm>
      </p:grpSpPr>
      <p:sp>
        <p:nvSpPr>
          <p:cNvPr id="2" name="Titlu 1"/>
          <p:cNvSpPr>
            <a:spLocks noGrp="1"/>
          </p:cNvSpPr>
          <p:nvPr>
            <p:ph type="title"/>
          </p:nvPr>
        </p:nvSpPr>
        <p:spPr/>
        <p:txBody>
          <a:bodyPr rtlCol="0"/>
          <a:lstStyle/>
          <a:p>
            <a:pPr rtl="0"/>
            <a:r>
              <a:rPr lang="ro-RO" noProof="0"/>
              <a:t>Clic pentru editare stil titlu</a:t>
            </a:r>
          </a:p>
        </p:txBody>
      </p:sp>
      <p:sp>
        <p:nvSpPr>
          <p:cNvPr id="3" name="Substituent text vertical 2"/>
          <p:cNvSpPr>
            <a:spLocks noGrp="1"/>
          </p:cNvSpPr>
          <p:nvPr>
            <p:ph type="body" orient="vert" idx="1" hasCustomPrompt="1"/>
          </p:nvPr>
        </p:nvSpPr>
        <p:spPr/>
        <p:txBody>
          <a:bodyPr vert="eaVert" rtlCol="0"/>
          <a:lstStyle>
            <a:lvl1pPr>
              <a:buNone/>
              <a:defRPr/>
            </a:lvl1pPr>
          </a:lstStyle>
          <a:p>
            <a:pPr marL="228600" marR="0" lvl="0" indent="-228600" algn="l" defTabSz="914400" rtl="0" eaLnBrk="1" fontAlgn="auto" latinLnBrk="0" hangingPunct="1">
              <a:lnSpc>
                <a:spcPct val="90000"/>
              </a:lnSpc>
              <a:spcBef>
                <a:spcPts val="1800"/>
              </a:spcBef>
              <a:spcAft>
                <a:spcPts val="0"/>
              </a:spcAft>
              <a:buClrTx/>
              <a:buSzTx/>
              <a:buFont typeface="Wingdings" panose="05000000000000000000" pitchFamily="2" charset="2"/>
              <a:buChar char="§"/>
              <a:tabLst/>
              <a:defRPr/>
            </a:pPr>
            <a:r>
              <a:rPr lang="ro-RO" noProof="0" dirty="0"/>
              <a:t>Faceți clic pentru a edita stilurile de text coordonator</a:t>
            </a:r>
          </a:p>
          <a:p>
            <a:pPr lvl="1" rtl="0"/>
            <a:r>
              <a:rPr lang="ro-RO" noProof="0" dirty="0"/>
              <a:t>Al doilea nivel</a:t>
            </a:r>
          </a:p>
          <a:p>
            <a:pPr lvl="2" rtl="0"/>
            <a:r>
              <a:rPr lang="ro-RO" noProof="0" dirty="0"/>
              <a:t>Al treilea nivel</a:t>
            </a:r>
          </a:p>
          <a:p>
            <a:pPr lvl="3" rtl="0"/>
            <a:r>
              <a:rPr lang="ro-RO" noProof="0" dirty="0"/>
              <a:t>Al patrulea nivel</a:t>
            </a:r>
          </a:p>
          <a:p>
            <a:pPr lvl="4" rtl="0"/>
            <a:r>
              <a:rPr lang="ro-RO" noProof="0" dirty="0"/>
              <a:t>Al cincilea nivel</a:t>
            </a:r>
          </a:p>
        </p:txBody>
      </p:sp>
      <p:sp>
        <p:nvSpPr>
          <p:cNvPr id="4" name="Substituent dată 3"/>
          <p:cNvSpPr>
            <a:spLocks noGrp="1"/>
          </p:cNvSpPr>
          <p:nvPr>
            <p:ph type="dt" sz="half" idx="10"/>
          </p:nvPr>
        </p:nvSpPr>
        <p:spPr/>
        <p:txBody>
          <a:bodyPr rtlCol="0"/>
          <a:lstStyle/>
          <a:p>
            <a:pPr rtl="0"/>
            <a:fld id="{9E418832-094B-4921-98ED-0FA3845EC1C4}" type="datetime1">
              <a:rPr lang="ro-RO" noProof="0" smtClean="0"/>
              <a:pPr rtl="0"/>
              <a:t>17.12.2023</a:t>
            </a:fld>
            <a:endParaRPr lang="ro-RO" noProof="0"/>
          </a:p>
        </p:txBody>
      </p:sp>
      <p:sp>
        <p:nvSpPr>
          <p:cNvPr id="5" name="Substituent subsol 4"/>
          <p:cNvSpPr>
            <a:spLocks noGrp="1"/>
          </p:cNvSpPr>
          <p:nvPr>
            <p:ph type="ftr" sz="quarter" idx="11"/>
          </p:nvPr>
        </p:nvSpPr>
        <p:spPr/>
        <p:txBody>
          <a:bodyPr rtlCol="0"/>
          <a:lstStyle/>
          <a:p>
            <a:pPr rtl="0"/>
            <a:endParaRPr lang="ro-RO" noProof="0"/>
          </a:p>
        </p:txBody>
      </p:sp>
      <p:sp>
        <p:nvSpPr>
          <p:cNvPr id="6" name="Substituent număr diapozitiv 5"/>
          <p:cNvSpPr>
            <a:spLocks noGrp="1"/>
          </p:cNvSpPr>
          <p:nvPr>
            <p:ph type="sldNum" sz="quarter" idx="12"/>
          </p:nvPr>
        </p:nvSpPr>
        <p:spPr/>
        <p:txBody>
          <a:bodyPr rtlCol="0"/>
          <a:lstStyle/>
          <a:p>
            <a:pPr rtl="0"/>
            <a:fld id="{0FF54DE5-C571-48E8-A5BC-B369434E2F44}" type="slidenum">
              <a:rPr lang="ro-RO" noProof="0"/>
              <a:pPr rtl="0"/>
              <a:t>‹#›</a:t>
            </a:fld>
            <a:endParaRPr lang="ro-RO" noProof="0"/>
          </a:p>
        </p:txBody>
      </p:sp>
    </p:spTree>
    <p:extLst>
      <p:ext uri="{BB962C8B-B14F-4D97-AF65-F5344CB8AC3E}">
        <p14:creationId xmlns:p14="http://schemas.microsoft.com/office/powerpoint/2010/main" val="2012076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Titlu vertical și text">
    <p:spTree>
      <p:nvGrpSpPr>
        <p:cNvPr id="1" name=""/>
        <p:cNvGrpSpPr/>
        <p:nvPr/>
      </p:nvGrpSpPr>
      <p:grpSpPr>
        <a:xfrm>
          <a:off x="0" y="0"/>
          <a:ext cx="0" cy="0"/>
          <a:chOff x="0" y="0"/>
          <a:chExt cx="0" cy="0"/>
        </a:xfrm>
      </p:grpSpPr>
      <p:sp>
        <p:nvSpPr>
          <p:cNvPr id="2" name="Titlu vertical 1"/>
          <p:cNvSpPr>
            <a:spLocks noGrp="1"/>
          </p:cNvSpPr>
          <p:nvPr>
            <p:ph type="title" orient="vert" hasCustomPrompt="1"/>
          </p:nvPr>
        </p:nvSpPr>
        <p:spPr>
          <a:xfrm>
            <a:off x="9372600" y="365125"/>
            <a:ext cx="1714500" cy="5811838"/>
          </a:xfrm>
        </p:spPr>
        <p:txBody>
          <a:bodyPr vert="eaVert" rtlCol="0"/>
          <a:lstStyle/>
          <a:p>
            <a:pPr rtl="0"/>
            <a:r>
              <a:rPr lang="ro-RO" noProof="0"/>
              <a:t>Clic pentru editare stil titlu Coordonator</a:t>
            </a:r>
          </a:p>
        </p:txBody>
      </p:sp>
      <p:sp>
        <p:nvSpPr>
          <p:cNvPr id="3" name="Substituent text vertical 2"/>
          <p:cNvSpPr>
            <a:spLocks noGrp="1"/>
          </p:cNvSpPr>
          <p:nvPr>
            <p:ph type="body" orient="vert" idx="1" hasCustomPrompt="1"/>
          </p:nvPr>
        </p:nvSpPr>
        <p:spPr>
          <a:xfrm>
            <a:off x="1104900" y="365125"/>
            <a:ext cx="8098896" cy="5811838"/>
          </a:xfrm>
        </p:spPr>
        <p:txBody>
          <a:bodyPr vert="eaVert" rtlCol="0"/>
          <a:lstStyle>
            <a:lvl1pPr>
              <a:buNone/>
              <a:defRPr/>
            </a:lvl1pPr>
          </a:lstStyle>
          <a:p>
            <a:pPr marL="228600" marR="0" lvl="0" indent="-228600" algn="l" defTabSz="914400" rtl="0" eaLnBrk="1" fontAlgn="auto" latinLnBrk="0" hangingPunct="1">
              <a:lnSpc>
                <a:spcPct val="90000"/>
              </a:lnSpc>
              <a:spcBef>
                <a:spcPts val="1800"/>
              </a:spcBef>
              <a:spcAft>
                <a:spcPts val="0"/>
              </a:spcAft>
              <a:buClrTx/>
              <a:buSzTx/>
              <a:buFont typeface="Wingdings" panose="05000000000000000000" pitchFamily="2" charset="2"/>
              <a:buChar char="§"/>
              <a:tabLst/>
              <a:defRPr/>
            </a:pPr>
            <a:r>
              <a:rPr lang="ro-RO" noProof="0" dirty="0"/>
              <a:t>Faceți clic pentru a edita stilurile de text coordonator</a:t>
            </a:r>
          </a:p>
          <a:p>
            <a:pPr lvl="1" rtl="0"/>
            <a:r>
              <a:rPr lang="ro-RO" noProof="0" dirty="0"/>
              <a:t>Al doilea nivel</a:t>
            </a:r>
          </a:p>
          <a:p>
            <a:pPr lvl="2" rtl="0"/>
            <a:r>
              <a:rPr lang="ro-RO" noProof="0" dirty="0"/>
              <a:t>Al treilea nivel</a:t>
            </a:r>
          </a:p>
          <a:p>
            <a:pPr lvl="3" rtl="0"/>
            <a:r>
              <a:rPr lang="ro-RO" noProof="0" dirty="0"/>
              <a:t>Al patrulea nivel</a:t>
            </a:r>
          </a:p>
          <a:p>
            <a:pPr lvl="4" rtl="0"/>
            <a:r>
              <a:rPr lang="ro-RO" noProof="0" dirty="0"/>
              <a:t>Al cincilea nivel</a:t>
            </a:r>
          </a:p>
        </p:txBody>
      </p:sp>
      <p:sp>
        <p:nvSpPr>
          <p:cNvPr id="4" name="Substituent dată 3"/>
          <p:cNvSpPr>
            <a:spLocks noGrp="1"/>
          </p:cNvSpPr>
          <p:nvPr>
            <p:ph type="dt" sz="half" idx="10"/>
          </p:nvPr>
        </p:nvSpPr>
        <p:spPr/>
        <p:txBody>
          <a:bodyPr rtlCol="0"/>
          <a:lstStyle/>
          <a:p>
            <a:pPr rtl="0"/>
            <a:fld id="{3D9AD37F-871B-45B3-886D-A374B3280DF8}" type="datetime1">
              <a:rPr lang="ro-RO" noProof="0" smtClean="0"/>
              <a:pPr rtl="0"/>
              <a:t>17.12.2023</a:t>
            </a:fld>
            <a:endParaRPr lang="ro-RO" noProof="0"/>
          </a:p>
        </p:txBody>
      </p:sp>
      <p:sp>
        <p:nvSpPr>
          <p:cNvPr id="5" name="Substituent subsol 4"/>
          <p:cNvSpPr>
            <a:spLocks noGrp="1"/>
          </p:cNvSpPr>
          <p:nvPr>
            <p:ph type="ftr" sz="quarter" idx="11"/>
          </p:nvPr>
        </p:nvSpPr>
        <p:spPr/>
        <p:txBody>
          <a:bodyPr rtlCol="0"/>
          <a:lstStyle/>
          <a:p>
            <a:pPr rtl="0"/>
            <a:endParaRPr lang="ro-RO" noProof="0"/>
          </a:p>
        </p:txBody>
      </p:sp>
      <p:sp>
        <p:nvSpPr>
          <p:cNvPr id="6" name="Substituent număr diapozitiv 5"/>
          <p:cNvSpPr>
            <a:spLocks noGrp="1"/>
          </p:cNvSpPr>
          <p:nvPr>
            <p:ph type="sldNum" sz="quarter" idx="12"/>
          </p:nvPr>
        </p:nvSpPr>
        <p:spPr/>
        <p:txBody>
          <a:bodyPr rtlCol="0"/>
          <a:lstStyle/>
          <a:p>
            <a:pPr rtl="0"/>
            <a:fld id="{0FF54DE5-C571-48E8-A5BC-B369434E2F44}" type="slidenum">
              <a:rPr lang="ro-RO" noProof="0"/>
              <a:pPr rtl="0"/>
              <a:t>‹#›</a:t>
            </a:fld>
            <a:endParaRPr lang="ro-RO" noProof="0"/>
          </a:p>
        </p:txBody>
      </p:sp>
      <p:grpSp>
        <p:nvGrpSpPr>
          <p:cNvPr id="7" name="Grup 6"/>
          <p:cNvGrpSpPr/>
          <p:nvPr/>
        </p:nvGrpSpPr>
        <p:grpSpPr>
          <a:xfrm rot="5400000">
            <a:off x="6514047" y="3228843"/>
            <a:ext cx="5632704" cy="84403"/>
            <a:chOff x="1073150" y="1219201"/>
            <a:chExt cx="10058400" cy="63125"/>
          </a:xfrm>
        </p:grpSpPr>
        <p:cxnSp>
          <p:nvCxnSpPr>
            <p:cNvPr id="8" name="Conector drept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Conector drept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4592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u și conținut">
    <p:spTree>
      <p:nvGrpSpPr>
        <p:cNvPr id="1" name=""/>
        <p:cNvGrpSpPr/>
        <p:nvPr/>
      </p:nvGrpSpPr>
      <p:grpSpPr>
        <a:xfrm>
          <a:off x="0" y="0"/>
          <a:ext cx="0" cy="0"/>
          <a:chOff x="0" y="0"/>
          <a:chExt cx="0" cy="0"/>
        </a:xfrm>
      </p:grpSpPr>
      <p:sp>
        <p:nvSpPr>
          <p:cNvPr id="2" name="Titlu 1"/>
          <p:cNvSpPr>
            <a:spLocks noGrp="1"/>
          </p:cNvSpPr>
          <p:nvPr>
            <p:ph type="title"/>
          </p:nvPr>
        </p:nvSpPr>
        <p:spPr/>
        <p:txBody>
          <a:bodyPr rtlCol="0"/>
          <a:lstStyle/>
          <a:p>
            <a:pPr rtl="0"/>
            <a:r>
              <a:rPr lang="ro-RO" noProof="0"/>
              <a:t>Clic pentru editare stil titlu</a:t>
            </a:r>
          </a:p>
        </p:txBody>
      </p:sp>
      <p:sp>
        <p:nvSpPr>
          <p:cNvPr id="3" name="Substituent conținut 2"/>
          <p:cNvSpPr>
            <a:spLocks noGrp="1"/>
          </p:cNvSpPr>
          <p:nvPr>
            <p:ph idx="1" hasCustomPrompt="1"/>
          </p:nvPr>
        </p:nvSpPr>
        <p:spPr/>
        <p:txBody>
          <a:bodyPr rtlCol="0"/>
          <a:lstStyle/>
          <a:p>
            <a:pPr lvl="0" rtl="0"/>
            <a:r>
              <a:rPr lang="ro-RO" noProof="0"/>
              <a:t>Faceți clic pentru a edita stilurile de text coordonator</a:t>
            </a:r>
          </a:p>
          <a:p>
            <a:pPr lvl="1" rtl="0"/>
            <a:r>
              <a:rPr lang="ro-RO" noProof="0"/>
              <a:t>Al doilea nivel</a:t>
            </a:r>
          </a:p>
          <a:p>
            <a:pPr lvl="2" rtl="0"/>
            <a:r>
              <a:rPr lang="ro-RO" noProof="0"/>
              <a:t>Al treilea nivel</a:t>
            </a:r>
          </a:p>
          <a:p>
            <a:pPr lvl="3" rtl="0"/>
            <a:r>
              <a:rPr lang="ro-RO" noProof="0"/>
              <a:t>Al patrulea nivel</a:t>
            </a:r>
          </a:p>
          <a:p>
            <a:pPr lvl="4" rtl="0"/>
            <a:r>
              <a:rPr lang="ro-RO" noProof="0"/>
              <a:t>Al cincilea nivel</a:t>
            </a:r>
          </a:p>
        </p:txBody>
      </p:sp>
      <p:sp>
        <p:nvSpPr>
          <p:cNvPr id="4" name="Substituent dată 3"/>
          <p:cNvSpPr>
            <a:spLocks noGrp="1"/>
          </p:cNvSpPr>
          <p:nvPr>
            <p:ph type="dt" sz="half" idx="10"/>
          </p:nvPr>
        </p:nvSpPr>
        <p:spPr/>
        <p:txBody>
          <a:bodyPr rtlCol="0"/>
          <a:lstStyle/>
          <a:p>
            <a:pPr rtl="0"/>
            <a:fld id="{9AF4EF84-A321-401E-A17B-C62A720BFED0}" type="datetime1">
              <a:rPr lang="ro-RO" noProof="0" smtClean="0"/>
              <a:pPr rtl="0"/>
              <a:t>17.12.2023</a:t>
            </a:fld>
            <a:endParaRPr lang="ro-RO" noProof="0"/>
          </a:p>
        </p:txBody>
      </p:sp>
      <p:sp>
        <p:nvSpPr>
          <p:cNvPr id="5" name="Substituent subsol 4"/>
          <p:cNvSpPr>
            <a:spLocks noGrp="1"/>
          </p:cNvSpPr>
          <p:nvPr>
            <p:ph type="ftr" sz="quarter" idx="11"/>
          </p:nvPr>
        </p:nvSpPr>
        <p:spPr/>
        <p:txBody>
          <a:bodyPr rtlCol="0"/>
          <a:lstStyle/>
          <a:p>
            <a:pPr rtl="0"/>
            <a:endParaRPr lang="ro-RO" noProof="0"/>
          </a:p>
        </p:txBody>
      </p:sp>
      <p:sp>
        <p:nvSpPr>
          <p:cNvPr id="6" name="Substituent număr diapozitiv 5"/>
          <p:cNvSpPr>
            <a:spLocks noGrp="1"/>
          </p:cNvSpPr>
          <p:nvPr>
            <p:ph type="sldNum" sz="quarter" idx="12"/>
          </p:nvPr>
        </p:nvSpPr>
        <p:spPr/>
        <p:txBody>
          <a:bodyPr rtlCol="0"/>
          <a:lstStyle/>
          <a:p>
            <a:pPr rtl="0"/>
            <a:fld id="{0FF54DE5-C571-48E8-A5BC-B369434E2F44}" type="slidenum">
              <a:rPr lang="ro-RO" noProof="0"/>
              <a:pPr rtl="0"/>
              <a:t>‹#›</a:t>
            </a:fld>
            <a:endParaRPr lang="ro-RO" noProof="0"/>
          </a:p>
        </p:txBody>
      </p:sp>
    </p:spTree>
    <p:extLst>
      <p:ext uri="{BB962C8B-B14F-4D97-AF65-F5344CB8AC3E}">
        <p14:creationId xmlns:p14="http://schemas.microsoft.com/office/powerpoint/2010/main" val="378687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Diapozitiv titlu cu imagine">
    <p:spTree>
      <p:nvGrpSpPr>
        <p:cNvPr id="1" name=""/>
        <p:cNvGrpSpPr/>
        <p:nvPr/>
      </p:nvGrpSpPr>
      <p:grpSpPr>
        <a:xfrm>
          <a:off x="0" y="0"/>
          <a:ext cx="0" cy="0"/>
          <a:chOff x="0" y="0"/>
          <a:chExt cx="0" cy="0"/>
        </a:xfrm>
      </p:grpSpPr>
      <p:sp>
        <p:nvSpPr>
          <p:cNvPr id="2" name="Titlu 1"/>
          <p:cNvSpPr>
            <a:spLocks noGrp="1"/>
          </p:cNvSpPr>
          <p:nvPr>
            <p:ph type="ctrTitle"/>
          </p:nvPr>
        </p:nvSpPr>
        <p:spPr>
          <a:xfrm>
            <a:off x="1104900" y="2292094"/>
            <a:ext cx="5734050" cy="2219691"/>
          </a:xfrm>
        </p:spPr>
        <p:txBody>
          <a:bodyPr rtlCol="0" anchor="ctr">
            <a:normAutofit/>
          </a:bodyPr>
          <a:lstStyle>
            <a:lvl1pPr algn="l">
              <a:defRPr sz="4400" cap="all" baseline="0"/>
            </a:lvl1pPr>
          </a:lstStyle>
          <a:p>
            <a:pPr rtl="0"/>
            <a:r>
              <a:rPr lang="ro-RO" noProof="0"/>
              <a:t>Clic pentru editare stil titlu</a:t>
            </a:r>
          </a:p>
        </p:txBody>
      </p:sp>
      <p:sp>
        <p:nvSpPr>
          <p:cNvPr id="3" name="Subtitlu 2"/>
          <p:cNvSpPr>
            <a:spLocks noGrp="1"/>
          </p:cNvSpPr>
          <p:nvPr>
            <p:ph type="subTitle" idx="1"/>
          </p:nvPr>
        </p:nvSpPr>
        <p:spPr>
          <a:xfrm>
            <a:off x="1104900" y="4511784"/>
            <a:ext cx="5734050" cy="955565"/>
          </a:xfrm>
        </p:spPr>
        <p:txBody>
          <a:bodyPr rtlCol="0">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ro-RO" noProof="0"/>
              <a:t>Clic pentru a edita stilul de subtitlu</a:t>
            </a:r>
          </a:p>
        </p:txBody>
      </p:sp>
      <p:sp>
        <p:nvSpPr>
          <p:cNvPr id="11" name="Substituent imagine 10" descr="Un substituent gol pentru a adăuga o imagine. Faceți clic pe substituent și selectați imaginea pe care doriți s-o adăugați."/>
          <p:cNvSpPr>
            <a:spLocks noGrp="1"/>
          </p:cNvSpPr>
          <p:nvPr>
            <p:ph type="pic" sz="quarter" idx="13"/>
          </p:nvPr>
        </p:nvSpPr>
        <p:spPr>
          <a:xfrm>
            <a:off x="6981063" y="1310656"/>
            <a:ext cx="5210937" cy="4208604"/>
          </a:xfrm>
          <a:solidFill>
            <a:schemeClr val="tx1">
              <a:lumMod val="20000"/>
              <a:lumOff val="80000"/>
            </a:schemeClr>
          </a:solidFill>
        </p:spPr>
        <p:txBody>
          <a:bodyPr tIns="1005840" rtlCol="0"/>
          <a:lstStyle>
            <a:lvl1pPr marL="0" indent="0" algn="ctr">
              <a:buNone/>
              <a:defRPr/>
            </a:lvl1pPr>
          </a:lstStyle>
          <a:p>
            <a:pPr rtl="0"/>
            <a:r>
              <a:rPr lang="ro-RO" noProof="0"/>
              <a:t>Faceți clic pe pictogramă pentru a adăuga o imagine</a:t>
            </a:r>
          </a:p>
        </p:txBody>
      </p:sp>
      <p:sp>
        <p:nvSpPr>
          <p:cNvPr id="8" name="Dreptunghi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o-RO" noProof="0"/>
          </a:p>
        </p:txBody>
      </p:sp>
      <p:grpSp>
        <p:nvGrpSpPr>
          <p:cNvPr id="14" name="Grup 13"/>
          <p:cNvGrpSpPr/>
          <p:nvPr/>
        </p:nvGrpSpPr>
        <p:grpSpPr>
          <a:xfrm>
            <a:off x="0" y="1143000"/>
            <a:ext cx="12192000" cy="63125"/>
            <a:chOff x="507492" y="1501519"/>
            <a:chExt cx="8129016" cy="63125"/>
          </a:xfrm>
        </p:grpSpPr>
        <p:cxnSp>
          <p:nvCxnSpPr>
            <p:cNvPr id="15" name="Conector drept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Conector drept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pic>
        <p:nvPicPr>
          <p:cNvPr id="10" name="Imagine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5880" y="0"/>
            <a:ext cx="1747524" cy="2292094"/>
          </a:xfrm>
          <a:prstGeom prst="rect">
            <a:avLst/>
          </a:prstGeom>
        </p:spPr>
      </p:pic>
      <p:grpSp>
        <p:nvGrpSpPr>
          <p:cNvPr id="13" name="Grup 12"/>
          <p:cNvGrpSpPr/>
          <p:nvPr/>
        </p:nvGrpSpPr>
        <p:grpSpPr>
          <a:xfrm rot="10800000">
            <a:off x="0" y="5645510"/>
            <a:ext cx="12192000" cy="63125"/>
            <a:chOff x="507492" y="1501519"/>
            <a:chExt cx="8129016" cy="63125"/>
          </a:xfrm>
        </p:grpSpPr>
        <p:cxnSp>
          <p:nvCxnSpPr>
            <p:cNvPr id="17" name="Conector drept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Conector drept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Dreptunghi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o-RO" noProof="0"/>
          </a:p>
        </p:txBody>
      </p:sp>
    </p:spTree>
    <p:extLst>
      <p:ext uri="{BB962C8B-B14F-4D97-AF65-F5344CB8AC3E}">
        <p14:creationId xmlns:p14="http://schemas.microsoft.com/office/powerpoint/2010/main" val="267394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Antet secțiune">
    <p:spTree>
      <p:nvGrpSpPr>
        <p:cNvPr id="1" name=""/>
        <p:cNvGrpSpPr/>
        <p:nvPr/>
      </p:nvGrpSpPr>
      <p:grpSpPr>
        <a:xfrm>
          <a:off x="0" y="0"/>
          <a:ext cx="0" cy="0"/>
          <a:chOff x="0" y="0"/>
          <a:chExt cx="0" cy="0"/>
        </a:xfrm>
      </p:grpSpPr>
      <p:grpSp>
        <p:nvGrpSpPr>
          <p:cNvPr id="8" name="Grup 7"/>
          <p:cNvGrpSpPr/>
          <p:nvPr/>
        </p:nvGrpSpPr>
        <p:grpSpPr>
          <a:xfrm>
            <a:off x="0" y="2514600"/>
            <a:ext cx="12192000" cy="3194035"/>
            <a:chOff x="647402" y="2514600"/>
            <a:chExt cx="10838688" cy="3194035"/>
          </a:xfrm>
        </p:grpSpPr>
        <p:grpSp>
          <p:nvGrpSpPr>
            <p:cNvPr id="9" name="Grup 8"/>
            <p:cNvGrpSpPr/>
            <p:nvPr/>
          </p:nvGrpSpPr>
          <p:grpSpPr>
            <a:xfrm>
              <a:off x="647402" y="2514600"/>
              <a:ext cx="10838688" cy="63125"/>
              <a:chOff x="507492" y="1501519"/>
              <a:chExt cx="8129016" cy="63125"/>
            </a:xfrm>
          </p:grpSpPr>
          <p:cxnSp>
            <p:nvCxnSpPr>
              <p:cNvPr id="14" name="Conector drept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Conector drept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Dreptunghi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o-RO" noProof="0"/>
            </a:p>
          </p:txBody>
        </p:sp>
        <p:grpSp>
          <p:nvGrpSpPr>
            <p:cNvPr id="11" name="Grup 10"/>
            <p:cNvGrpSpPr/>
            <p:nvPr/>
          </p:nvGrpSpPr>
          <p:grpSpPr>
            <a:xfrm rot="10800000">
              <a:off x="647402" y="5645510"/>
              <a:ext cx="10838688" cy="63125"/>
              <a:chOff x="507492" y="1501519"/>
              <a:chExt cx="8129016" cy="63125"/>
            </a:xfrm>
          </p:grpSpPr>
          <p:cxnSp>
            <p:nvCxnSpPr>
              <p:cNvPr id="12" name="Conector drept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Conector drept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pic>
        <p:nvPicPr>
          <p:cNvPr id="7" name="Imagine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325880" y="0"/>
            <a:ext cx="1783188" cy="2971806"/>
          </a:xfrm>
          <a:prstGeom prst="rect">
            <a:avLst/>
          </a:prstGeom>
        </p:spPr>
      </p:pic>
      <p:sp>
        <p:nvSpPr>
          <p:cNvPr id="2" name="Titlu 1"/>
          <p:cNvSpPr>
            <a:spLocks noGrp="1"/>
          </p:cNvSpPr>
          <p:nvPr>
            <p:ph type="title"/>
          </p:nvPr>
        </p:nvSpPr>
        <p:spPr>
          <a:xfrm>
            <a:off x="1104899" y="2971806"/>
            <a:ext cx="10071099" cy="1684150"/>
          </a:xfrm>
        </p:spPr>
        <p:txBody>
          <a:bodyPr rtlCol="0" anchor="ctr">
            <a:normAutofit/>
          </a:bodyPr>
          <a:lstStyle>
            <a:lvl1pPr>
              <a:defRPr sz="4400" cap="all" baseline="0">
                <a:solidFill>
                  <a:schemeClr val="bg1"/>
                </a:solidFill>
              </a:defRPr>
            </a:lvl1pPr>
          </a:lstStyle>
          <a:p>
            <a:pPr rtl="0"/>
            <a:r>
              <a:rPr lang="ro-RO" noProof="0"/>
              <a:t>Clic pentru editare stil titlu</a:t>
            </a:r>
          </a:p>
        </p:txBody>
      </p:sp>
      <p:sp>
        <p:nvSpPr>
          <p:cNvPr id="3" name="Substituent text 2"/>
          <p:cNvSpPr>
            <a:spLocks noGrp="1"/>
          </p:cNvSpPr>
          <p:nvPr>
            <p:ph type="body" idx="1" hasCustomPrompt="1"/>
          </p:nvPr>
        </p:nvSpPr>
        <p:spPr>
          <a:xfrm>
            <a:off x="1104899" y="4655956"/>
            <a:ext cx="10071099" cy="509750"/>
          </a:xfrm>
        </p:spPr>
        <p:txBody>
          <a:bodyPr rtlCol="0">
            <a:normAutofit/>
          </a:bodyPr>
          <a:lstStyle>
            <a:lvl1pPr marL="0" indent="0">
              <a:spcBef>
                <a:spcPts val="0"/>
              </a:spcBef>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ro-RO" noProof="0"/>
              <a:t>Faceți clic pentru a edita stilurile de text coordonator</a:t>
            </a:r>
          </a:p>
        </p:txBody>
      </p:sp>
      <p:sp>
        <p:nvSpPr>
          <p:cNvPr id="4" name="Substituent dată 3"/>
          <p:cNvSpPr>
            <a:spLocks noGrp="1"/>
          </p:cNvSpPr>
          <p:nvPr>
            <p:ph type="dt" sz="half" idx="10"/>
          </p:nvPr>
        </p:nvSpPr>
        <p:spPr/>
        <p:txBody>
          <a:bodyPr rtlCol="0"/>
          <a:lstStyle/>
          <a:p>
            <a:pPr rtl="0"/>
            <a:fld id="{D8C90F6F-A873-408C-9616-8249541C37E4}" type="datetime1">
              <a:rPr lang="ro-RO" noProof="0" smtClean="0"/>
              <a:pPr rtl="0"/>
              <a:t>17.12.2023</a:t>
            </a:fld>
            <a:endParaRPr lang="ro-RO" noProof="0"/>
          </a:p>
        </p:txBody>
      </p:sp>
      <p:sp>
        <p:nvSpPr>
          <p:cNvPr id="5" name="Substituent subsol 4"/>
          <p:cNvSpPr>
            <a:spLocks noGrp="1"/>
          </p:cNvSpPr>
          <p:nvPr>
            <p:ph type="ftr" sz="quarter" idx="11"/>
          </p:nvPr>
        </p:nvSpPr>
        <p:spPr/>
        <p:txBody>
          <a:bodyPr rtlCol="0"/>
          <a:lstStyle/>
          <a:p>
            <a:pPr rtl="0"/>
            <a:endParaRPr lang="ro-RO" noProof="0"/>
          </a:p>
        </p:txBody>
      </p:sp>
      <p:sp>
        <p:nvSpPr>
          <p:cNvPr id="6" name="Substituent număr diapozitiv 5"/>
          <p:cNvSpPr>
            <a:spLocks noGrp="1"/>
          </p:cNvSpPr>
          <p:nvPr>
            <p:ph type="sldNum" sz="quarter" idx="12"/>
          </p:nvPr>
        </p:nvSpPr>
        <p:spPr/>
        <p:txBody>
          <a:bodyPr rtlCol="0"/>
          <a:lstStyle/>
          <a:p>
            <a:pPr rtl="0"/>
            <a:fld id="{0FF54DE5-C571-48E8-A5BC-B369434E2F44}" type="slidenum">
              <a:rPr lang="ro-RO" noProof="0"/>
              <a:pPr rtl="0"/>
              <a:t>‹#›</a:t>
            </a:fld>
            <a:endParaRPr lang="ro-RO" noProof="0"/>
          </a:p>
        </p:txBody>
      </p:sp>
    </p:spTree>
    <p:extLst>
      <p:ext uri="{BB962C8B-B14F-4D97-AF65-F5344CB8AC3E}">
        <p14:creationId xmlns:p14="http://schemas.microsoft.com/office/powerpoint/2010/main" val="3602678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uă tipuri de conținut">
    <p:spTree>
      <p:nvGrpSpPr>
        <p:cNvPr id="1" name=""/>
        <p:cNvGrpSpPr/>
        <p:nvPr/>
      </p:nvGrpSpPr>
      <p:grpSpPr>
        <a:xfrm>
          <a:off x="0" y="0"/>
          <a:ext cx="0" cy="0"/>
          <a:chOff x="0" y="0"/>
          <a:chExt cx="0" cy="0"/>
        </a:xfrm>
      </p:grpSpPr>
      <p:sp>
        <p:nvSpPr>
          <p:cNvPr id="2" name="Titlu 1"/>
          <p:cNvSpPr>
            <a:spLocks noGrp="1"/>
          </p:cNvSpPr>
          <p:nvPr>
            <p:ph type="title"/>
          </p:nvPr>
        </p:nvSpPr>
        <p:spPr/>
        <p:txBody>
          <a:bodyPr rtlCol="0"/>
          <a:lstStyle/>
          <a:p>
            <a:pPr rtl="0"/>
            <a:r>
              <a:rPr lang="ro-RO" noProof="0"/>
              <a:t>Clic pentru editare stil titlu</a:t>
            </a:r>
          </a:p>
        </p:txBody>
      </p:sp>
      <p:sp>
        <p:nvSpPr>
          <p:cNvPr id="3" name="Substituent conținut 2"/>
          <p:cNvSpPr>
            <a:spLocks noGrp="1"/>
          </p:cNvSpPr>
          <p:nvPr>
            <p:ph sz="half" idx="1" hasCustomPrompt="1"/>
          </p:nvPr>
        </p:nvSpPr>
        <p:spPr>
          <a:xfrm>
            <a:off x="1104900" y="1600200"/>
            <a:ext cx="4914900" cy="4571999"/>
          </a:xfrm>
        </p:spPr>
        <p:txBody>
          <a:bodyPr rtlCol="0"/>
          <a:lstStyle>
            <a:lvl5pPr>
              <a:defRPr/>
            </a:lvl5pPr>
            <a:lvl6pPr>
              <a:defRPr/>
            </a:lvl6pPr>
            <a:lvl7pPr>
              <a:defRPr/>
            </a:lvl7pPr>
            <a:lvl8pPr>
              <a:defRPr/>
            </a:lvl8pPr>
            <a:lvl9pPr>
              <a:defRPr/>
            </a:lvl9pPr>
          </a:lstStyle>
          <a:p>
            <a:pPr lvl="0" rtl="0"/>
            <a:r>
              <a:rPr lang="ro-RO" noProof="0"/>
              <a:t>Faceți clic pentru a edita stilurile de text coordonator</a:t>
            </a:r>
          </a:p>
          <a:p>
            <a:pPr lvl="1" rtl="0"/>
            <a:r>
              <a:rPr lang="ro-RO" noProof="0"/>
              <a:t>Al doilea nivel</a:t>
            </a:r>
          </a:p>
          <a:p>
            <a:pPr lvl="2" rtl="0"/>
            <a:r>
              <a:rPr lang="ro-RO" noProof="0"/>
              <a:t>Al treilea nivel</a:t>
            </a:r>
          </a:p>
          <a:p>
            <a:pPr lvl="3" rtl="0"/>
            <a:r>
              <a:rPr lang="ro-RO" noProof="0"/>
              <a:t>Al patrulea nivel</a:t>
            </a:r>
          </a:p>
          <a:p>
            <a:pPr lvl="4" rtl="0"/>
            <a:r>
              <a:rPr lang="ro-RO" noProof="0"/>
              <a:t>Al cincilea nivel</a:t>
            </a:r>
          </a:p>
        </p:txBody>
      </p:sp>
      <p:sp>
        <p:nvSpPr>
          <p:cNvPr id="4" name="Substituent conținut 3"/>
          <p:cNvSpPr>
            <a:spLocks noGrp="1"/>
          </p:cNvSpPr>
          <p:nvPr>
            <p:ph sz="half" idx="2" hasCustomPrompt="1"/>
          </p:nvPr>
        </p:nvSpPr>
        <p:spPr>
          <a:xfrm>
            <a:off x="6172200" y="1600200"/>
            <a:ext cx="4914900" cy="4571999"/>
          </a:xfrm>
        </p:spPr>
        <p:txBody>
          <a:bodyPr rtlCol="0"/>
          <a:lstStyle>
            <a:lvl5pPr>
              <a:defRPr/>
            </a:lvl5pPr>
            <a:lvl6pPr>
              <a:defRPr/>
            </a:lvl6pPr>
            <a:lvl7pPr>
              <a:defRPr/>
            </a:lvl7pPr>
            <a:lvl8pPr>
              <a:defRPr/>
            </a:lvl8pPr>
          </a:lstStyle>
          <a:p>
            <a:pPr lvl="0" rtl="0"/>
            <a:r>
              <a:rPr lang="ro-RO" noProof="0"/>
              <a:t>Faceți clic pentru a edita stilurile de text coordonator</a:t>
            </a:r>
          </a:p>
          <a:p>
            <a:pPr lvl="1" rtl="0"/>
            <a:r>
              <a:rPr lang="ro-RO" noProof="0"/>
              <a:t>Al doilea nivel</a:t>
            </a:r>
          </a:p>
          <a:p>
            <a:pPr lvl="2" rtl="0"/>
            <a:r>
              <a:rPr lang="ro-RO" noProof="0"/>
              <a:t>Al treilea nivel</a:t>
            </a:r>
          </a:p>
          <a:p>
            <a:pPr lvl="3" rtl="0"/>
            <a:r>
              <a:rPr lang="ro-RO" noProof="0"/>
              <a:t>Al patrulea nivel</a:t>
            </a:r>
          </a:p>
          <a:p>
            <a:pPr lvl="4" rtl="0"/>
            <a:r>
              <a:rPr lang="ro-RO" noProof="0"/>
              <a:t>Al cincilea nivel</a:t>
            </a:r>
          </a:p>
        </p:txBody>
      </p:sp>
      <p:sp>
        <p:nvSpPr>
          <p:cNvPr id="5" name="Substituent dată 4"/>
          <p:cNvSpPr>
            <a:spLocks noGrp="1"/>
          </p:cNvSpPr>
          <p:nvPr>
            <p:ph type="dt" sz="half" idx="10"/>
          </p:nvPr>
        </p:nvSpPr>
        <p:spPr/>
        <p:txBody>
          <a:bodyPr rtlCol="0"/>
          <a:lstStyle/>
          <a:p>
            <a:pPr rtl="0"/>
            <a:fld id="{FD92CBC0-D519-47C6-B2A2-3CEBBD88DA44}" type="datetime1">
              <a:rPr lang="ro-RO" noProof="0" smtClean="0"/>
              <a:pPr rtl="0"/>
              <a:t>17.12.2023</a:t>
            </a:fld>
            <a:endParaRPr lang="ro-RO" noProof="0"/>
          </a:p>
        </p:txBody>
      </p:sp>
      <p:sp>
        <p:nvSpPr>
          <p:cNvPr id="6" name="Substituent subsol 5"/>
          <p:cNvSpPr>
            <a:spLocks noGrp="1"/>
          </p:cNvSpPr>
          <p:nvPr>
            <p:ph type="ftr" sz="quarter" idx="11"/>
          </p:nvPr>
        </p:nvSpPr>
        <p:spPr/>
        <p:txBody>
          <a:bodyPr rtlCol="0"/>
          <a:lstStyle/>
          <a:p>
            <a:pPr rtl="0"/>
            <a:endParaRPr lang="ro-RO" noProof="0"/>
          </a:p>
        </p:txBody>
      </p:sp>
      <p:sp>
        <p:nvSpPr>
          <p:cNvPr id="7" name="Substituent număr diapozitiv 6"/>
          <p:cNvSpPr>
            <a:spLocks noGrp="1"/>
          </p:cNvSpPr>
          <p:nvPr>
            <p:ph type="sldNum" sz="quarter" idx="12"/>
          </p:nvPr>
        </p:nvSpPr>
        <p:spPr/>
        <p:txBody>
          <a:bodyPr rtlCol="0"/>
          <a:lstStyle/>
          <a:p>
            <a:pPr rtl="0"/>
            <a:fld id="{0FF54DE5-C571-48E8-A5BC-B369434E2F44}" type="slidenum">
              <a:rPr lang="ro-RO" noProof="0"/>
              <a:pPr rtl="0"/>
              <a:t>‹#›</a:t>
            </a:fld>
            <a:endParaRPr lang="ro-RO" noProof="0"/>
          </a:p>
        </p:txBody>
      </p:sp>
    </p:spTree>
    <p:extLst>
      <p:ext uri="{BB962C8B-B14F-4D97-AF65-F5344CB8AC3E}">
        <p14:creationId xmlns:p14="http://schemas.microsoft.com/office/powerpoint/2010/main" val="352779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ție">
    <p:spTree>
      <p:nvGrpSpPr>
        <p:cNvPr id="1" name=""/>
        <p:cNvGrpSpPr/>
        <p:nvPr/>
      </p:nvGrpSpPr>
      <p:grpSpPr>
        <a:xfrm>
          <a:off x="0" y="0"/>
          <a:ext cx="0" cy="0"/>
          <a:chOff x="0" y="0"/>
          <a:chExt cx="0" cy="0"/>
        </a:xfrm>
      </p:grpSpPr>
      <p:sp>
        <p:nvSpPr>
          <p:cNvPr id="2" name="Titlu 1"/>
          <p:cNvSpPr>
            <a:spLocks noGrp="1"/>
          </p:cNvSpPr>
          <p:nvPr>
            <p:ph type="title" hasCustomPrompt="1"/>
          </p:nvPr>
        </p:nvSpPr>
        <p:spPr/>
        <p:txBody>
          <a:bodyPr rtlCol="0"/>
          <a:lstStyle/>
          <a:p>
            <a:pPr rtl="0"/>
            <a:r>
              <a:rPr lang="ro-RO" noProof="0"/>
              <a:t>Clic pentru editare stil titlu Coordonator</a:t>
            </a:r>
          </a:p>
        </p:txBody>
      </p:sp>
      <p:sp>
        <p:nvSpPr>
          <p:cNvPr id="3" name="Substituent text 2"/>
          <p:cNvSpPr>
            <a:spLocks noGrp="1"/>
          </p:cNvSpPr>
          <p:nvPr>
            <p:ph type="body" idx="1" hasCustomPrompt="1"/>
          </p:nvPr>
        </p:nvSpPr>
        <p:spPr>
          <a:xfrm>
            <a:off x="1104900" y="1600200"/>
            <a:ext cx="4919472" cy="823912"/>
          </a:xfrm>
        </p:spPr>
        <p:txBody>
          <a:bodyPr rtlCol="0"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o-RO" noProof="0"/>
              <a:t>Faceți clic pentru a edita stilurile de text coordonator</a:t>
            </a:r>
          </a:p>
        </p:txBody>
      </p:sp>
      <p:sp>
        <p:nvSpPr>
          <p:cNvPr id="4" name="Substituent conținut 3"/>
          <p:cNvSpPr>
            <a:spLocks noGrp="1"/>
          </p:cNvSpPr>
          <p:nvPr>
            <p:ph sz="half" idx="2" hasCustomPrompt="1"/>
          </p:nvPr>
        </p:nvSpPr>
        <p:spPr>
          <a:xfrm>
            <a:off x="1104900" y="2424112"/>
            <a:ext cx="4919472" cy="3748088"/>
          </a:xfrm>
        </p:spPr>
        <p:txBody>
          <a:bodyPr rtlCol="0"/>
          <a:lstStyle/>
          <a:p>
            <a:pPr lvl="0" rtl="0"/>
            <a:r>
              <a:rPr lang="ro-RO" noProof="0"/>
              <a:t>Faceți clic pentru a edita stilurile de text coordonator</a:t>
            </a:r>
          </a:p>
          <a:p>
            <a:pPr lvl="1" rtl="0"/>
            <a:r>
              <a:rPr lang="ro-RO" noProof="0"/>
              <a:t>Al doilea nivel</a:t>
            </a:r>
          </a:p>
          <a:p>
            <a:pPr lvl="2" rtl="0"/>
            <a:r>
              <a:rPr lang="ro-RO" noProof="0"/>
              <a:t>Al treilea nivel</a:t>
            </a:r>
          </a:p>
          <a:p>
            <a:pPr lvl="3" rtl="0"/>
            <a:r>
              <a:rPr lang="ro-RO" noProof="0"/>
              <a:t>Al patrulea nivel</a:t>
            </a:r>
          </a:p>
          <a:p>
            <a:pPr lvl="4" rtl="0"/>
            <a:r>
              <a:rPr lang="ro-RO" noProof="0"/>
              <a:t>Al cincilea nivel</a:t>
            </a:r>
          </a:p>
        </p:txBody>
      </p:sp>
      <p:sp>
        <p:nvSpPr>
          <p:cNvPr id="5" name="Substituent text 4"/>
          <p:cNvSpPr>
            <a:spLocks noGrp="1"/>
          </p:cNvSpPr>
          <p:nvPr>
            <p:ph type="body" sz="quarter" idx="3" hasCustomPrompt="1"/>
          </p:nvPr>
        </p:nvSpPr>
        <p:spPr>
          <a:xfrm>
            <a:off x="6166110" y="1600200"/>
            <a:ext cx="4919472" cy="823912"/>
          </a:xfrm>
        </p:spPr>
        <p:txBody>
          <a:bodyPr rtlCol="0"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o-RO" noProof="0"/>
              <a:t>Faceți clic pentru a edita stilurile de text coordonator</a:t>
            </a:r>
          </a:p>
        </p:txBody>
      </p:sp>
      <p:sp>
        <p:nvSpPr>
          <p:cNvPr id="6" name="Substituent conținut 5"/>
          <p:cNvSpPr>
            <a:spLocks noGrp="1"/>
          </p:cNvSpPr>
          <p:nvPr>
            <p:ph sz="quarter" idx="4" hasCustomPrompt="1"/>
          </p:nvPr>
        </p:nvSpPr>
        <p:spPr>
          <a:xfrm>
            <a:off x="6166110" y="2424112"/>
            <a:ext cx="4919472" cy="3748088"/>
          </a:xfrm>
        </p:spPr>
        <p:txBody>
          <a:bodyPr rtlCol="0"/>
          <a:lstStyle/>
          <a:p>
            <a:pPr lvl="0" rtl="0"/>
            <a:r>
              <a:rPr lang="ro-RO" noProof="0"/>
              <a:t>Faceți clic pentru a edita stilurile de text coordonator</a:t>
            </a:r>
          </a:p>
          <a:p>
            <a:pPr lvl="1" rtl="0"/>
            <a:r>
              <a:rPr lang="ro-RO" noProof="0"/>
              <a:t>Al doilea nivel</a:t>
            </a:r>
          </a:p>
          <a:p>
            <a:pPr lvl="2" rtl="0"/>
            <a:r>
              <a:rPr lang="ro-RO" noProof="0"/>
              <a:t>Al treilea nivel</a:t>
            </a:r>
          </a:p>
          <a:p>
            <a:pPr lvl="3" rtl="0"/>
            <a:r>
              <a:rPr lang="ro-RO" noProof="0"/>
              <a:t>Al patrulea nivel</a:t>
            </a:r>
          </a:p>
          <a:p>
            <a:pPr lvl="4" rtl="0"/>
            <a:r>
              <a:rPr lang="ro-RO" noProof="0"/>
              <a:t>Al cincilea nivel</a:t>
            </a:r>
          </a:p>
        </p:txBody>
      </p:sp>
      <p:sp>
        <p:nvSpPr>
          <p:cNvPr id="7" name="Substituent dată 6"/>
          <p:cNvSpPr>
            <a:spLocks noGrp="1"/>
          </p:cNvSpPr>
          <p:nvPr>
            <p:ph type="dt" sz="half" idx="10"/>
          </p:nvPr>
        </p:nvSpPr>
        <p:spPr/>
        <p:txBody>
          <a:bodyPr rtlCol="0"/>
          <a:lstStyle/>
          <a:p>
            <a:pPr rtl="0"/>
            <a:fld id="{553E43E9-5450-4CF6-9321-9FBC4696493E}" type="datetime1">
              <a:rPr lang="ro-RO" noProof="0" smtClean="0"/>
              <a:pPr rtl="0"/>
              <a:t>17.12.2023</a:t>
            </a:fld>
            <a:endParaRPr lang="ro-RO" noProof="0"/>
          </a:p>
        </p:txBody>
      </p:sp>
      <p:sp>
        <p:nvSpPr>
          <p:cNvPr id="8" name="Substituent subsol 7"/>
          <p:cNvSpPr>
            <a:spLocks noGrp="1"/>
          </p:cNvSpPr>
          <p:nvPr>
            <p:ph type="ftr" sz="quarter" idx="11"/>
          </p:nvPr>
        </p:nvSpPr>
        <p:spPr/>
        <p:txBody>
          <a:bodyPr rtlCol="0"/>
          <a:lstStyle/>
          <a:p>
            <a:pPr rtl="0"/>
            <a:endParaRPr lang="ro-RO" noProof="0"/>
          </a:p>
        </p:txBody>
      </p:sp>
      <p:sp>
        <p:nvSpPr>
          <p:cNvPr id="9" name="Substituent număr diapozitiv 8"/>
          <p:cNvSpPr>
            <a:spLocks noGrp="1"/>
          </p:cNvSpPr>
          <p:nvPr>
            <p:ph type="sldNum" sz="quarter" idx="12"/>
          </p:nvPr>
        </p:nvSpPr>
        <p:spPr/>
        <p:txBody>
          <a:bodyPr rtlCol="0"/>
          <a:lstStyle/>
          <a:p>
            <a:pPr rtl="0"/>
            <a:fld id="{0FF54DE5-C571-48E8-A5BC-B369434E2F44}" type="slidenum">
              <a:rPr lang="ro-RO" noProof="0"/>
              <a:pPr rtl="0"/>
              <a:t>‹#›</a:t>
            </a:fld>
            <a:endParaRPr lang="ro-RO" noProof="0"/>
          </a:p>
        </p:txBody>
      </p:sp>
    </p:spTree>
    <p:extLst>
      <p:ext uri="{BB962C8B-B14F-4D97-AF65-F5344CB8AC3E}">
        <p14:creationId xmlns:p14="http://schemas.microsoft.com/office/powerpoint/2010/main" val="3971016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Doar titlu">
    <p:spTree>
      <p:nvGrpSpPr>
        <p:cNvPr id="1" name=""/>
        <p:cNvGrpSpPr/>
        <p:nvPr/>
      </p:nvGrpSpPr>
      <p:grpSpPr>
        <a:xfrm>
          <a:off x="0" y="0"/>
          <a:ext cx="0" cy="0"/>
          <a:chOff x="0" y="0"/>
          <a:chExt cx="0" cy="0"/>
        </a:xfrm>
      </p:grpSpPr>
      <p:sp>
        <p:nvSpPr>
          <p:cNvPr id="2" name="Titlu 1"/>
          <p:cNvSpPr>
            <a:spLocks noGrp="1"/>
          </p:cNvSpPr>
          <p:nvPr>
            <p:ph type="title"/>
          </p:nvPr>
        </p:nvSpPr>
        <p:spPr/>
        <p:txBody>
          <a:bodyPr rtlCol="0"/>
          <a:lstStyle/>
          <a:p>
            <a:pPr rtl="0"/>
            <a:r>
              <a:rPr lang="ro-RO" noProof="0"/>
              <a:t>Clic pentru editare stil titlu</a:t>
            </a:r>
          </a:p>
        </p:txBody>
      </p:sp>
      <p:sp>
        <p:nvSpPr>
          <p:cNvPr id="3" name="Substituent dată 2"/>
          <p:cNvSpPr>
            <a:spLocks noGrp="1"/>
          </p:cNvSpPr>
          <p:nvPr>
            <p:ph type="dt" sz="half" idx="10"/>
          </p:nvPr>
        </p:nvSpPr>
        <p:spPr/>
        <p:txBody>
          <a:bodyPr rtlCol="0"/>
          <a:lstStyle/>
          <a:p>
            <a:pPr rtl="0"/>
            <a:fld id="{D08D964B-2029-4D93-9486-E067FADDAB9A}" type="datetime1">
              <a:rPr lang="ro-RO" noProof="0" smtClean="0"/>
              <a:pPr rtl="0"/>
              <a:t>17.12.2023</a:t>
            </a:fld>
            <a:endParaRPr lang="ro-RO" noProof="0"/>
          </a:p>
        </p:txBody>
      </p:sp>
      <p:sp>
        <p:nvSpPr>
          <p:cNvPr id="4" name="Substituent subsol 3"/>
          <p:cNvSpPr>
            <a:spLocks noGrp="1"/>
          </p:cNvSpPr>
          <p:nvPr>
            <p:ph type="ftr" sz="quarter" idx="11"/>
          </p:nvPr>
        </p:nvSpPr>
        <p:spPr/>
        <p:txBody>
          <a:bodyPr rtlCol="0"/>
          <a:lstStyle/>
          <a:p>
            <a:pPr rtl="0"/>
            <a:endParaRPr lang="ro-RO" noProof="0"/>
          </a:p>
        </p:txBody>
      </p:sp>
      <p:sp>
        <p:nvSpPr>
          <p:cNvPr id="5" name="Substituent număr diapozitiv 4"/>
          <p:cNvSpPr>
            <a:spLocks noGrp="1"/>
          </p:cNvSpPr>
          <p:nvPr>
            <p:ph type="sldNum" sz="quarter" idx="12"/>
          </p:nvPr>
        </p:nvSpPr>
        <p:spPr/>
        <p:txBody>
          <a:bodyPr rtlCol="0"/>
          <a:lstStyle/>
          <a:p>
            <a:pPr rtl="0"/>
            <a:fld id="{0FF54DE5-C571-48E8-A5BC-B369434E2F44}" type="slidenum">
              <a:rPr lang="ro-RO" noProof="0"/>
              <a:pPr rtl="0"/>
              <a:t>‹#›</a:t>
            </a:fld>
            <a:endParaRPr lang="ro-RO" noProof="0"/>
          </a:p>
        </p:txBody>
      </p:sp>
    </p:spTree>
    <p:extLst>
      <p:ext uri="{BB962C8B-B14F-4D97-AF65-F5344CB8AC3E}">
        <p14:creationId xmlns:p14="http://schemas.microsoft.com/office/powerpoint/2010/main" val="175811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Necompletat">
    <p:spTree>
      <p:nvGrpSpPr>
        <p:cNvPr id="1" name=""/>
        <p:cNvGrpSpPr/>
        <p:nvPr/>
      </p:nvGrpSpPr>
      <p:grpSpPr>
        <a:xfrm>
          <a:off x="0" y="0"/>
          <a:ext cx="0" cy="0"/>
          <a:chOff x="0" y="0"/>
          <a:chExt cx="0" cy="0"/>
        </a:xfrm>
      </p:grpSpPr>
      <p:sp>
        <p:nvSpPr>
          <p:cNvPr id="2" name="Substituent dată 1"/>
          <p:cNvSpPr>
            <a:spLocks noGrp="1"/>
          </p:cNvSpPr>
          <p:nvPr>
            <p:ph type="dt" sz="half" idx="10"/>
          </p:nvPr>
        </p:nvSpPr>
        <p:spPr/>
        <p:txBody>
          <a:bodyPr rtlCol="0"/>
          <a:lstStyle/>
          <a:p>
            <a:pPr rtl="0"/>
            <a:fld id="{6F666E9E-A582-43A7-BD4C-BCFD766EA91F}" type="datetime1">
              <a:rPr lang="ro-RO" noProof="0" smtClean="0"/>
              <a:pPr rtl="0"/>
              <a:t>17.12.2023</a:t>
            </a:fld>
            <a:endParaRPr lang="ro-RO" noProof="0"/>
          </a:p>
        </p:txBody>
      </p:sp>
      <p:sp>
        <p:nvSpPr>
          <p:cNvPr id="3" name="Substituent subsol 2"/>
          <p:cNvSpPr>
            <a:spLocks noGrp="1"/>
          </p:cNvSpPr>
          <p:nvPr>
            <p:ph type="ftr" sz="quarter" idx="11"/>
          </p:nvPr>
        </p:nvSpPr>
        <p:spPr/>
        <p:txBody>
          <a:bodyPr rtlCol="0"/>
          <a:lstStyle/>
          <a:p>
            <a:pPr rtl="0"/>
            <a:endParaRPr lang="ro-RO" noProof="0"/>
          </a:p>
        </p:txBody>
      </p:sp>
      <p:sp>
        <p:nvSpPr>
          <p:cNvPr id="4" name="Substituent număr diapozitiv 3"/>
          <p:cNvSpPr>
            <a:spLocks noGrp="1"/>
          </p:cNvSpPr>
          <p:nvPr>
            <p:ph type="sldNum" sz="quarter" idx="12"/>
          </p:nvPr>
        </p:nvSpPr>
        <p:spPr/>
        <p:txBody>
          <a:bodyPr rtlCol="0"/>
          <a:lstStyle/>
          <a:p>
            <a:pPr rtl="0"/>
            <a:fld id="{0FF54DE5-C571-48E8-A5BC-B369434E2F44}" type="slidenum">
              <a:rPr lang="ro-RO" noProof="0"/>
              <a:pPr rtl="0"/>
              <a:t>‹#›</a:t>
            </a:fld>
            <a:endParaRPr lang="ro-RO" noProof="0"/>
          </a:p>
        </p:txBody>
      </p:sp>
    </p:spTree>
    <p:extLst>
      <p:ext uri="{BB962C8B-B14F-4D97-AF65-F5344CB8AC3E}">
        <p14:creationId xmlns:p14="http://schemas.microsoft.com/office/powerpoint/2010/main" val="30241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ținut cu legendă">
    <p:spTree>
      <p:nvGrpSpPr>
        <p:cNvPr id="1" name=""/>
        <p:cNvGrpSpPr/>
        <p:nvPr/>
      </p:nvGrpSpPr>
      <p:grpSpPr>
        <a:xfrm>
          <a:off x="0" y="0"/>
          <a:ext cx="0" cy="0"/>
          <a:chOff x="0" y="0"/>
          <a:chExt cx="0" cy="0"/>
        </a:xfrm>
      </p:grpSpPr>
      <p:sp>
        <p:nvSpPr>
          <p:cNvPr id="2" name="Titlu 1"/>
          <p:cNvSpPr>
            <a:spLocks noGrp="1"/>
          </p:cNvSpPr>
          <p:nvPr>
            <p:ph type="title"/>
          </p:nvPr>
        </p:nvSpPr>
        <p:spPr/>
        <p:txBody>
          <a:bodyPr rtlCol="0" anchor="b"/>
          <a:lstStyle>
            <a:lvl1pPr>
              <a:defRPr sz="3200"/>
            </a:lvl1pPr>
          </a:lstStyle>
          <a:p>
            <a:pPr rtl="0"/>
            <a:r>
              <a:rPr lang="ro-RO" noProof="0"/>
              <a:t>Clic pentru editare stil titlu</a:t>
            </a:r>
          </a:p>
        </p:txBody>
      </p:sp>
      <p:sp>
        <p:nvSpPr>
          <p:cNvPr id="4" name="Substituent text 3"/>
          <p:cNvSpPr>
            <a:spLocks noGrp="1"/>
          </p:cNvSpPr>
          <p:nvPr>
            <p:ph type="body" sz="half" idx="2" hasCustomPrompt="1"/>
          </p:nvPr>
        </p:nvSpPr>
        <p:spPr>
          <a:xfrm>
            <a:off x="1104900" y="1600200"/>
            <a:ext cx="4384548" cy="4572000"/>
          </a:xfrm>
        </p:spPr>
        <p:txBody>
          <a:bodyPr rtlCol="0">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ro-RO" noProof="0"/>
              <a:t>Faceți clic pentru a edita stilurile de text coordonator</a:t>
            </a:r>
          </a:p>
        </p:txBody>
      </p:sp>
      <p:sp>
        <p:nvSpPr>
          <p:cNvPr id="3" name="Substituent conținut 2"/>
          <p:cNvSpPr>
            <a:spLocks noGrp="1"/>
          </p:cNvSpPr>
          <p:nvPr>
            <p:ph idx="1" hasCustomPrompt="1"/>
          </p:nvPr>
        </p:nvSpPr>
        <p:spPr>
          <a:xfrm>
            <a:off x="5641848" y="1600199"/>
            <a:ext cx="5445252" cy="4572001"/>
          </a:xfrm>
        </p:spPr>
        <p:txBody>
          <a:bodyPr rtlCol="0">
            <a:normAutofit/>
          </a:bodyPr>
          <a:lstStyle>
            <a:lvl1pPr>
              <a:defRPr sz="2000"/>
            </a:lvl1pPr>
            <a:lvl2pPr>
              <a:defRPr sz="16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ro-RO" noProof="0"/>
              <a:t>Faceți clic pentru a edita stilurile de text coordonator</a:t>
            </a:r>
          </a:p>
          <a:p>
            <a:pPr lvl="1" rtl="0"/>
            <a:r>
              <a:rPr lang="ro-RO" noProof="0"/>
              <a:t>Al doilea nivel</a:t>
            </a:r>
          </a:p>
          <a:p>
            <a:pPr lvl="2" rtl="0"/>
            <a:r>
              <a:rPr lang="ro-RO" noProof="0"/>
              <a:t>Al treilea nivel</a:t>
            </a:r>
          </a:p>
          <a:p>
            <a:pPr lvl="3" rtl="0"/>
            <a:r>
              <a:rPr lang="ro-RO" noProof="0"/>
              <a:t>Al patrulea nivel</a:t>
            </a:r>
          </a:p>
          <a:p>
            <a:pPr lvl="4" rtl="0"/>
            <a:r>
              <a:rPr lang="ro-RO" noProof="0"/>
              <a:t>Al cincilea nivel</a:t>
            </a:r>
          </a:p>
        </p:txBody>
      </p:sp>
      <p:sp>
        <p:nvSpPr>
          <p:cNvPr id="5" name="Substituent dată 4"/>
          <p:cNvSpPr>
            <a:spLocks noGrp="1"/>
          </p:cNvSpPr>
          <p:nvPr>
            <p:ph type="dt" sz="half" idx="10"/>
          </p:nvPr>
        </p:nvSpPr>
        <p:spPr/>
        <p:txBody>
          <a:bodyPr rtlCol="0"/>
          <a:lstStyle/>
          <a:p>
            <a:pPr rtl="0"/>
            <a:fld id="{CF42B096-261B-454B-A5C0-8C607729FE30}" type="datetime1">
              <a:rPr lang="ro-RO" noProof="0" smtClean="0"/>
              <a:pPr rtl="0"/>
              <a:t>17.12.2023</a:t>
            </a:fld>
            <a:endParaRPr lang="ro-RO" noProof="0"/>
          </a:p>
        </p:txBody>
      </p:sp>
      <p:sp>
        <p:nvSpPr>
          <p:cNvPr id="6" name="Substituent subsol 5"/>
          <p:cNvSpPr>
            <a:spLocks noGrp="1"/>
          </p:cNvSpPr>
          <p:nvPr>
            <p:ph type="ftr" sz="quarter" idx="11"/>
          </p:nvPr>
        </p:nvSpPr>
        <p:spPr/>
        <p:txBody>
          <a:bodyPr rtlCol="0"/>
          <a:lstStyle/>
          <a:p>
            <a:pPr rtl="0"/>
            <a:endParaRPr lang="ro-RO" noProof="0"/>
          </a:p>
        </p:txBody>
      </p:sp>
      <p:sp>
        <p:nvSpPr>
          <p:cNvPr id="7" name="Substituent număr diapozitiv 6"/>
          <p:cNvSpPr>
            <a:spLocks noGrp="1"/>
          </p:cNvSpPr>
          <p:nvPr>
            <p:ph type="sldNum" sz="quarter" idx="12"/>
          </p:nvPr>
        </p:nvSpPr>
        <p:spPr/>
        <p:txBody>
          <a:bodyPr rtlCol="0"/>
          <a:lstStyle/>
          <a:p>
            <a:pPr rtl="0"/>
            <a:fld id="{0FF54DE5-C571-48E8-A5BC-B369434E2F44}" type="slidenum">
              <a:rPr lang="ro-RO" noProof="0"/>
              <a:pPr rtl="0"/>
              <a:t>‹#›</a:t>
            </a:fld>
            <a:endParaRPr lang="ro-RO" noProof="0"/>
          </a:p>
        </p:txBody>
      </p:sp>
    </p:spTree>
    <p:extLst>
      <p:ext uri="{BB962C8B-B14F-4D97-AF65-F5344CB8AC3E}">
        <p14:creationId xmlns:p14="http://schemas.microsoft.com/office/powerpoint/2010/main" val="3769764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Substituent titlu 1"/>
          <p:cNvSpPr>
            <a:spLocks noGrp="1"/>
          </p:cNvSpPr>
          <p:nvPr>
            <p:ph type="title"/>
          </p:nvPr>
        </p:nvSpPr>
        <p:spPr>
          <a:xfrm>
            <a:off x="1104900" y="76200"/>
            <a:ext cx="9980682" cy="1096962"/>
          </a:xfrm>
          <a:prstGeom prst="rect">
            <a:avLst/>
          </a:prstGeom>
        </p:spPr>
        <p:txBody>
          <a:bodyPr vert="horz" lIns="0" tIns="45720" rIns="0" bIns="45720" rtlCol="0" anchor="b">
            <a:normAutofit/>
          </a:bodyPr>
          <a:lstStyle/>
          <a:p>
            <a:pPr rtl="0"/>
            <a:r>
              <a:rPr lang="ro-RO" noProof="0"/>
              <a:t>Clic pentru editare stil titlu Coordonator</a:t>
            </a:r>
          </a:p>
        </p:txBody>
      </p:sp>
      <p:sp>
        <p:nvSpPr>
          <p:cNvPr id="3" name="Substituent text 2"/>
          <p:cNvSpPr>
            <a:spLocks noGrp="1"/>
          </p:cNvSpPr>
          <p:nvPr>
            <p:ph type="body" idx="1"/>
          </p:nvPr>
        </p:nvSpPr>
        <p:spPr>
          <a:xfrm>
            <a:off x="1104900" y="1600200"/>
            <a:ext cx="9982200" cy="4572000"/>
          </a:xfrm>
          <a:prstGeom prst="rect">
            <a:avLst/>
          </a:prstGeom>
        </p:spPr>
        <p:txBody>
          <a:bodyPr vert="horz" lIns="0" tIns="45720" rIns="0" bIns="45720" rtlCol="0">
            <a:normAutofit/>
          </a:bodyPr>
          <a:lstStyle/>
          <a:p>
            <a:pPr lvl="0" rtl="0"/>
            <a:r>
              <a:rPr lang="ro-RO" noProof="0"/>
              <a:t>Faceți clic pentru a edita stilurile de text coordonator</a:t>
            </a:r>
          </a:p>
          <a:p>
            <a:pPr lvl="1" rtl="0"/>
            <a:r>
              <a:rPr lang="ro-RO" noProof="0"/>
              <a:t>Al doilea nivel</a:t>
            </a:r>
          </a:p>
          <a:p>
            <a:pPr lvl="2" rtl="0"/>
            <a:r>
              <a:rPr lang="ro-RO" noProof="0"/>
              <a:t>Al treilea nivel</a:t>
            </a:r>
          </a:p>
          <a:p>
            <a:pPr lvl="3" rtl="0"/>
            <a:r>
              <a:rPr lang="ro-RO" noProof="0"/>
              <a:t>Al patrulea nivel</a:t>
            </a:r>
          </a:p>
          <a:p>
            <a:pPr lvl="4" rtl="0"/>
            <a:r>
              <a:rPr lang="ro-RO" noProof="0"/>
              <a:t>Al cincilea nivel</a:t>
            </a:r>
          </a:p>
          <a:p>
            <a:pPr lvl="5" rtl="0"/>
            <a:r>
              <a:rPr lang="ro-RO" noProof="0"/>
              <a:t>Al șaselea nivel</a:t>
            </a:r>
          </a:p>
          <a:p>
            <a:pPr lvl="6" rtl="0"/>
            <a:r>
              <a:rPr lang="ro-RO" noProof="0"/>
              <a:t>Al șaptelea nivel</a:t>
            </a:r>
          </a:p>
          <a:p>
            <a:pPr lvl="7" rtl="0"/>
            <a:r>
              <a:rPr lang="ro-RO" noProof="0"/>
              <a:t>Al optulea nivel</a:t>
            </a:r>
          </a:p>
          <a:p>
            <a:pPr lvl="8" rtl="0"/>
            <a:r>
              <a:rPr lang="ro-RO" noProof="0"/>
              <a:t>Al nouălea nivel</a:t>
            </a:r>
          </a:p>
        </p:txBody>
      </p:sp>
      <p:sp>
        <p:nvSpPr>
          <p:cNvPr id="4" name="Substituent dată 3"/>
          <p:cNvSpPr>
            <a:spLocks noGrp="1"/>
          </p:cNvSpPr>
          <p:nvPr>
            <p:ph type="dt" sz="half" idx="2"/>
          </p:nvPr>
        </p:nvSpPr>
        <p:spPr>
          <a:xfrm>
            <a:off x="1104899" y="6356351"/>
            <a:ext cx="1829559" cy="365125"/>
          </a:xfrm>
          <a:prstGeom prst="rect">
            <a:avLst/>
          </a:prstGeom>
        </p:spPr>
        <p:txBody>
          <a:bodyPr vert="horz" lIns="0" tIns="45720" rIns="0" bIns="45720" rtlCol="0" anchor="ctr"/>
          <a:lstStyle>
            <a:lvl1pPr algn="l">
              <a:defRPr sz="1200" baseline="0">
                <a:solidFill>
                  <a:schemeClr val="tx1">
                    <a:lumMod val="75000"/>
                  </a:schemeClr>
                </a:solidFill>
              </a:defRPr>
            </a:lvl1pPr>
          </a:lstStyle>
          <a:p>
            <a:pPr rtl="0"/>
            <a:fld id="{BE257FC5-6C56-4796-A180-1780A0A6DBB8}" type="datetime1">
              <a:rPr lang="ro-RO" noProof="0" smtClean="0"/>
              <a:pPr rtl="0"/>
              <a:t>17.12.2023</a:t>
            </a:fld>
            <a:endParaRPr lang="ro-RO" noProof="0"/>
          </a:p>
        </p:txBody>
      </p:sp>
      <p:sp>
        <p:nvSpPr>
          <p:cNvPr id="5" name="Substituent subsol 4"/>
          <p:cNvSpPr>
            <a:spLocks noGrp="1"/>
          </p:cNvSpPr>
          <p:nvPr>
            <p:ph type="ftr" sz="quarter" idx="3"/>
          </p:nvPr>
        </p:nvSpPr>
        <p:spPr>
          <a:xfrm>
            <a:off x="2934459" y="6356350"/>
            <a:ext cx="6323082" cy="365126"/>
          </a:xfrm>
          <a:prstGeom prst="rect">
            <a:avLst/>
          </a:prstGeom>
        </p:spPr>
        <p:txBody>
          <a:bodyPr vert="horz" lIns="0" tIns="45720" rIns="0" bIns="45720" rtlCol="0" anchor="ctr"/>
          <a:lstStyle>
            <a:lvl1pPr algn="ctr">
              <a:defRPr sz="1200" baseline="0">
                <a:solidFill>
                  <a:schemeClr val="tx1">
                    <a:lumMod val="75000"/>
                  </a:schemeClr>
                </a:solidFill>
              </a:defRPr>
            </a:lvl1pPr>
          </a:lstStyle>
          <a:p>
            <a:pPr rtl="0"/>
            <a:endParaRPr lang="ro-RO" noProof="0"/>
          </a:p>
        </p:txBody>
      </p:sp>
      <p:sp>
        <p:nvSpPr>
          <p:cNvPr id="6" name="Substituent număr diapozitiv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r">
              <a:defRPr sz="1200" baseline="0">
                <a:solidFill>
                  <a:schemeClr val="tx1">
                    <a:lumMod val="75000"/>
                  </a:schemeClr>
                </a:solidFill>
              </a:defRPr>
            </a:lvl1pPr>
          </a:lstStyle>
          <a:p>
            <a:pPr rtl="0"/>
            <a:fld id="{0FF54DE5-C571-48E8-A5BC-B369434E2F44}" type="slidenum">
              <a:rPr lang="ro-RO" noProof="0" smtClean="0"/>
              <a:pPr rtl="0"/>
              <a:t>‹#›</a:t>
            </a:fld>
            <a:endParaRPr lang="ro-RO" noProof="0"/>
          </a:p>
        </p:txBody>
      </p:sp>
      <p:grpSp>
        <p:nvGrpSpPr>
          <p:cNvPr id="15" name="Grup 14"/>
          <p:cNvGrpSpPr/>
          <p:nvPr/>
        </p:nvGrpSpPr>
        <p:grpSpPr>
          <a:xfrm>
            <a:off x="1103376" y="1219201"/>
            <a:ext cx="9985248" cy="84403"/>
            <a:chOff x="1073150" y="1219201"/>
            <a:chExt cx="10058400" cy="63125"/>
          </a:xfrm>
        </p:grpSpPr>
        <p:cxnSp>
          <p:nvCxnSpPr>
            <p:cNvPr id="13" name="Conector drept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Conector drept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46251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 xmlns:p15="http://schemas.microsoft.com/office/powerpoint/2012/main">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u 5"/>
          <p:cNvSpPr>
            <a:spLocks noGrp="1"/>
          </p:cNvSpPr>
          <p:nvPr>
            <p:ph type="ctrTitle"/>
          </p:nvPr>
        </p:nvSpPr>
        <p:spPr>
          <a:xfrm>
            <a:off x="1104900" y="2292094"/>
            <a:ext cx="5734050" cy="2219691"/>
          </a:xfrm>
        </p:spPr>
        <p:txBody>
          <a:bodyPr rtlCol="0" anchor="ctr">
            <a:normAutofit/>
          </a:bodyPr>
          <a:lstStyle/>
          <a:p>
            <a:pPr algn="ctr"/>
            <a:r>
              <a:rPr lang="fr-FR" sz="3200" b="1" dirty="0" smtClean="0"/>
              <a:t>CAZUL </a:t>
            </a:r>
            <a:r>
              <a:rPr lang="fr-FR" sz="3200" b="1" dirty="0" err="1" smtClean="0"/>
              <a:t>şi</a:t>
            </a:r>
            <a:r>
              <a:rPr lang="fr-FR" sz="3200" b="1" dirty="0" smtClean="0"/>
              <a:t> CAZUISTICA</a:t>
            </a:r>
            <a:endParaRPr lang="ro-RO" sz="3200" dirty="0"/>
          </a:p>
        </p:txBody>
      </p:sp>
      <p:sp>
        <p:nvSpPr>
          <p:cNvPr id="7" name="Subtitlu 6"/>
          <p:cNvSpPr>
            <a:spLocks noGrp="1"/>
          </p:cNvSpPr>
          <p:nvPr>
            <p:ph type="subTitle" idx="1"/>
          </p:nvPr>
        </p:nvSpPr>
        <p:spPr/>
        <p:txBody>
          <a:bodyPr rtlCol="0"/>
          <a:lstStyle/>
          <a:p>
            <a:pPr algn="r"/>
            <a:r>
              <a:rPr lang="fr-FR" b="1" dirty="0"/>
              <a:t>Mircea </a:t>
            </a:r>
            <a:r>
              <a:rPr lang="fr-FR" b="1" dirty="0" err="1"/>
              <a:t>Lăzărescu</a:t>
            </a:r>
            <a:r>
              <a:rPr lang="fr-FR" b="1" dirty="0"/>
              <a:t>, </a:t>
            </a:r>
            <a:r>
              <a:rPr lang="fr-FR" b="1" dirty="0" smtClean="0"/>
              <a:t>Sibiu, 2023</a:t>
            </a:r>
            <a:endParaRPr lang="ro-RO" b="1" dirty="0"/>
          </a:p>
        </p:txBody>
      </p:sp>
      <p:pic>
        <p:nvPicPr>
          <p:cNvPr id="4" name="Substituent imagine 3" descr="O carte deschisă pe masă, rafturi de cărți estompate în fundal"/>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8890" r="8890"/>
          <a:stretch>
            <a:fillRect/>
          </a:stretch>
        </p:blipFill>
        <p:spPr/>
      </p:pic>
    </p:spTree>
    <p:extLst>
      <p:ext uri="{BB962C8B-B14F-4D97-AF65-F5344CB8AC3E}">
        <p14:creationId xmlns:p14="http://schemas.microsoft.com/office/powerpoint/2010/main" val="165213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text 2"/>
          <p:cNvSpPr>
            <a:spLocks noGrp="1"/>
          </p:cNvSpPr>
          <p:nvPr>
            <p:ph type="body" sz="half" idx="2"/>
          </p:nvPr>
        </p:nvSpPr>
        <p:spPr>
          <a:xfrm>
            <a:off x="1104899" y="1600200"/>
            <a:ext cx="9590809" cy="4572000"/>
          </a:xfrm>
        </p:spPr>
        <p:txBody>
          <a:bodyPr>
            <a:normAutofit fontScale="92500" lnSpcReduction="20000"/>
          </a:bodyPr>
          <a:lstStyle/>
          <a:p>
            <a:pPr algn="ctr"/>
            <a:endParaRPr lang="fr-FR" sz="2000" dirty="0"/>
          </a:p>
          <a:p>
            <a:r>
              <a:rPr lang="fr-FR" sz="2000" dirty="0"/>
              <a:t>	</a:t>
            </a:r>
          </a:p>
          <a:p>
            <a:pPr algn="just"/>
            <a:r>
              <a:rPr lang="fr-FR" sz="2000" dirty="0"/>
              <a:t>	</a:t>
            </a:r>
            <a:r>
              <a:rPr lang="ro-RO" sz="2000" dirty="0" smtClean="0"/>
              <a:t>Medicina avea propria sa tradiție în studiul cazuistic, care istoric depășea experiența relativ recentă a științelor naturii.</a:t>
            </a:r>
            <a:endParaRPr lang="en-US" sz="2000" dirty="0" smtClean="0"/>
          </a:p>
          <a:p>
            <a:pPr algn="just"/>
            <a:r>
              <a:rPr lang="ro-RO" sz="2000" dirty="0" smtClean="0"/>
              <a:t> </a:t>
            </a:r>
            <a:r>
              <a:rPr lang="en-US" sz="2000" dirty="0" smtClean="0"/>
              <a:t>	</a:t>
            </a:r>
            <a:r>
              <a:rPr lang="ro-RO" sz="2000" dirty="0" smtClean="0"/>
              <a:t>Dar în psihopatologie „obiectul de studiat„ nu mai era doar un lucru-obiect-corp-solid, ci o ființă dotată cu subiectivitate și care se exprima prin logos; fapt ce pretindea metodologic  comprehensiunea empatică și hermeneutică, urmate de o expunere pregnantă, luminatoare.</a:t>
            </a:r>
            <a:endParaRPr lang="en-US" sz="2000" dirty="0" smtClean="0"/>
          </a:p>
          <a:p>
            <a:pPr algn="just"/>
            <a:r>
              <a:rPr lang="ro-RO" sz="2000" dirty="0" smtClean="0"/>
              <a:t>        După Jaspers, </a:t>
            </a:r>
            <a:r>
              <a:rPr lang="ro-RO" sz="2000" u="sng" dirty="0" smtClean="0"/>
              <a:t>K. Schneider a comentat cazuistic zece tipuri de persoane psihopate</a:t>
            </a:r>
            <a:r>
              <a:rPr lang="ro-RO" sz="2000" dirty="0" smtClean="0"/>
              <a:t>, fiecare beneficiind de o descriere în limbaj curent a caracteriopatiei sale specifice - ca un portret-robot - etichetată printr-o trăsătură esențială (e.g. Geltungsdurfstige..Selbstunsichere)</a:t>
            </a:r>
            <a:endParaRPr lang="en-US" sz="2000" dirty="0" smtClean="0"/>
          </a:p>
          <a:p>
            <a:pPr algn="just"/>
            <a:r>
              <a:rPr lang="ro-RO" sz="2000" dirty="0" smtClean="0"/>
              <a:t>        Cazuistica a fost utilizată pe parcursul sec XX de către toți psihopatologii importanți, de la Freud la Binswanger. Dar nevoia de a studia cohorte cazuistice ample, a favorizat ulterior metodologia definițiilor operaționale.</a:t>
            </a:r>
            <a:endParaRPr lang="en-US" sz="2000" dirty="0" smtClean="0"/>
          </a:p>
          <a:p>
            <a:pPr algn="just"/>
            <a:r>
              <a:rPr lang="ro-RO" sz="2000" dirty="0" smtClean="0"/>
              <a:t> </a:t>
            </a:r>
            <a:endParaRPr lang="en-US" sz="2000" dirty="0"/>
          </a:p>
        </p:txBody>
      </p:sp>
    </p:spTree>
    <p:extLst>
      <p:ext uri="{BB962C8B-B14F-4D97-AF65-F5344CB8AC3E}">
        <p14:creationId xmlns:p14="http://schemas.microsoft.com/office/powerpoint/2010/main" val="649257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text 2"/>
          <p:cNvSpPr>
            <a:spLocks noGrp="1"/>
          </p:cNvSpPr>
          <p:nvPr>
            <p:ph type="body" sz="half" idx="2"/>
          </p:nvPr>
        </p:nvSpPr>
        <p:spPr>
          <a:xfrm>
            <a:off x="1104899" y="1600200"/>
            <a:ext cx="9590809" cy="4572000"/>
          </a:xfrm>
        </p:spPr>
        <p:txBody>
          <a:bodyPr>
            <a:normAutofit fontScale="92500" lnSpcReduction="20000"/>
          </a:bodyPr>
          <a:lstStyle/>
          <a:p>
            <a:pPr algn="ctr"/>
            <a:endParaRPr lang="fr-FR" sz="2000" dirty="0"/>
          </a:p>
          <a:p>
            <a:r>
              <a:rPr lang="fr-FR" sz="2000" dirty="0"/>
              <a:t>	</a:t>
            </a:r>
          </a:p>
          <a:p>
            <a:pPr algn="just"/>
            <a:r>
              <a:rPr lang="fr-FR" sz="2000" smtClean="0"/>
              <a:t>        </a:t>
            </a:r>
            <a:r>
              <a:rPr lang="ro-RO" sz="2000" smtClean="0"/>
              <a:t>Studiul </a:t>
            </a:r>
            <a:r>
              <a:rPr lang="ro-RO" sz="2000" dirty="0" smtClean="0"/>
              <a:t>cazuistic în psihopatologie se apropie mai mult de modelul cultivat de cazul juridic decât de cel al cazului din stiințele naturii.</a:t>
            </a:r>
            <a:endParaRPr lang="en-US" sz="2000" dirty="0" smtClean="0"/>
          </a:p>
          <a:p>
            <a:pPr algn="just"/>
            <a:r>
              <a:rPr lang="ro-RO" sz="2000" dirty="0" smtClean="0"/>
              <a:t>       Practica juridică a antichității a cultivat intens retorica, în care se exersau şi „cazuri fictive” ce dezbăteau situații ale unor „personaje„. Acestea exploatau de fapt condiția de personaj în care individul uman viu e practic transpus și pe parcursul dezbaterilor jurudice curente.</a:t>
            </a:r>
            <a:endParaRPr lang="en-US" sz="2000" dirty="0" smtClean="0"/>
          </a:p>
          <a:p>
            <a:pPr algn="just"/>
            <a:r>
              <a:rPr lang="ro-RO" sz="2000" dirty="0" smtClean="0"/>
              <a:t>       Faptul se înscrie pe aceași orbită de funcționare a retoricii pe care se plasau și discursurile biografico caracterizante – de laudă sau blam. Iar arta retoricii stă la baza literaturii antichității, inclusiv cea romanescă, poetică  și dramatică.</a:t>
            </a:r>
            <a:endParaRPr lang="en-US" sz="2000" dirty="0" smtClean="0"/>
          </a:p>
          <a:p>
            <a:pPr algn="just"/>
            <a:r>
              <a:rPr lang="ro-RO" sz="2000" dirty="0" smtClean="0"/>
              <a:t>      Când cultura occidentală a început să-și afirme specificitatea, moștenirea retoricii a fost cea care a stat la baza literaturii Evului Mediu European....și apoi a întregii literaturii a Renașterii și Moderintății, incluzând romanele, piesele, biografiile și autobiografiile, în care omul viu apare în condiția de personaj.</a:t>
            </a:r>
            <a:endParaRPr lang="en-US" sz="2000" dirty="0" smtClean="0"/>
          </a:p>
          <a:p>
            <a:pPr algn="just"/>
            <a:r>
              <a:rPr lang="fr-FR" sz="2000" dirty="0"/>
              <a:t> </a:t>
            </a:r>
            <a:endParaRPr lang="ro-RO" sz="2000" dirty="0"/>
          </a:p>
        </p:txBody>
      </p:sp>
    </p:spTree>
    <p:extLst>
      <p:ext uri="{BB962C8B-B14F-4D97-AF65-F5344CB8AC3E}">
        <p14:creationId xmlns:p14="http://schemas.microsoft.com/office/powerpoint/2010/main" val="1911481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text 2"/>
          <p:cNvSpPr>
            <a:spLocks noGrp="1"/>
          </p:cNvSpPr>
          <p:nvPr>
            <p:ph type="body" sz="half" idx="2"/>
          </p:nvPr>
        </p:nvSpPr>
        <p:spPr>
          <a:xfrm>
            <a:off x="1104899" y="1600200"/>
            <a:ext cx="9590809" cy="4572000"/>
          </a:xfrm>
        </p:spPr>
        <p:txBody>
          <a:bodyPr>
            <a:normAutofit/>
          </a:bodyPr>
          <a:lstStyle/>
          <a:p>
            <a:pPr algn="just"/>
            <a:endParaRPr lang="fr-FR" sz="2000" dirty="0"/>
          </a:p>
          <a:p>
            <a:pPr algn="just"/>
            <a:r>
              <a:rPr lang="fr-FR" sz="2000" dirty="0"/>
              <a:t>	</a:t>
            </a:r>
            <a:r>
              <a:rPr lang="ro-RO" sz="2000" dirty="0" smtClean="0"/>
              <a:t>Pentru psihopatologie merită invocat la acest nivel personajul Don Quijote din romanul lui Cervantes, caz tipic exemplar a unui delir montematic, într-o epocă în care psihopatologia nu comentase încă acest sindrom.</a:t>
            </a:r>
            <a:endParaRPr lang="en-US" sz="2000" dirty="0" smtClean="0"/>
          </a:p>
          <a:p>
            <a:pPr algn="just"/>
            <a:r>
              <a:rPr lang="ro-RO" sz="2000" dirty="0" smtClean="0"/>
              <a:t>    Toți știm povestea acestui boiernaș de provincie din Castilia care, citind  cu pasiune romane picarești, ajunge – la vârsta împlinirii maturităiți – să fie convins că s-a transformnat identitar într-un cavaler rătăcitor, aidoma celor despre care citise,.. adoptând numele de Don Quijote.</a:t>
            </a:r>
            <a:endParaRPr lang="en-US" sz="2000" dirty="0" smtClean="0"/>
          </a:p>
          <a:p>
            <a:pPr algn="just"/>
            <a:r>
              <a:rPr lang="ro-RO" sz="2000" dirty="0" smtClean="0"/>
              <a:t>     El redefinește lumea  care-l înconjura în conformitate cu noua sa identitate și noul său statut: un lighean de bărbier devine coiful lui, Mambrino, mârțoaga sa - un cal faimos, o țărancă din sat - Dulcineea de Toboso iar morile de vânt - balauri. După multe isprăvi făcute împreună cu vencinul său Sncho Panza pe care-l ia ca scutier, în final se întoarce (convins că printr-o vrajă) acasă.. redevine Quijana cel bun.. și moare împăcat.</a:t>
            </a:r>
            <a:endParaRPr lang="en-US" sz="2000" dirty="0"/>
          </a:p>
        </p:txBody>
      </p:sp>
    </p:spTree>
    <p:extLst>
      <p:ext uri="{BB962C8B-B14F-4D97-AF65-F5344CB8AC3E}">
        <p14:creationId xmlns:p14="http://schemas.microsoft.com/office/powerpoint/2010/main" val="2691130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text 2"/>
          <p:cNvSpPr>
            <a:spLocks noGrp="1"/>
          </p:cNvSpPr>
          <p:nvPr>
            <p:ph type="body" sz="half" idx="2"/>
          </p:nvPr>
        </p:nvSpPr>
        <p:spPr>
          <a:xfrm>
            <a:off x="1104899" y="1600200"/>
            <a:ext cx="9590809" cy="4572000"/>
          </a:xfrm>
        </p:spPr>
        <p:txBody>
          <a:bodyPr>
            <a:normAutofit/>
          </a:bodyPr>
          <a:lstStyle/>
          <a:p>
            <a:pPr algn="ctr"/>
            <a:endParaRPr lang="fr-FR" sz="2000" dirty="0"/>
          </a:p>
          <a:p>
            <a:r>
              <a:rPr lang="fr-FR" sz="2000" dirty="0"/>
              <a:t>	</a:t>
            </a:r>
          </a:p>
          <a:p>
            <a:pPr algn="just"/>
            <a:r>
              <a:rPr lang="fr-FR" sz="2000" dirty="0"/>
              <a:t>	</a:t>
            </a:r>
            <a:r>
              <a:rPr lang="ro-RO" sz="2000" dirty="0" smtClean="0"/>
              <a:t>Toți cei care îl întâlnesc în roman – precum și cititorul din toate timpurile - îl consideră cu evidență pe Don Quijote ca delirant nebun...chiar dacă își păstrează coerența în vorbire.. și în acțiunile la care delirul său îl îndemna. Nu există însă o dezorganizare a gândirii și vorbirii și nici halucinații propriu-zise (ci doar iluzii halucinatorii)</a:t>
            </a:r>
            <a:endParaRPr lang="en-US" sz="2000" dirty="0" smtClean="0"/>
          </a:p>
          <a:p>
            <a:pPr algn="just"/>
            <a:r>
              <a:rPr lang="ro-RO" sz="2000" dirty="0" smtClean="0"/>
              <a:t>     Cazul lui Don Quijote, deși se impune ca erou de roman – și nu drept caz expus de psihiatri – dă un răspuns pregnant unei întrebări psihopatologice (la care tratatele nu răspund nici în zilele noastre): faptul că, </a:t>
            </a:r>
            <a:r>
              <a:rPr lang="ro-RO" sz="2000" u="sng" dirty="0" smtClean="0"/>
              <a:t>conținutul convingerii de nemodificat într-o idee falsă a delirantului, se referă la adoptarea unei noi identități, de personaj dintr-un scenariu fictiv, într-o lume delirantă, calchiată pe modelul literaturii de ficțiune</a:t>
            </a:r>
            <a:r>
              <a:rPr lang="ro-RO" sz="2000" dirty="0" smtClean="0"/>
              <a:t>.</a:t>
            </a:r>
            <a:endParaRPr lang="en-US" sz="2000" dirty="0" smtClean="0"/>
          </a:p>
          <a:p>
            <a:pPr algn="just"/>
            <a:endParaRPr lang="ro-RO" sz="2000" dirty="0"/>
          </a:p>
        </p:txBody>
      </p:sp>
    </p:spTree>
    <p:extLst>
      <p:ext uri="{BB962C8B-B14F-4D97-AF65-F5344CB8AC3E}">
        <p14:creationId xmlns:p14="http://schemas.microsoft.com/office/powerpoint/2010/main" val="1451311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text 2"/>
          <p:cNvSpPr>
            <a:spLocks noGrp="1"/>
          </p:cNvSpPr>
          <p:nvPr>
            <p:ph type="body" sz="half" idx="2"/>
          </p:nvPr>
        </p:nvSpPr>
        <p:spPr>
          <a:xfrm>
            <a:off x="1104899" y="1600200"/>
            <a:ext cx="9590809" cy="4572000"/>
          </a:xfrm>
        </p:spPr>
        <p:txBody>
          <a:bodyPr>
            <a:normAutofit lnSpcReduction="10000"/>
          </a:bodyPr>
          <a:lstStyle/>
          <a:p>
            <a:pPr algn="just"/>
            <a:endParaRPr lang="fr-FR" sz="2000" dirty="0"/>
          </a:p>
          <a:p>
            <a:pPr algn="just"/>
            <a:r>
              <a:rPr lang="fr-FR" sz="2000" dirty="0"/>
              <a:t>	</a:t>
            </a:r>
            <a:r>
              <a:rPr lang="ro-RO" sz="2000" dirty="0" smtClean="0"/>
              <a:t>Paradigmaticul caz literar psihiatric  a lui Don Quijote, ne introduce și într-o nouă lume culturală, cea a modernității; marcată de tipar și făcând loc publicării de memorii și autobiografii. În această perspectivă merită amintite în acest comentariu despre cazul psihiatrico forensic și Memoriile Președintelui Schreiber.</a:t>
            </a:r>
            <a:endParaRPr lang="en-US" sz="2000" dirty="0" smtClean="0"/>
          </a:p>
          <a:p>
            <a:pPr algn="just"/>
            <a:r>
              <a:rPr lang="ro-RO" sz="2000" dirty="0" smtClean="0"/>
              <a:t>     În a doua jumătate a sec XIX, Paul Schreiber, fiu de medic celebru, studiază dreptul și devine judecător. El intră în circuitul psihiatric la vârsta adultă printr-o depresie ce apare în urma eșecului de a ajunge deputat. Ulterior, după ce devine  președinte la Tribunalul la Leipzig, apare o nouă depresie.. dar și cu simptome psihotice. După un vis erotic cu poluție – pe care-l resimte în postură feminină – se gândește că această trăire particulară i-a fost indusă din exterior, bănuindu-l  pe doctorul său de nervi Fleshing că l-a hipnotizat  de la distanță. Ajunge să fie convins că sute de oameni se interesează de el cunoscându-l şi transmițându-i gânduri prin telepatie. Se simte apoi în contact cu Dumnezeu, ce acționează atât prin „limbajul nervilor„ cât și prin raze divine..și.. a creat o suită de oameni răi ce depopulează omenirea. Se ajunge la a doua internare psihiatrică.</a:t>
            </a:r>
            <a:endParaRPr lang="en-US" sz="2000" dirty="0"/>
          </a:p>
        </p:txBody>
      </p:sp>
    </p:spTree>
    <p:extLst>
      <p:ext uri="{BB962C8B-B14F-4D97-AF65-F5344CB8AC3E}">
        <p14:creationId xmlns:p14="http://schemas.microsoft.com/office/powerpoint/2010/main" val="4039200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text 2"/>
          <p:cNvSpPr>
            <a:spLocks noGrp="1"/>
          </p:cNvSpPr>
          <p:nvPr>
            <p:ph type="body" sz="half" idx="2"/>
          </p:nvPr>
        </p:nvSpPr>
        <p:spPr>
          <a:xfrm>
            <a:off x="1104899" y="1600200"/>
            <a:ext cx="9590809" cy="4572000"/>
          </a:xfrm>
        </p:spPr>
        <p:txBody>
          <a:bodyPr>
            <a:normAutofit/>
          </a:bodyPr>
          <a:lstStyle/>
          <a:p>
            <a:pPr algn="ctr"/>
            <a:endParaRPr lang="fr-FR" sz="2000" dirty="0"/>
          </a:p>
          <a:p>
            <a:pPr algn="just"/>
            <a:r>
              <a:rPr lang="fr-FR" sz="2000" dirty="0"/>
              <a:t>	</a:t>
            </a:r>
          </a:p>
          <a:p>
            <a:pPr algn="just"/>
            <a:r>
              <a:rPr lang="fr-FR" sz="2000" dirty="0"/>
              <a:t>	</a:t>
            </a:r>
            <a:r>
              <a:rPr lang="ro-RO" sz="2000" dirty="0" smtClean="0"/>
              <a:t>Delirul lui Schreiber îl plasează acum în relație directă cu Dumnezeu, convins că acesta îl va transforma în femeie, și fecundându-l vor repopula împreună omenirea...distrusă de oamenii cei răi. Delirul capătă și dimensiuni cosmogonice, cu o concepție proprie despre ierarhiile cerești.  Schreiber își descrie amănunțit delirul într-o carte pe care o publică...Iar apoi intentează un proces cerând să fie externat din ospiciu. Pe baza faptului că raționamentul și argumentarea se păstrează intacte, completul de judecată soluționează favorabil cazul său în 1905 și este externat.</a:t>
            </a:r>
            <a:endParaRPr lang="en-US" sz="2000" dirty="0" smtClean="0"/>
          </a:p>
          <a:p>
            <a:pPr algn="just"/>
            <a:r>
              <a:rPr lang="ro-RO" sz="2000" dirty="0" smtClean="0"/>
              <a:t>      Memoriile lui Schereiber – etichetat la timpul său ca paranoiac - au fost sursa comentariilor mai multor psihopatologi, între care Freud și Lacan.</a:t>
            </a:r>
            <a:endParaRPr lang="en-US" sz="2000" dirty="0"/>
          </a:p>
        </p:txBody>
      </p:sp>
    </p:spTree>
    <p:extLst>
      <p:ext uri="{BB962C8B-B14F-4D97-AF65-F5344CB8AC3E}">
        <p14:creationId xmlns:p14="http://schemas.microsoft.com/office/powerpoint/2010/main" val="2172517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text 2"/>
          <p:cNvSpPr>
            <a:spLocks noGrp="1"/>
          </p:cNvSpPr>
          <p:nvPr>
            <p:ph type="body" sz="half" idx="2"/>
          </p:nvPr>
        </p:nvSpPr>
        <p:spPr>
          <a:xfrm>
            <a:off x="1104899" y="1600200"/>
            <a:ext cx="9590809" cy="4572000"/>
          </a:xfrm>
        </p:spPr>
        <p:txBody>
          <a:bodyPr>
            <a:normAutofit fontScale="92500" lnSpcReduction="10000"/>
          </a:bodyPr>
          <a:lstStyle/>
          <a:p>
            <a:pPr algn="just"/>
            <a:endParaRPr lang="fr-FR" sz="2000" dirty="0"/>
          </a:p>
          <a:p>
            <a:pPr algn="just"/>
            <a:r>
              <a:rPr lang="fr-FR" sz="2000" dirty="0"/>
              <a:t>	</a:t>
            </a:r>
            <a:r>
              <a:rPr lang="ro-RO" sz="2000" dirty="0" smtClean="0"/>
              <a:t>Un alt caz psihiatrico juridic celebru, mai recent, e cel a lui Breivick. Tânărul norvegian, convins fiind că națiuneasa e amenințată de islamizare,... că el e liderul Organizației Cavalerilor Templieri iar prin această calitate urma fie noul regent al Norvegiei și să conducă cruciada europeană împotriva islamului,.....</a:t>
            </a:r>
            <a:endParaRPr lang="en-US" sz="2000" dirty="0" smtClean="0"/>
          </a:p>
          <a:p>
            <a:pPr algn="just"/>
            <a:r>
              <a:rPr lang="ro-RO" sz="2000" dirty="0" smtClean="0"/>
              <a:t>       ....organizează în Oslo un atentat cu bombă (în care mor 5 persoane) și apoi ucide pe o insulă 47  tineri liberali...În detenție supus expertizei psihiatrice refuză dignaosticul de psihoză (formulat inițial) – care-i conferea iresponsabilitate - și se declară responsabil și ne-bolnav mental. O a doua expertiză formulează un diagnostic care nu mai e clar psihotic...şi e condamnat la pedeapsa maximă din Norvegia (21 ani detenție )..în 2022 refuzându-i-se  eliberarea condiționată după 10 ani executați.</a:t>
            </a:r>
            <a:endParaRPr lang="en-US" sz="2000" dirty="0" smtClean="0"/>
          </a:p>
          <a:p>
            <a:pPr algn="just"/>
            <a:r>
              <a:rPr lang="ro-RO" sz="2000" dirty="0" smtClean="0"/>
              <a:t>În toate cele trei cazuri menționate, suntem în fața unor psihotici deliranți la care vorbirea și gândirea își păstrează coerența, delirul exprimându-se prin convingerea într-o identitate de personaj dintr-un scenariu fantastic, narativ fictiv.</a:t>
            </a:r>
            <a:endParaRPr lang="en-US" sz="2000" dirty="0" smtClean="0"/>
          </a:p>
          <a:p>
            <a:r>
              <a:rPr lang="ro-RO" sz="2000" dirty="0" smtClean="0"/>
              <a:t> </a:t>
            </a:r>
            <a:endParaRPr lang="en-US" sz="2000" dirty="0"/>
          </a:p>
        </p:txBody>
      </p:sp>
    </p:spTree>
    <p:extLst>
      <p:ext uri="{BB962C8B-B14F-4D97-AF65-F5344CB8AC3E}">
        <p14:creationId xmlns:p14="http://schemas.microsoft.com/office/powerpoint/2010/main" val="2266365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text 2"/>
          <p:cNvSpPr>
            <a:spLocks noGrp="1"/>
          </p:cNvSpPr>
          <p:nvPr>
            <p:ph type="body" sz="half" idx="2"/>
          </p:nvPr>
        </p:nvSpPr>
        <p:spPr>
          <a:xfrm>
            <a:off x="1104899" y="1600200"/>
            <a:ext cx="9590809" cy="4572000"/>
          </a:xfrm>
        </p:spPr>
        <p:txBody>
          <a:bodyPr>
            <a:normAutofit/>
          </a:bodyPr>
          <a:lstStyle/>
          <a:p>
            <a:pPr algn="just"/>
            <a:endParaRPr lang="fr-FR" sz="2000" dirty="0"/>
          </a:p>
          <a:p>
            <a:pPr algn="just"/>
            <a:r>
              <a:rPr lang="fr-FR" sz="2000" dirty="0"/>
              <a:t>	</a:t>
            </a:r>
            <a:r>
              <a:rPr lang="ro-RO" sz="2000" dirty="0" smtClean="0"/>
              <a:t>Un ultim caz ne aduce în zilele noastre. E vorba de o femeie  de 52 ani – și văduvă și divorțată -, care  ajunge la o primă internare psihiatrică adusă fiind de fiu, pentru un comportament neobișnuit: – de mai multe luni scrie unor diverse instituții și personalități solicitarea de a i se elibera un certificat care să ateste că - între 1991 și 2013 ea a fost decedată...şi că de fapt identiatea sa e alta decât cea oficială, fiind de fapt născută în Israel și trimisă împreună cu alți 130.000 de copii spre adopție în Romănia,.. unde a fost adoptată de familia ei de origine (s-a adresat în repetate rânduri Înaltei Curți de Justiție, Preşedintelui României, Ambasadei Austriei...dar, nu a primit răspunsuri favorabile.</a:t>
            </a:r>
            <a:endParaRPr lang="en-US" sz="2000" dirty="0" smtClean="0"/>
          </a:p>
          <a:p>
            <a:pPr algn="just"/>
            <a:r>
              <a:rPr lang="ro-RO" sz="2000" dirty="0" smtClean="0"/>
              <a:t> (Nu su</a:t>
            </a:r>
            <a:r>
              <a:rPr lang="en-US" sz="2000" dirty="0" smtClean="0"/>
              <a:t>n</a:t>
            </a:r>
            <a:r>
              <a:rPr lang="ro-RO" sz="2000" dirty="0" smtClean="0"/>
              <a:t>t fenomene halucinatorii sau dezorganizante, vorbirea e coerentă...istoria vieții relevă multiple psih</a:t>
            </a:r>
            <a:r>
              <a:rPr lang="en-US" sz="2000" dirty="0" smtClean="0"/>
              <a:t>o</a:t>
            </a:r>
            <a:r>
              <a:rPr lang="ro-RO" sz="2000" dirty="0" smtClean="0"/>
              <a:t>traume şi episoade alternate de stări subdepresive şi hipomanaicale, în prezent fiind într-o perioadă de elație)</a:t>
            </a:r>
            <a:endParaRPr lang="en-US" sz="2000" dirty="0"/>
          </a:p>
        </p:txBody>
      </p:sp>
    </p:spTree>
    <p:extLst>
      <p:ext uri="{BB962C8B-B14F-4D97-AF65-F5344CB8AC3E}">
        <p14:creationId xmlns:p14="http://schemas.microsoft.com/office/powerpoint/2010/main" val="3363182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text 2"/>
          <p:cNvSpPr>
            <a:spLocks noGrp="1"/>
          </p:cNvSpPr>
          <p:nvPr>
            <p:ph type="body" sz="half" idx="2"/>
          </p:nvPr>
        </p:nvSpPr>
        <p:spPr>
          <a:xfrm>
            <a:off x="1104899" y="1600200"/>
            <a:ext cx="9590809" cy="4572000"/>
          </a:xfrm>
        </p:spPr>
        <p:txBody>
          <a:bodyPr>
            <a:normAutofit/>
          </a:bodyPr>
          <a:lstStyle/>
          <a:p>
            <a:pPr algn="ctr"/>
            <a:endParaRPr lang="fr-FR" sz="2000" dirty="0"/>
          </a:p>
          <a:p>
            <a:r>
              <a:rPr lang="fr-FR" sz="2000" dirty="0"/>
              <a:t>	</a:t>
            </a:r>
          </a:p>
          <a:p>
            <a:r>
              <a:rPr lang="fr-FR" sz="2000" dirty="0"/>
              <a:t>	</a:t>
            </a:r>
            <a:r>
              <a:rPr lang="ro-RO" sz="2000" dirty="0" smtClean="0"/>
              <a:t>Expunerea pacientei care afirmă menționatele convingeri identitare anormale, e marcată de confabulații: Susține – și descrie amănunțit –  cum a decedat în Austria (unde nu a fost niciodată) și cum cadavrul ei a fost adus în Oltenia pt a fi înmormântată.. iar sicriul a fost atacat de patru femei ce au scos-o din cosciug (menționând numele soacrei, cumnatei etc). </a:t>
            </a:r>
            <a:endParaRPr lang="en-US" sz="2000" dirty="0" smtClean="0"/>
          </a:p>
          <a:p>
            <a:r>
              <a:rPr lang="ro-RO" sz="2000" dirty="0" smtClean="0"/>
              <a:t>      Se ridică problema unui delir de tip disociativ, în context hipoman. Principală rămâne convingerea delirantă centrată pe o problematică identitară de personaj dintr-un scenaiu fictiv narativ.</a:t>
            </a:r>
            <a:endParaRPr lang="en-US" sz="2000" dirty="0" smtClean="0"/>
          </a:p>
          <a:p>
            <a:pPr algn="just"/>
            <a:endParaRPr lang="fr-FR" sz="2000" dirty="0"/>
          </a:p>
          <a:p>
            <a:pPr algn="just"/>
            <a:r>
              <a:rPr lang="fr-FR" sz="2000" dirty="0"/>
              <a:t>								</a:t>
            </a:r>
            <a:endParaRPr lang="ro-RO" sz="2000" dirty="0"/>
          </a:p>
        </p:txBody>
      </p:sp>
    </p:spTree>
    <p:extLst>
      <p:ext uri="{BB962C8B-B14F-4D97-AF65-F5344CB8AC3E}">
        <p14:creationId xmlns:p14="http://schemas.microsoft.com/office/powerpoint/2010/main" val="4269838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text 2"/>
          <p:cNvSpPr>
            <a:spLocks noGrp="1"/>
          </p:cNvSpPr>
          <p:nvPr>
            <p:ph type="body" sz="half" idx="2"/>
          </p:nvPr>
        </p:nvSpPr>
        <p:spPr>
          <a:xfrm>
            <a:off x="1104899" y="1600200"/>
            <a:ext cx="9590809" cy="4572000"/>
          </a:xfrm>
        </p:spPr>
        <p:txBody>
          <a:bodyPr>
            <a:normAutofit/>
          </a:bodyPr>
          <a:lstStyle/>
          <a:p>
            <a:pPr algn="just"/>
            <a:endParaRPr lang="fr-FR" sz="2000" dirty="0"/>
          </a:p>
          <a:p>
            <a:pPr algn="just"/>
            <a:r>
              <a:rPr lang="fr-FR" sz="2000" dirty="0"/>
              <a:t>	</a:t>
            </a:r>
          </a:p>
          <a:p>
            <a:pPr algn="just"/>
            <a:r>
              <a:rPr lang="fr-FR" sz="2000" dirty="0"/>
              <a:t>	</a:t>
            </a:r>
            <a:r>
              <a:rPr lang="ro-RO" sz="2000" dirty="0" smtClean="0"/>
              <a:t>Circumscrierea unui caz în justiție e orientată de sistemul normativ al legilor și procedurilor, iar în medicina psihiatrică de  sistemul nosologico nosografic - NN-, care în prezent e organizat prin definiții operaționale. </a:t>
            </a:r>
            <a:endParaRPr lang="en-US" sz="2000" dirty="0" smtClean="0"/>
          </a:p>
          <a:p>
            <a:pPr algn="just"/>
            <a:r>
              <a:rPr lang="ro-RO" sz="2000" dirty="0" smtClean="0"/>
              <a:t>     Sistemul NN psihiatric e constituit dintr-un număr (în principiu) finit de categorii nosologice, ce pot fi considerate ca şi cazuri-robot, ce sunt flancate prin criterii de includere şi excludere, principalele fiind itemi simptomatici comportamentali expresivi, înregistrabili.</a:t>
            </a:r>
            <a:endParaRPr lang="en-US" sz="2000" dirty="0" smtClean="0"/>
          </a:p>
          <a:p>
            <a:pPr algn="just"/>
            <a:endParaRPr lang="fr-FR" sz="2000" dirty="0"/>
          </a:p>
          <a:p>
            <a:pPr algn="just"/>
            <a:endParaRPr lang="fr-FR" sz="2000" dirty="0"/>
          </a:p>
          <a:p>
            <a:pPr algn="just"/>
            <a:r>
              <a:rPr lang="fr-FR" sz="2000" dirty="0"/>
              <a:t>								</a:t>
            </a:r>
            <a:endParaRPr lang="ro-RO" sz="2000" dirty="0"/>
          </a:p>
        </p:txBody>
      </p:sp>
    </p:spTree>
    <p:extLst>
      <p:ext uri="{BB962C8B-B14F-4D97-AF65-F5344CB8AC3E}">
        <p14:creationId xmlns:p14="http://schemas.microsoft.com/office/powerpoint/2010/main" val="4269838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ubstituent conținut 13"/>
          <p:cNvSpPr>
            <a:spLocks noGrp="1"/>
          </p:cNvSpPr>
          <p:nvPr>
            <p:ph idx="1"/>
          </p:nvPr>
        </p:nvSpPr>
        <p:spPr/>
        <p:txBody>
          <a:bodyPr rtlCol="0">
            <a:normAutofit/>
          </a:bodyPr>
          <a:lstStyle/>
          <a:p>
            <a:pPr algn="just"/>
            <a:endParaRPr lang="fr-FR" dirty="0"/>
          </a:p>
          <a:p>
            <a:pPr algn="just"/>
            <a:endParaRPr lang="fr-FR" dirty="0"/>
          </a:p>
          <a:p>
            <a:pPr algn="just">
              <a:buNone/>
            </a:pPr>
            <a:r>
              <a:rPr lang="en-US" dirty="0" smtClean="0"/>
              <a:t>		</a:t>
            </a:r>
            <a:r>
              <a:rPr lang="ro-RO" dirty="0" smtClean="0"/>
              <a:t>Practica medico-psihiatrică și cea juridică au în comun mai mult decât  expertizele de tip medico legal.., căci  </a:t>
            </a:r>
            <a:endParaRPr lang="en-US" dirty="0" smtClean="0"/>
          </a:p>
          <a:p>
            <a:pPr algn="just"/>
            <a:endParaRPr lang="en-US" dirty="0" smtClean="0"/>
          </a:p>
          <a:p>
            <a:pPr algn="just">
              <a:buNone/>
            </a:pPr>
            <a:r>
              <a:rPr lang="ro-RO" dirty="0" smtClean="0"/>
              <a:t>            MEDICINA (PSIHIATRICĂ) ȘI JUSTIȚIA SUNT CELE DOUĂ PRACTICI UMANE CARE PRIN EXCELENȚĂ SE CENTREAZĂ PE REZOLVAREA DE CAZURI.</a:t>
            </a:r>
            <a:endParaRPr lang="en-US" dirty="0" smtClean="0"/>
          </a:p>
          <a:p>
            <a:pPr algn="just">
              <a:buNone/>
            </a:pPr>
            <a:r>
              <a:rPr lang="ro-RO" dirty="0" smtClean="0"/>
              <a:t> </a:t>
            </a:r>
            <a:endParaRPr lang="en-US" dirty="0" smtClean="0"/>
          </a:p>
          <a:p>
            <a:pPr algn="just">
              <a:buNone/>
            </a:pPr>
            <a:r>
              <a:rPr lang="ro-RO" dirty="0" smtClean="0"/>
              <a:t>          O scurtă reflexie conceptuală ne poate dezvălui parametrii acestui fabulos tărâm al </a:t>
            </a:r>
            <a:r>
              <a:rPr lang="ro-RO" b="1" dirty="0" smtClean="0"/>
              <a:t>cazului</a:t>
            </a:r>
            <a:r>
              <a:rPr lang="ro-RO" dirty="0" smtClean="0"/>
              <a:t> și </a:t>
            </a:r>
            <a:r>
              <a:rPr lang="ro-RO" b="1" dirty="0" smtClean="0"/>
              <a:t>cazuisticii,</a:t>
            </a:r>
            <a:r>
              <a:rPr lang="ro-RO" dirty="0" smtClean="0"/>
              <a:t> plasat în chiar centrul metodologic al ANTROPOLOGIEI.....</a:t>
            </a:r>
            <a:endParaRPr lang="en-US" dirty="0"/>
          </a:p>
        </p:txBody>
      </p:sp>
    </p:spTree>
    <p:extLst>
      <p:ext uri="{BB962C8B-B14F-4D97-AF65-F5344CB8AC3E}">
        <p14:creationId xmlns:p14="http://schemas.microsoft.com/office/powerpoint/2010/main" val="1654255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text 2"/>
          <p:cNvSpPr>
            <a:spLocks noGrp="1"/>
          </p:cNvSpPr>
          <p:nvPr>
            <p:ph type="body" sz="half" idx="2"/>
          </p:nvPr>
        </p:nvSpPr>
        <p:spPr>
          <a:xfrm>
            <a:off x="1104899" y="1600200"/>
            <a:ext cx="9590809" cy="4572000"/>
          </a:xfrm>
        </p:spPr>
        <p:txBody>
          <a:bodyPr>
            <a:normAutofit/>
          </a:bodyPr>
          <a:lstStyle/>
          <a:p>
            <a:pPr algn="just"/>
            <a:endParaRPr lang="fr-FR" sz="2000" dirty="0"/>
          </a:p>
          <a:p>
            <a:pPr algn="just"/>
            <a:r>
              <a:rPr lang="fr-FR" sz="2000" dirty="0"/>
              <a:t>	</a:t>
            </a:r>
          </a:p>
          <a:p>
            <a:pPr algn="just"/>
            <a:r>
              <a:rPr lang="fr-FR" sz="2000" dirty="0"/>
              <a:t>	</a:t>
            </a:r>
            <a:r>
              <a:rPr lang="ro-RO" sz="2000" dirty="0" smtClean="0"/>
              <a:t>Încadrarea diagnostică psihiatrică e una de ordin generic, relativ vagă la nivel de simplă etichetare (utilă statisticii). Ea nu exclude  însă o atitudine secundă descriptiv interpretativă  (de tip dezbatere cazuistică), care să implice referința la un model psihologic al persoanei, invocând anumite dimensiuni specifice ale acesteia.</a:t>
            </a:r>
            <a:endParaRPr lang="en-US" sz="2000" dirty="0" smtClean="0"/>
          </a:p>
          <a:p>
            <a:pPr algn="just"/>
            <a:r>
              <a:rPr lang="ro-RO" sz="2000" dirty="0" smtClean="0"/>
              <a:t>    </a:t>
            </a:r>
            <a:r>
              <a:rPr lang="en-US" sz="2000" dirty="0" smtClean="0"/>
              <a:t>	</a:t>
            </a:r>
            <a:r>
              <a:rPr lang="ro-RO" sz="2000" dirty="0" smtClean="0"/>
              <a:t>Astfel doar se  poate comenta, de ex., convingerea delirantă ca și ratatinarea identității pe o condiție de  personaj dintr-un scenariu fictiv, narativ fantast, diferită de variațiile anormale ale structurii caracteriale... de deficitul disfuncțional dispozițional ...,sau de cel  comportamental....eventual de exercitarea funcțiilor lingvistic conceptuale.</a:t>
            </a:r>
            <a:endParaRPr lang="en-US" sz="2000" dirty="0" smtClean="0"/>
          </a:p>
          <a:p>
            <a:r>
              <a:rPr lang="ro-RO" sz="2000" dirty="0" smtClean="0"/>
              <a:t> </a:t>
            </a:r>
            <a:endParaRPr lang="en-US" sz="2000" dirty="0"/>
          </a:p>
        </p:txBody>
      </p:sp>
    </p:spTree>
    <p:extLst>
      <p:ext uri="{BB962C8B-B14F-4D97-AF65-F5344CB8AC3E}">
        <p14:creationId xmlns:p14="http://schemas.microsoft.com/office/powerpoint/2010/main" val="4269838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text 2"/>
          <p:cNvSpPr>
            <a:spLocks noGrp="1"/>
          </p:cNvSpPr>
          <p:nvPr>
            <p:ph type="body" sz="half" idx="2"/>
          </p:nvPr>
        </p:nvSpPr>
        <p:spPr>
          <a:xfrm>
            <a:off x="1104899" y="1600200"/>
            <a:ext cx="9590809" cy="4572000"/>
          </a:xfrm>
        </p:spPr>
        <p:txBody>
          <a:bodyPr>
            <a:normAutofit/>
          </a:bodyPr>
          <a:lstStyle/>
          <a:p>
            <a:pPr algn="just"/>
            <a:endParaRPr lang="fr-FR" sz="2000" dirty="0"/>
          </a:p>
          <a:p>
            <a:pPr algn="just"/>
            <a:r>
              <a:rPr lang="fr-FR" sz="2000" dirty="0"/>
              <a:t>	</a:t>
            </a:r>
          </a:p>
          <a:p>
            <a:pPr algn="just"/>
            <a:r>
              <a:rPr lang="fr-FR" sz="2000" dirty="0"/>
              <a:t>	</a:t>
            </a:r>
            <a:r>
              <a:rPr lang="ro-RO" sz="2000" dirty="0" smtClean="0"/>
              <a:t>Ipostaza de CAZ e existenței unei persoane umane e dintr-un punct de vedere, una potențială: nu oricine devine un caz medical sau un caz juridic.</a:t>
            </a:r>
            <a:endParaRPr lang="en-US" sz="2000" dirty="0" smtClean="0"/>
          </a:p>
          <a:p>
            <a:pPr algn="just"/>
            <a:r>
              <a:rPr lang="ro-RO" sz="2000" dirty="0" smtClean="0"/>
              <a:t>     Pe de altă parte, ipostaza de caz a subiectului oricărei persoane umane e una structurală și permanentă....Căci în mod continuu..orice om e evocat, comentat și caracterizat de alții...</a:t>
            </a:r>
            <a:endParaRPr lang="en-US" sz="2000" dirty="0" smtClean="0"/>
          </a:p>
          <a:p>
            <a:pPr algn="just"/>
            <a:r>
              <a:rPr lang="ro-RO" sz="2000" dirty="0" smtClean="0"/>
              <a:t>     ..orice om ajunge să se autoevoce pe sine în postură de personaj, ori de câte ori povestește o întâmplare din trecutul său...pe care o poate cosmetiza după dorință.</a:t>
            </a:r>
            <a:endParaRPr lang="en-US" sz="2000" dirty="0" smtClean="0"/>
          </a:p>
          <a:p>
            <a:pPr algn="just"/>
            <a:r>
              <a:rPr lang="ro-RO" sz="2000" dirty="0" smtClean="0"/>
              <a:t>     Orice om e capabil nu doar de reamintiri...ci şi de a-și scrie o autobiografie.. pe care să o publice...la fel ca Preşedintele Schreiber</a:t>
            </a:r>
            <a:endParaRPr lang="en-US" sz="2000" dirty="0"/>
          </a:p>
        </p:txBody>
      </p:sp>
    </p:spTree>
    <p:extLst>
      <p:ext uri="{BB962C8B-B14F-4D97-AF65-F5344CB8AC3E}">
        <p14:creationId xmlns:p14="http://schemas.microsoft.com/office/powerpoint/2010/main" val="4269838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text 2"/>
          <p:cNvSpPr>
            <a:spLocks noGrp="1"/>
          </p:cNvSpPr>
          <p:nvPr>
            <p:ph type="body" sz="half" idx="2"/>
          </p:nvPr>
        </p:nvSpPr>
        <p:spPr>
          <a:xfrm>
            <a:off x="1104899" y="1600200"/>
            <a:ext cx="9590809" cy="4572000"/>
          </a:xfrm>
        </p:spPr>
        <p:txBody>
          <a:bodyPr>
            <a:normAutofit/>
          </a:bodyPr>
          <a:lstStyle/>
          <a:p>
            <a:pPr algn="just"/>
            <a:endParaRPr lang="fr-FR" sz="2000" dirty="0"/>
          </a:p>
          <a:p>
            <a:pPr algn="just"/>
            <a:r>
              <a:rPr lang="fr-FR" sz="2000" dirty="0"/>
              <a:t>	</a:t>
            </a:r>
          </a:p>
          <a:p>
            <a:r>
              <a:rPr lang="fr-FR" sz="2000" dirty="0"/>
              <a:t>	</a:t>
            </a:r>
            <a:r>
              <a:rPr lang="ro-RO" sz="2000" dirty="0" smtClean="0"/>
              <a:t>Existența umană, dimensionată prin proiecția sa în viitor – în continui proiecte și preocupări - este una a unui continuu potențial personaj, inclusiv a unor variate cazuri.</a:t>
            </a:r>
            <a:endParaRPr lang="en-US" sz="2000" dirty="0" smtClean="0"/>
          </a:p>
          <a:p>
            <a:r>
              <a:rPr lang="ro-RO" sz="2000" dirty="0" smtClean="0"/>
              <a:t>      Ceea ce se produce prin facticitatea cazului medical, psihiatric sau juridic nu e decât o concretizare a unei dimensiuni structurale a omului,  a antropologiei.</a:t>
            </a:r>
            <a:endParaRPr lang="en-US" sz="2000" dirty="0" smtClean="0"/>
          </a:p>
          <a:p>
            <a:r>
              <a:rPr lang="ro-RO" sz="2000" dirty="0" smtClean="0"/>
              <a:t>     Când studiem cazuistica juridică și psihiatrică .. merită să nu ignorăm această perspectivă.</a:t>
            </a:r>
            <a:endParaRPr lang="en-US" sz="2000" dirty="0" smtClean="0"/>
          </a:p>
          <a:p>
            <a:r>
              <a:rPr lang="ro-RO" sz="2000" dirty="0" smtClean="0"/>
              <a:t> </a:t>
            </a:r>
            <a:endParaRPr lang="en-US" sz="2000" dirty="0" smtClean="0"/>
          </a:p>
          <a:p>
            <a:r>
              <a:rPr lang="ro-RO" sz="2000" dirty="0" smtClean="0"/>
              <a:t> </a:t>
            </a:r>
            <a:endParaRPr lang="en-US" sz="2000" dirty="0" smtClean="0"/>
          </a:p>
          <a:p>
            <a:r>
              <a:rPr lang="ro-RO" sz="2000" dirty="0" smtClean="0"/>
              <a:t> </a:t>
            </a:r>
            <a:endParaRPr lang="en-US" sz="2000" dirty="0"/>
          </a:p>
        </p:txBody>
      </p:sp>
    </p:spTree>
    <p:extLst>
      <p:ext uri="{BB962C8B-B14F-4D97-AF65-F5344CB8AC3E}">
        <p14:creationId xmlns:p14="http://schemas.microsoft.com/office/powerpoint/2010/main" val="4269838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stituent conținut 3"/>
          <p:cNvSpPr>
            <a:spLocks noGrp="1"/>
          </p:cNvSpPr>
          <p:nvPr>
            <p:ph idx="1"/>
          </p:nvPr>
        </p:nvSpPr>
        <p:spPr/>
        <p:txBody>
          <a:bodyPr/>
          <a:lstStyle/>
          <a:p>
            <a:pPr algn="just">
              <a:buNone/>
            </a:pPr>
            <a:r>
              <a:rPr lang="en-US" dirty="0" smtClean="0"/>
              <a:t>		</a:t>
            </a:r>
            <a:r>
              <a:rPr lang="ro-RO" dirty="0" smtClean="0"/>
              <a:t>În medicină, cazul şi cazuistica sunt o temă familiară atât practicianului cât şi cercetătorului sau pedagogului, căci..</a:t>
            </a:r>
            <a:endParaRPr lang="en-US" dirty="0" smtClean="0"/>
          </a:p>
          <a:p>
            <a:pPr algn="just">
              <a:buNone/>
            </a:pPr>
            <a:r>
              <a:rPr lang="en-US" dirty="0" smtClean="0"/>
              <a:t>	  </a:t>
            </a:r>
            <a:r>
              <a:rPr lang="ro-RO" dirty="0" smtClean="0"/>
              <a:t>       Orice terapie presupune în prealabil </a:t>
            </a:r>
            <a:r>
              <a:rPr lang="ro-RO" b="1" dirty="0" smtClean="0"/>
              <a:t>etichetarea diagnostică a unui om ca fiind un caz medical de un tip X,</a:t>
            </a:r>
            <a:r>
              <a:rPr lang="ro-RO" dirty="0" smtClean="0"/>
              <a:t> definit prin diagnostic.</a:t>
            </a:r>
            <a:endParaRPr lang="en-US" dirty="0" smtClean="0"/>
          </a:p>
          <a:p>
            <a:pPr algn="just">
              <a:buNone/>
            </a:pPr>
            <a:r>
              <a:rPr lang="en-US" dirty="0" smtClean="0"/>
              <a:t>		</a:t>
            </a:r>
            <a:r>
              <a:rPr lang="ro-RO" dirty="0" smtClean="0"/>
              <a:t>Prin descrierea bine conturată a unor cazuri cu  o   simptomatologie încă necunoscută – </a:t>
            </a:r>
            <a:r>
              <a:rPr lang="ro-RO" b="1" dirty="0" smtClean="0"/>
              <a:t>cazuri princeps</a:t>
            </a:r>
            <a:r>
              <a:rPr lang="ro-RO" dirty="0" smtClean="0"/>
              <a:t> – se poate circumscrie o nouă boală (care deseori poartă numele celui care a descris-o).</a:t>
            </a:r>
            <a:endParaRPr lang="en-US" dirty="0" smtClean="0"/>
          </a:p>
          <a:p>
            <a:pPr algn="just">
              <a:buNone/>
            </a:pPr>
            <a:r>
              <a:rPr lang="en-US" dirty="0" smtClean="0"/>
              <a:t>		</a:t>
            </a:r>
            <a:r>
              <a:rPr lang="ro-RO" dirty="0" smtClean="0"/>
              <a:t>În practica diagnostică întâlnim apoi </a:t>
            </a:r>
            <a:r>
              <a:rPr lang="ro-RO" b="1" dirty="0" smtClean="0"/>
              <a:t>cazuri atipice; </a:t>
            </a:r>
            <a:r>
              <a:rPr lang="ro-RO" dirty="0" smtClean="0"/>
              <a:t>dar și tipice, care corespund pregnant definiţiei unei boli, fiind astfel utile didactic ca și </a:t>
            </a:r>
            <a:r>
              <a:rPr lang="ro-RO" b="1" dirty="0" smtClean="0"/>
              <a:t>cazuri exemplare....</a:t>
            </a:r>
            <a:endParaRPr lang="en-US" dirty="0" smtClean="0"/>
          </a:p>
          <a:p>
            <a:pPr algn="just">
              <a:buNone/>
            </a:pPr>
            <a:r>
              <a:rPr lang="en-US" dirty="0" smtClean="0"/>
              <a:t>		</a:t>
            </a:r>
            <a:r>
              <a:rPr lang="ro-RO" dirty="0" smtClean="0"/>
              <a:t>..iar profesorul de medicină poate face în expunerile sale sinteza mai multor cazuri semnificative, prezentând un </a:t>
            </a:r>
            <a:r>
              <a:rPr lang="ro-RO" b="1" dirty="0" smtClean="0"/>
              <a:t>caz robot </a:t>
            </a:r>
            <a:r>
              <a:rPr lang="ro-RO" dirty="0" smtClean="0"/>
              <a:t>sau </a:t>
            </a:r>
            <a:r>
              <a:rPr lang="ro-RO" b="1" dirty="0" smtClean="0"/>
              <a:t>caz şcoală</a:t>
            </a:r>
            <a:r>
              <a:rPr lang="ro-RO" dirty="0" smtClean="0"/>
              <a:t>.</a:t>
            </a:r>
            <a:endParaRPr lang="en-US" dirty="0" smtClean="0"/>
          </a:p>
          <a:p>
            <a:endParaRPr lang="ro-RO" dirty="0"/>
          </a:p>
        </p:txBody>
      </p:sp>
    </p:spTree>
    <p:extLst>
      <p:ext uri="{BB962C8B-B14F-4D97-AF65-F5344CB8AC3E}">
        <p14:creationId xmlns:p14="http://schemas.microsoft.com/office/powerpoint/2010/main" val="4010278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stituent text 3"/>
          <p:cNvSpPr>
            <a:spLocks noGrp="1"/>
          </p:cNvSpPr>
          <p:nvPr>
            <p:ph type="body" sz="half" idx="2"/>
          </p:nvPr>
        </p:nvSpPr>
        <p:spPr>
          <a:xfrm>
            <a:off x="1104899" y="1600200"/>
            <a:ext cx="5365173" cy="4572000"/>
          </a:xfrm>
        </p:spPr>
        <p:txBody>
          <a:bodyPr rtlCol="0">
            <a:normAutofit/>
          </a:bodyPr>
          <a:lstStyle/>
          <a:p>
            <a:pPr algn="just"/>
            <a:r>
              <a:rPr lang="en-US" dirty="0" smtClean="0"/>
              <a:t>	</a:t>
            </a:r>
            <a:r>
              <a:rPr lang="ro-RO" dirty="0" smtClean="0"/>
              <a:t>În practica sa, medicul trebuie săstabilească în primă instanță „ce boală are pacientul”, adică </a:t>
            </a:r>
            <a:r>
              <a:rPr lang="ro-RO" b="1" dirty="0" smtClean="0"/>
              <a:t>cazul</a:t>
            </a:r>
            <a:r>
              <a:rPr lang="ro-RO" dirty="0" smtClean="0"/>
              <a:t> de care se ocupă..</a:t>
            </a:r>
            <a:endParaRPr lang="en-US" dirty="0" smtClean="0"/>
          </a:p>
          <a:p>
            <a:pPr algn="just"/>
            <a:r>
              <a:rPr lang="en-US" dirty="0" smtClean="0"/>
              <a:t>	</a:t>
            </a:r>
            <a:r>
              <a:rPr lang="ro-RO" dirty="0" smtClean="0"/>
              <a:t>Pentru aceasta e necesar ca el să cunoască sistemul nosologico nosografic de referinţă al bolilor, în care, </a:t>
            </a:r>
            <a:r>
              <a:rPr lang="ro-RO" b="1" dirty="0" smtClean="0"/>
              <a:t>fiecare categorie nosologică reprezintă un fel de sinteză cazuistică clar definită şi descrisă.</a:t>
            </a:r>
            <a:r>
              <a:rPr lang="ro-RO" dirty="0" smtClean="0"/>
              <a:t> În plus, se cere și să aibe o suficientă </a:t>
            </a:r>
            <a:r>
              <a:rPr lang="ro-RO" b="1" dirty="0" smtClean="0"/>
              <a:t>experiență cazuistică</a:t>
            </a:r>
            <a:r>
              <a:rPr lang="ro-RO" dirty="0" smtClean="0"/>
              <a:t> în diagnoză; care, cu cât  crește, cu atât medicul poate fi mai competent.</a:t>
            </a:r>
            <a:endParaRPr lang="en-US" dirty="0" smtClean="0"/>
          </a:p>
          <a:p>
            <a:pPr algn="just"/>
            <a:r>
              <a:rPr lang="ro-RO" dirty="0" smtClean="0"/>
              <a:t> </a:t>
            </a:r>
            <a:r>
              <a:rPr lang="en-US" dirty="0" smtClean="0"/>
              <a:t>	</a:t>
            </a:r>
            <a:r>
              <a:rPr lang="ro-RO" dirty="0" smtClean="0"/>
              <a:t>Iar foaia de observație ce o întocmește se depune ulterior într-un </a:t>
            </a:r>
            <a:r>
              <a:rPr lang="ro-RO" b="1" dirty="0" smtClean="0"/>
              <a:t>depozit cazuistic</a:t>
            </a:r>
            <a:r>
              <a:rPr lang="ro-RO" dirty="0" smtClean="0"/>
              <a:t>.</a:t>
            </a:r>
            <a:endParaRPr lang="en-US" dirty="0" smtClean="0"/>
          </a:p>
          <a:p>
            <a:pPr algn="just"/>
            <a:r>
              <a:rPr lang="ro-RO" dirty="0" smtClean="0"/>
              <a:t>  </a:t>
            </a:r>
            <a:r>
              <a:rPr lang="en-US" dirty="0" smtClean="0"/>
              <a:t>	</a:t>
            </a:r>
            <a:r>
              <a:rPr lang="ro-RO" dirty="0" smtClean="0"/>
              <a:t>Procesul cognitiv de </a:t>
            </a:r>
            <a:r>
              <a:rPr lang="ro-RO" b="1" dirty="0" smtClean="0"/>
              <a:t>diagnosticare a cazurilor</a:t>
            </a:r>
            <a:r>
              <a:rPr lang="ro-RO" dirty="0" smtClean="0"/>
              <a:t>, e o operaţiune intelectivă ce se întâlneşte  în multiple domenii ale vieţii practice.</a:t>
            </a:r>
            <a:endParaRPr lang="en-US" dirty="0" smtClean="0"/>
          </a:p>
          <a:p>
            <a:pPr rtl="0"/>
            <a:endParaRPr lang="ro-RO" dirty="0"/>
          </a:p>
        </p:txBody>
      </p:sp>
      <p:pic>
        <p:nvPicPr>
          <p:cNvPr id="5" name="Substituent imagine 4" descr="Detaliu cu cărți pe rafturi și alte cărți estompate în prim plan și fundal"/>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l="3155" r="3155"/>
          <a:stretch>
            <a:fillRect/>
          </a:stretch>
        </p:blipFill>
        <p:spPr>
          <a:xfrm>
            <a:off x="6747163" y="1600199"/>
            <a:ext cx="4338419" cy="4572001"/>
          </a:xfrm>
        </p:spPr>
      </p:pic>
    </p:spTree>
    <p:extLst>
      <p:ext uri="{BB962C8B-B14F-4D97-AF65-F5344CB8AC3E}">
        <p14:creationId xmlns:p14="http://schemas.microsoft.com/office/powerpoint/2010/main" val="3683544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stituent imagine 3"/>
          <p:cNvSpPr>
            <a:spLocks noGrp="1"/>
          </p:cNvSpPr>
          <p:nvPr>
            <p:ph type="body" sz="half" idx="2"/>
          </p:nvPr>
        </p:nvSpPr>
        <p:spPr>
          <a:xfrm>
            <a:off x="1104900" y="1600200"/>
            <a:ext cx="9590088" cy="4572000"/>
          </a:xfrm>
        </p:spPr>
        <p:txBody>
          <a:bodyPr/>
          <a:lstStyle/>
          <a:p>
            <a:pPr algn="just"/>
            <a:r>
              <a:rPr lang="en-US" dirty="0" smtClean="0"/>
              <a:t>	</a:t>
            </a:r>
          </a:p>
          <a:p>
            <a:pPr algn="just"/>
            <a:endParaRPr lang="en-US" dirty="0" smtClean="0"/>
          </a:p>
          <a:p>
            <a:pPr algn="just"/>
            <a:r>
              <a:rPr lang="en-US" dirty="0" smtClean="0"/>
              <a:t>	</a:t>
            </a:r>
            <a:r>
              <a:rPr lang="ro-RO" dirty="0" smtClean="0"/>
              <a:t>Cu toată eminența medicinei în probematica cazuisticii, în acest domeniu  întâietatea o are, totuși, practica juridică. Căci lucrurile încep - aparent banal – cu însăși originea conceptului de </a:t>
            </a:r>
            <a:r>
              <a:rPr lang="ro-RO" b="1" i="1" dirty="0" smtClean="0"/>
              <a:t>cauză</a:t>
            </a:r>
            <a:r>
              <a:rPr lang="ro-RO" b="1" dirty="0" smtClean="0"/>
              <a:t>, </a:t>
            </a:r>
            <a:r>
              <a:rPr lang="ro-RO" dirty="0" smtClean="0"/>
              <a:t>ca parte a procesului juridic, care vizează o soluție pentru </a:t>
            </a:r>
            <a:r>
              <a:rPr lang="ro-RO" b="1" i="1" dirty="0" smtClean="0"/>
              <a:t>lucrurile </a:t>
            </a:r>
            <a:r>
              <a:rPr lang="ro-RO" dirty="0" smtClean="0"/>
              <a:t>aflate în dezbatere</a:t>
            </a:r>
            <a:r>
              <a:rPr lang="ro-RO" b="1" dirty="0" smtClean="0"/>
              <a:t>.</a:t>
            </a:r>
            <a:endParaRPr lang="en-US" dirty="0" smtClean="0"/>
          </a:p>
          <a:p>
            <a:pPr algn="just"/>
            <a:r>
              <a:rPr lang="en-US" dirty="0" smtClean="0"/>
              <a:t>	</a:t>
            </a:r>
            <a:r>
              <a:rPr lang="ro-RO" dirty="0" smtClean="0"/>
              <a:t>Dincolo de alte înțelesuri din limbajul cotidian.....</a:t>
            </a:r>
            <a:endParaRPr lang="en-US" dirty="0" smtClean="0"/>
          </a:p>
          <a:p>
            <a:pPr algn="just"/>
            <a:r>
              <a:rPr lang="en-US" i="1" dirty="0" smtClean="0"/>
              <a:t>	</a:t>
            </a:r>
            <a:r>
              <a:rPr lang="ro-RO" i="1" dirty="0" smtClean="0"/>
              <a:t>...c</a:t>
            </a:r>
            <a:r>
              <a:rPr lang="ro-RO" i="1" u="sng" dirty="0" smtClean="0"/>
              <a:t>ausa</a:t>
            </a:r>
            <a:r>
              <a:rPr lang="ro-RO" u="sng" dirty="0" smtClean="0"/>
              <a:t> era considerată în dreptul roman acel aspect al lucrului - </a:t>
            </a:r>
            <a:r>
              <a:rPr lang="ro-RO" i="1" u="sng" dirty="0" smtClean="0"/>
              <a:t>res</a:t>
            </a:r>
            <a:r>
              <a:rPr lang="ro-RO" u="sng" dirty="0" smtClean="0"/>
              <a:t> –      aflat în dezbatere judiciară, care stă la baza deciziei de vinovăţie sau nevinovăţie</a:t>
            </a:r>
            <a:r>
              <a:rPr lang="ro-RO" dirty="0" smtClean="0"/>
              <a:t>... .</a:t>
            </a:r>
            <a:endParaRPr lang="en-US" dirty="0" smtClean="0"/>
          </a:p>
          <a:p>
            <a:pPr algn="just"/>
            <a:r>
              <a:rPr lang="en-US" dirty="0" smtClean="0"/>
              <a:t>	</a:t>
            </a:r>
            <a:r>
              <a:rPr lang="ro-RO" dirty="0" smtClean="0"/>
              <a:t>..iar apoi,  prin extindere, </a:t>
            </a:r>
            <a:r>
              <a:rPr lang="ro-RO" b="1" dirty="0" smtClean="0"/>
              <a:t>cauza a ajuns să se refere la întregul „dosar juridic„ – la „cauza avută în dezbatere prin dosarul unui proces„</a:t>
            </a:r>
            <a:r>
              <a:rPr lang="ro-RO" dirty="0" smtClean="0"/>
              <a:t> (de unde..și invocarea sa de către unele limbi pentru a desemna însăși conceptul de lucru -  e.g. </a:t>
            </a:r>
            <a:r>
              <a:rPr lang="ro-RO" i="1" dirty="0" smtClean="0"/>
              <a:t>chose</a:t>
            </a:r>
            <a:r>
              <a:rPr lang="ro-RO" dirty="0" smtClean="0"/>
              <a:t>, în franceză).</a:t>
            </a:r>
            <a:endParaRPr lang="en-US" dirty="0"/>
          </a:p>
        </p:txBody>
      </p:sp>
    </p:spTree>
    <p:extLst>
      <p:ext uri="{BB962C8B-B14F-4D97-AF65-F5344CB8AC3E}">
        <p14:creationId xmlns:p14="http://schemas.microsoft.com/office/powerpoint/2010/main" val="921191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text 2"/>
          <p:cNvSpPr>
            <a:spLocks noGrp="1"/>
          </p:cNvSpPr>
          <p:nvPr>
            <p:ph type="body" sz="half" idx="2"/>
          </p:nvPr>
        </p:nvSpPr>
        <p:spPr>
          <a:xfrm>
            <a:off x="1104900" y="1600200"/>
            <a:ext cx="9812482" cy="4572000"/>
          </a:xfrm>
        </p:spPr>
        <p:txBody>
          <a:bodyPr>
            <a:normAutofit lnSpcReduction="10000"/>
          </a:bodyPr>
          <a:lstStyle/>
          <a:p>
            <a:pPr algn="just"/>
            <a:r>
              <a:rPr lang="fr-FR" sz="2000" dirty="0"/>
              <a:t>	</a:t>
            </a:r>
          </a:p>
          <a:p>
            <a:pPr algn="just"/>
            <a:r>
              <a:rPr lang="en-US" sz="2000" dirty="0" smtClean="0"/>
              <a:t>	</a:t>
            </a:r>
            <a:r>
              <a:rPr lang="ro-RO" sz="2000" dirty="0" smtClean="0"/>
              <a:t>Cazul ce se dezbate într-un proces juridic derivă, desigur, din existența nemijlocită a oamenilor, cu întâmplările lor obișnuite. Un eveniment mai deosebit, o faptă a cuiva, poate atrage atenția unor persoane sau foruri competente, care sesizează o instanță juridică...</a:t>
            </a:r>
            <a:endParaRPr lang="en-US" sz="2000" dirty="0" smtClean="0"/>
          </a:p>
          <a:p>
            <a:pPr algn="just"/>
            <a:r>
              <a:rPr lang="ro-RO" sz="2000" dirty="0" smtClean="0"/>
              <a:t> </a:t>
            </a:r>
            <a:r>
              <a:rPr lang="en-US" sz="2000" dirty="0" smtClean="0"/>
              <a:t>	</a:t>
            </a:r>
            <a:r>
              <a:rPr lang="ro-RO" sz="2000" dirty="0" smtClean="0"/>
              <a:t> ..Iar dacă sesizarea e pertinentă (conform procedurilor și normelor), se declanșează o investigare procedurală întocmindu-se un </a:t>
            </a:r>
            <a:r>
              <a:rPr lang="ro-RO" sz="2000" i="1" dirty="0" smtClean="0"/>
              <a:t>dosar de caz</a:t>
            </a:r>
            <a:r>
              <a:rPr lang="ro-RO" sz="2000" dirty="0" smtClean="0"/>
              <a:t>. </a:t>
            </a:r>
            <a:endParaRPr lang="en-US" sz="2000" dirty="0" smtClean="0"/>
          </a:p>
          <a:p>
            <a:pPr algn="just"/>
            <a:r>
              <a:rPr lang="ro-RO" sz="2000" dirty="0" smtClean="0"/>
              <a:t> </a:t>
            </a:r>
            <a:r>
              <a:rPr lang="en-US" sz="2000" dirty="0" smtClean="0"/>
              <a:t>	</a:t>
            </a:r>
            <a:r>
              <a:rPr lang="ro-RO" sz="2000" dirty="0" smtClean="0"/>
              <a:t>.....Ca pas următor, instanța poate </a:t>
            </a:r>
            <a:r>
              <a:rPr lang="ro-RO" sz="2000" u="sng" dirty="0" smtClean="0"/>
              <a:t>pune sub acuzare</a:t>
            </a:r>
            <a:r>
              <a:rPr lang="ro-RO" sz="2000" dirty="0" smtClean="0"/>
              <a:t> pe cineva, </a:t>
            </a:r>
            <a:r>
              <a:rPr lang="ro-RO" sz="2000" u="sng" dirty="0" smtClean="0"/>
              <a:t>declanșând un proces juridic</a:t>
            </a:r>
            <a:r>
              <a:rPr lang="ro-RO" sz="2000" dirty="0" smtClean="0"/>
              <a:t>...în cadrul căruia autorul infacțiunii e </a:t>
            </a:r>
            <a:r>
              <a:rPr lang="ro-RO" sz="2000" u="sng" dirty="0" smtClean="0"/>
              <a:t>re-prezentat, ca persoană </a:t>
            </a:r>
            <a:r>
              <a:rPr lang="ro-RO" sz="2000" dirty="0" smtClean="0"/>
              <a:t>(la fel ca un personaj teatral).   </a:t>
            </a:r>
            <a:endParaRPr lang="en-US" sz="2000" dirty="0" smtClean="0"/>
          </a:p>
          <a:p>
            <a:pPr algn="just"/>
            <a:r>
              <a:rPr lang="en-US" sz="2000" dirty="0" smtClean="0"/>
              <a:t>	</a:t>
            </a:r>
            <a:r>
              <a:rPr lang="ro-RO" sz="2000" dirty="0" smtClean="0"/>
              <a:t>Urmează dezbaterea contradictorie dintre acuzare și apărare,   prezentarea probelor în fața instanței de judecată....deliberarea...si sentința.</a:t>
            </a:r>
            <a:endParaRPr lang="en-US" sz="2000" dirty="0" smtClean="0"/>
          </a:p>
          <a:p>
            <a:pPr algn="just"/>
            <a:r>
              <a:rPr lang="en-US" sz="2000" dirty="0" smtClean="0"/>
              <a:t>	</a:t>
            </a:r>
            <a:r>
              <a:rPr lang="ro-RO" sz="2000" dirty="0" smtClean="0"/>
              <a:t>Apoi, </a:t>
            </a:r>
            <a:r>
              <a:rPr lang="ro-RO" sz="2000" u="sng" dirty="0" smtClean="0"/>
              <a:t>dosarul cauzei</a:t>
            </a:r>
            <a:r>
              <a:rPr lang="ro-RO" sz="2000" dirty="0" smtClean="0"/>
              <a:t> e pus în arhivă, de unde poate fi accesat la nevoie.</a:t>
            </a:r>
            <a:endParaRPr lang="en-US" sz="2000" dirty="0" smtClean="0"/>
          </a:p>
          <a:p>
            <a:pPr algn="just"/>
            <a:r>
              <a:rPr lang="ro-RO" sz="2000" dirty="0" smtClean="0"/>
              <a:t> </a:t>
            </a:r>
            <a:endParaRPr lang="en-US" sz="2000" dirty="0" smtClean="0"/>
          </a:p>
          <a:p>
            <a:pPr algn="just"/>
            <a:endParaRPr lang="ro-RO" sz="2000" dirty="0"/>
          </a:p>
        </p:txBody>
      </p:sp>
    </p:spTree>
    <p:extLst>
      <p:ext uri="{BB962C8B-B14F-4D97-AF65-F5344CB8AC3E}">
        <p14:creationId xmlns:p14="http://schemas.microsoft.com/office/powerpoint/2010/main" val="275647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text 2"/>
          <p:cNvSpPr>
            <a:spLocks noGrp="1"/>
          </p:cNvSpPr>
          <p:nvPr>
            <p:ph type="body" sz="half" idx="2"/>
          </p:nvPr>
        </p:nvSpPr>
        <p:spPr>
          <a:xfrm>
            <a:off x="1104899" y="1600200"/>
            <a:ext cx="9632373" cy="4572000"/>
          </a:xfrm>
        </p:spPr>
        <p:txBody>
          <a:bodyPr>
            <a:normAutofit/>
          </a:bodyPr>
          <a:lstStyle/>
          <a:p>
            <a:r>
              <a:rPr lang="ro-RO" sz="2000" dirty="0" smtClean="0"/>
              <a:t> </a:t>
            </a:r>
            <a:r>
              <a:rPr lang="en-US" sz="2000" dirty="0" smtClean="0"/>
              <a:t>	</a:t>
            </a:r>
            <a:r>
              <a:rPr lang="ro-RO" sz="2000" dirty="0" smtClean="0"/>
              <a:t>Acum, </a:t>
            </a:r>
            <a:r>
              <a:rPr lang="ro-RO" sz="2000" i="1" dirty="0" smtClean="0"/>
              <a:t>e cazul</a:t>
            </a:r>
            <a:r>
              <a:rPr lang="ro-RO" sz="2000" dirty="0" smtClean="0"/>
              <a:t> .. să </a:t>
            </a:r>
            <a:r>
              <a:rPr lang="ro-RO" sz="2000" i="1" dirty="0" smtClean="0"/>
              <a:t>aducem în cauză....</a:t>
            </a:r>
            <a:r>
              <a:rPr lang="ro-RO" sz="2000" dirty="0" smtClean="0"/>
              <a:t> și </a:t>
            </a:r>
            <a:r>
              <a:rPr lang="ro-RO" sz="2000" i="1" dirty="0" smtClean="0"/>
              <a:t>să facem puțin caz....  de cazul   </a:t>
            </a:r>
            <a:r>
              <a:rPr lang="ro-RO" sz="2000" u="sng" dirty="0" smtClean="0"/>
              <a:t>CAZULUI ... ce dezbate și judecă anumite </a:t>
            </a:r>
            <a:r>
              <a:rPr lang="ro-RO" sz="2000" b="1" u="sng" dirty="0" smtClean="0"/>
              <a:t>lucruri</a:t>
            </a:r>
            <a:r>
              <a:rPr lang="ro-RO" sz="2000" u="sng" dirty="0" smtClean="0"/>
              <a:t> omenești</a:t>
            </a:r>
            <a:r>
              <a:rPr lang="ro-RO" sz="2000" dirty="0" smtClean="0"/>
              <a:t>.</a:t>
            </a:r>
            <a:endParaRPr lang="en-US" sz="2000" dirty="0" smtClean="0"/>
          </a:p>
          <a:p>
            <a:r>
              <a:rPr lang="ro-RO" sz="2000" dirty="0" smtClean="0"/>
              <a:t>       Surprinzător sau nu, însăși </a:t>
            </a:r>
            <a:r>
              <a:rPr lang="ro-RO" sz="2000" b="1" dirty="0" smtClean="0"/>
              <a:t>conceptul de </a:t>
            </a:r>
            <a:r>
              <a:rPr lang="ro-RO" sz="2000" b="1" i="1" dirty="0" smtClean="0"/>
              <a:t>lucru</a:t>
            </a:r>
            <a:r>
              <a:rPr lang="ro-RO" sz="2000" b="1" dirty="0" smtClean="0"/>
              <a:t> – </a:t>
            </a:r>
            <a:r>
              <a:rPr lang="ro-RO" sz="2000" b="1" i="1" dirty="0" smtClean="0"/>
              <a:t>pragma</a:t>
            </a:r>
            <a:r>
              <a:rPr lang="ro-RO" sz="2000" b="1" dirty="0" smtClean="0"/>
              <a:t> în greacă, </a:t>
            </a:r>
            <a:r>
              <a:rPr lang="ro-RO" sz="2000" b="1" i="1" dirty="0" smtClean="0"/>
              <a:t>res</a:t>
            </a:r>
            <a:r>
              <a:rPr lang="ro-RO" sz="2000" b="1" dirty="0" smtClean="0"/>
              <a:t> în latină „</a:t>
            </a:r>
            <a:r>
              <a:rPr lang="ro-RO" sz="2000" b="1" i="1" dirty="0" smtClean="0"/>
              <a:t>Das Ding</a:t>
            </a:r>
            <a:r>
              <a:rPr lang="ro-RO" sz="2000" b="1" dirty="0" smtClean="0"/>
              <a:t> (și </a:t>
            </a:r>
            <a:r>
              <a:rPr lang="ro-RO" sz="2000" b="1" i="1" dirty="0" smtClean="0"/>
              <a:t>Thing </a:t>
            </a:r>
            <a:r>
              <a:rPr lang="ro-RO" sz="2000" dirty="0" smtClean="0"/>
              <a:t>în germana veche) – </a:t>
            </a:r>
            <a:r>
              <a:rPr lang="ro-RO" sz="2000" b="1" dirty="0" smtClean="0"/>
              <a:t>la origine trimitea la o „problemă (chestiune) aflată în dezbatere comunitară...juridică„.</a:t>
            </a:r>
            <a:endParaRPr lang="en-US" sz="2000" dirty="0" smtClean="0"/>
          </a:p>
          <a:p>
            <a:r>
              <a:rPr lang="ro-RO" sz="2000" dirty="0" smtClean="0"/>
              <a:t>        Referirea la „un lucru„ trimitea de la începuturi la „</a:t>
            </a:r>
            <a:r>
              <a:rPr lang="ro-RO" sz="2000" i="1" dirty="0" smtClean="0"/>
              <a:t>ceva</a:t>
            </a:r>
            <a:r>
              <a:rPr lang="ro-RO" sz="2000" dirty="0" smtClean="0"/>
              <a:t>„.(.</a:t>
            </a:r>
            <a:r>
              <a:rPr lang="ro-RO" sz="2000" i="1" dirty="0" smtClean="0"/>
              <a:t>Tis</a:t>
            </a:r>
            <a:r>
              <a:rPr lang="ro-RO" sz="2000" dirty="0" smtClean="0"/>
              <a:t> în greacă..</a:t>
            </a:r>
            <a:r>
              <a:rPr lang="ro-RO" sz="2000" i="1" dirty="0" smtClean="0"/>
              <a:t>quid</a:t>
            </a:r>
            <a:r>
              <a:rPr lang="ro-RO" sz="2000" dirty="0" smtClean="0"/>
              <a:t> în latină) important și problematic pentru comunitate, care începe să se preocupe de  acest lucru, supunîndu-l dezbaterilor.     </a:t>
            </a:r>
            <a:endParaRPr lang="en-US" sz="2000" dirty="0" smtClean="0"/>
          </a:p>
          <a:p>
            <a:r>
              <a:rPr lang="ro-RO" sz="2000" dirty="0" smtClean="0"/>
              <a:t>        Cazurile juridice se  plasează în centrul unor astfel de lucruri dezbătute de retori. În latină, </a:t>
            </a:r>
            <a:r>
              <a:rPr lang="ro-RO" sz="2000" i="1" dirty="0" smtClean="0"/>
              <a:t>res</a:t>
            </a:r>
            <a:r>
              <a:rPr lang="ro-RO" sz="2000" dirty="0" smtClean="0"/>
              <a:t> s-a deschis ulterior spre diverse semnificații a unor arii determninate (</a:t>
            </a:r>
            <a:r>
              <a:rPr lang="ro-RO" sz="2000" i="1" dirty="0" smtClean="0"/>
              <a:t>res-intelectualis..res-cogitans...res-publica....res-.familliare...res-militare, res-Divina)</a:t>
            </a:r>
            <a:r>
              <a:rPr lang="ro-RO" sz="2000" dirty="0" smtClean="0"/>
              <a:t>. Augustin considera că </a:t>
            </a:r>
            <a:r>
              <a:rPr lang="ro-RO" sz="2000" i="1" u="sng" dirty="0" smtClean="0"/>
              <a:t>res</a:t>
            </a:r>
            <a:r>
              <a:rPr lang="ro-RO" sz="2000" u="sng" dirty="0" smtClean="0"/>
              <a:t> e un pre-cuvât</a:t>
            </a:r>
            <a:r>
              <a:rPr lang="ro-RO" sz="2000" dirty="0" smtClean="0"/>
              <a:t> care, atunci când e asociat cu natura..onta...proprietas...înseamnă totalitatea  creației divine.</a:t>
            </a:r>
            <a:endParaRPr lang="en-US" sz="2000" dirty="0" smtClean="0"/>
          </a:p>
          <a:p>
            <a:pPr algn="just"/>
            <a:endParaRPr lang="ro-RO" sz="2000" dirty="0"/>
          </a:p>
        </p:txBody>
      </p:sp>
    </p:spTree>
    <p:extLst>
      <p:ext uri="{BB962C8B-B14F-4D97-AF65-F5344CB8AC3E}">
        <p14:creationId xmlns:p14="http://schemas.microsoft.com/office/powerpoint/2010/main" val="2914934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text 2"/>
          <p:cNvSpPr>
            <a:spLocks noGrp="1"/>
          </p:cNvSpPr>
          <p:nvPr>
            <p:ph type="body" sz="half" idx="2"/>
          </p:nvPr>
        </p:nvSpPr>
        <p:spPr>
          <a:xfrm>
            <a:off x="1104899" y="1600200"/>
            <a:ext cx="9493827" cy="4572000"/>
          </a:xfrm>
        </p:spPr>
        <p:txBody>
          <a:bodyPr>
            <a:normAutofit fontScale="92500" lnSpcReduction="10000"/>
          </a:bodyPr>
          <a:lstStyle/>
          <a:p>
            <a:pPr algn="just"/>
            <a:r>
              <a:rPr lang="fr-FR" sz="2000" dirty="0"/>
              <a:t>	</a:t>
            </a:r>
          </a:p>
          <a:p>
            <a:pPr algn="just"/>
            <a:r>
              <a:rPr lang="en-US" sz="2000" dirty="0" smtClean="0"/>
              <a:t>	</a:t>
            </a:r>
            <a:r>
              <a:rPr lang="ro-RO" sz="2000" dirty="0" smtClean="0"/>
              <a:t>Concurându-l pe </a:t>
            </a:r>
            <a:r>
              <a:rPr lang="ro-RO" sz="2000" i="1" dirty="0" smtClean="0"/>
              <a:t>ens, res</a:t>
            </a:r>
            <a:r>
              <a:rPr lang="ro-RO" sz="2000" dirty="0" smtClean="0"/>
              <a:t> s-a plasat în vremea scolasticii printre TRANSCEDENTALIA, intrând în seria:  </a:t>
            </a:r>
            <a:r>
              <a:rPr lang="ro-RO" sz="2000" i="1" dirty="0" smtClean="0"/>
              <a:t>Ens, Unum, Verum, Bonum, Aliquid, Res</a:t>
            </a:r>
            <a:endParaRPr lang="en-US" sz="2000" dirty="0" smtClean="0"/>
          </a:p>
          <a:p>
            <a:pPr algn="just"/>
            <a:r>
              <a:rPr lang="ro-RO" sz="2000" dirty="0" smtClean="0"/>
              <a:t>      </a:t>
            </a:r>
            <a:r>
              <a:rPr lang="en-US" sz="2000" dirty="0" smtClean="0"/>
              <a:t>	</a:t>
            </a:r>
            <a:r>
              <a:rPr lang="ro-RO" sz="2000" dirty="0" smtClean="0"/>
              <a:t> După ce Avicena a acordat lui </a:t>
            </a:r>
            <a:r>
              <a:rPr lang="ro-RO" sz="2000" i="1" dirty="0" smtClean="0"/>
              <a:t>res-reitate</a:t>
            </a:r>
            <a:r>
              <a:rPr lang="ro-RO" sz="2000" dirty="0" smtClean="0"/>
              <a:t> un statut special de </a:t>
            </a:r>
            <a:r>
              <a:rPr lang="ro-RO" sz="2000" i="1" dirty="0" smtClean="0"/>
              <a:t>quidditas – essentia,</a:t>
            </a:r>
            <a:r>
              <a:rPr lang="ro-RO" sz="2000" dirty="0" smtClean="0"/>
              <a:t> acest concept  s-a menținut la rang înalt și după Renaștere. Descartes îl utilizează în formulări ontologice esențiale ca </a:t>
            </a:r>
            <a:r>
              <a:rPr lang="ro-RO" sz="2000" i="1" dirty="0" smtClean="0"/>
              <a:t>res cogitans..res extensa</a:t>
            </a:r>
            <a:r>
              <a:rPr lang="ro-RO" sz="2000" dirty="0" smtClean="0"/>
              <a:t>... Iar  Kant îl plasează în centrul problematicii gnoseologice a „lucrului în sine„.</a:t>
            </a:r>
            <a:endParaRPr lang="en-US" sz="2000" dirty="0" smtClean="0"/>
          </a:p>
          <a:p>
            <a:pPr algn="just"/>
            <a:r>
              <a:rPr lang="ro-RO" sz="2000" dirty="0" smtClean="0"/>
              <a:t>      </a:t>
            </a:r>
            <a:r>
              <a:rPr lang="en-US" sz="2000" dirty="0" smtClean="0"/>
              <a:t>	</a:t>
            </a:r>
            <a:r>
              <a:rPr lang="ro-RO" sz="2000" dirty="0" smtClean="0"/>
              <a:t>Pe parcursul modernității, conceptul de </a:t>
            </a:r>
            <a:r>
              <a:rPr lang="ro-RO" sz="2000" i="1" dirty="0" smtClean="0"/>
              <a:t>lucru-res</a:t>
            </a:r>
            <a:r>
              <a:rPr lang="ro-RO" sz="2000" dirty="0" smtClean="0"/>
              <a:t> – strâns corelat cu sensul juridic al cazului -, a făcut o spectaculară carieră și în planul  știinţelor naturii ce s-au dezvoltat acum exponențial.             </a:t>
            </a:r>
            <a:endParaRPr lang="en-US" sz="2000" dirty="0" smtClean="0"/>
          </a:p>
          <a:p>
            <a:pPr algn="just"/>
            <a:r>
              <a:rPr lang="ro-RO" sz="2000" dirty="0" smtClean="0"/>
              <a:t>      </a:t>
            </a:r>
            <a:r>
              <a:rPr lang="en-US" sz="2000" dirty="0" smtClean="0"/>
              <a:t>	</a:t>
            </a:r>
            <a:r>
              <a:rPr lang="ro-RO" sz="2000" dirty="0" smtClean="0"/>
              <a:t>Francis Bacon, părintele epirismulului metodologic, în al său NOVUM ORGANON plasează ca și ghid central pentru studiul inductiv empiric, 29 </a:t>
            </a:r>
            <a:r>
              <a:rPr lang="ro-RO" sz="2000" b="1" dirty="0" smtClean="0"/>
              <a:t>cazuri prerogative ale naturii</a:t>
            </a:r>
            <a:r>
              <a:rPr lang="ro-RO" sz="2000" dirty="0" smtClean="0"/>
              <a:t>, folosind o explicită terminologie juridică (cazurile sunt comentate prin termenul juridic de </a:t>
            </a:r>
            <a:r>
              <a:rPr lang="ro-RO" sz="2000" i="1" dirty="0" smtClean="0"/>
              <a:t>instantia</a:t>
            </a:r>
            <a:r>
              <a:rPr lang="ro-RO" sz="2000" dirty="0" smtClean="0"/>
              <a:t> ...ca loc, mijloc și ocazie de probare)</a:t>
            </a:r>
            <a:endParaRPr lang="en-US" sz="2000" dirty="0" smtClean="0"/>
          </a:p>
          <a:p>
            <a:r>
              <a:rPr lang="ro-RO" sz="2000" dirty="0" smtClean="0"/>
              <a:t> </a:t>
            </a:r>
            <a:endParaRPr lang="en-US" sz="2000" dirty="0" smtClean="0"/>
          </a:p>
          <a:p>
            <a:pPr algn="just"/>
            <a:endParaRPr lang="ro-RO" sz="2000" dirty="0"/>
          </a:p>
        </p:txBody>
      </p:sp>
    </p:spTree>
    <p:extLst>
      <p:ext uri="{BB962C8B-B14F-4D97-AF65-F5344CB8AC3E}">
        <p14:creationId xmlns:p14="http://schemas.microsoft.com/office/powerpoint/2010/main" val="3810154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text 2"/>
          <p:cNvSpPr>
            <a:spLocks noGrp="1"/>
          </p:cNvSpPr>
          <p:nvPr>
            <p:ph type="body" sz="half" idx="2"/>
          </p:nvPr>
        </p:nvSpPr>
        <p:spPr>
          <a:xfrm>
            <a:off x="1104899" y="1600200"/>
            <a:ext cx="9590809" cy="4572000"/>
          </a:xfrm>
        </p:spPr>
        <p:txBody>
          <a:bodyPr>
            <a:normAutofit/>
          </a:bodyPr>
          <a:lstStyle/>
          <a:p>
            <a:pPr algn="just"/>
            <a:endParaRPr lang="fr-FR" sz="2000" dirty="0"/>
          </a:p>
          <a:p>
            <a:pPr algn="just"/>
            <a:r>
              <a:rPr lang="en-US" sz="2000" dirty="0" smtClean="0"/>
              <a:t>	</a:t>
            </a:r>
            <a:r>
              <a:rPr lang="ro-RO" sz="2000" dirty="0" smtClean="0"/>
              <a:t>Ascensiunea fulminantă în Europa Iluminismului a științelor naturii – sprijinite de doctrina cazului empiric natural a lui Bacon – a forjat un nou concept ce derivă din RES:  REALITATE..</a:t>
            </a:r>
            <a:endParaRPr lang="en-US" sz="2000" dirty="0" smtClean="0"/>
          </a:p>
          <a:p>
            <a:pPr algn="just"/>
            <a:r>
              <a:rPr lang="ro-RO" sz="2000" dirty="0" smtClean="0"/>
              <a:t>       Iar această </a:t>
            </a:r>
            <a:r>
              <a:rPr lang="ro-RO" sz="2000" i="1" dirty="0" smtClean="0"/>
              <a:t>realitate</a:t>
            </a:r>
            <a:r>
              <a:rPr lang="ro-RO" sz="2000" dirty="0" smtClean="0"/>
              <a:t> se circumscria acum prin: polarizarea dintre </a:t>
            </a:r>
            <a:r>
              <a:rPr lang="ro-RO" sz="2000" u="sng" dirty="0" smtClean="0"/>
              <a:t>subiectivitatea conștinței</a:t>
            </a:r>
            <a:r>
              <a:rPr lang="ro-RO" sz="2000" dirty="0" smtClean="0"/>
              <a:t> personale și </a:t>
            </a:r>
            <a:r>
              <a:rPr lang="ro-RO" sz="2000" u="sng" dirty="0" smtClean="0"/>
              <a:t>ob-jectivitatea unor lucruri-corporale-solide</a:t>
            </a:r>
            <a:r>
              <a:rPr lang="ro-RO" sz="2000" dirty="0" smtClean="0"/>
              <a:t> dotate cu propietăți receptabile prin simțuri....care sunt </a:t>
            </a:r>
            <a:r>
              <a:rPr lang="ro-RO" sz="2000" u="sng" dirty="0" smtClean="0"/>
              <a:t>plasate - „date..puse..poziționate - opozitiv spațial, în fața subiectului</a:t>
            </a:r>
            <a:r>
              <a:rPr lang="ro-RO" sz="2000" dirty="0" smtClean="0"/>
              <a:t>.</a:t>
            </a:r>
            <a:endParaRPr lang="en-US" sz="2000" dirty="0" smtClean="0"/>
          </a:p>
          <a:p>
            <a:pPr algn="just"/>
            <a:r>
              <a:rPr lang="ro-RO" sz="2000" dirty="0" smtClean="0"/>
              <a:t>     </a:t>
            </a:r>
            <a:r>
              <a:rPr lang="en-US" sz="2000" dirty="0" smtClean="0"/>
              <a:t>	</a:t>
            </a:r>
            <a:r>
              <a:rPr lang="ro-RO" sz="2000" dirty="0" smtClean="0"/>
              <a:t> În contextul aceastei </a:t>
            </a:r>
            <a:r>
              <a:rPr lang="ro-RO" sz="2000" b="1" dirty="0" smtClean="0"/>
              <a:t>realități obiective exterioare a științelor naturii</a:t>
            </a:r>
            <a:r>
              <a:rPr lang="ro-RO" sz="2000" dirty="0" smtClean="0"/>
              <a:t>, se impun la începutul sec XX și STIINȚELE UMANE, care de la început fac și ele apel la cazuri, la studiul cazuistic,.. prin Dilthey în hermeneutică,Weber în sociologie și Jaspers în medicina psihiatrică.</a:t>
            </a:r>
            <a:endParaRPr lang="en-US" sz="2000" dirty="0" smtClean="0"/>
          </a:p>
          <a:p>
            <a:r>
              <a:rPr lang="ro-RO" sz="2000" dirty="0" smtClean="0"/>
              <a:t> </a:t>
            </a:r>
            <a:endParaRPr lang="en-US" sz="2000" dirty="0" smtClean="0"/>
          </a:p>
          <a:p>
            <a:endParaRPr lang="ro-RO" sz="2000" dirty="0"/>
          </a:p>
        </p:txBody>
      </p:sp>
    </p:spTree>
    <p:extLst>
      <p:ext uri="{BB962C8B-B14F-4D97-AF65-F5344CB8AC3E}">
        <p14:creationId xmlns:p14="http://schemas.microsoft.com/office/powerpoint/2010/main" val="2653488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f03431380_win32">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 xmlns:thm15="http://schemas.microsoft.com/office/thememl/2012/main" name="Office_50521063_TF03431380_Win32" id="{12189309-B2C2-41A9-96C9-4C1092347D8D}" vid="{1B3EB6EE-D438-40D9-AC84-F58477982193}"/>
    </a:ext>
  </a:extLst>
</a:theme>
</file>

<file path=ppt/theme/theme2.xml><?xml version="1.0" encoding="utf-8"?>
<a:theme xmlns:a="http://schemas.openxmlformats.org/drawingml/2006/main" name="Temă Offic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ă Offic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2029-01-01T08:00:00+00:00</AssetExpire>
    <CampaignTagsTaxHTField0 xmlns="4873beb7-5857-4685-be1f-d57550cc96cc">
      <Terms xmlns="http://schemas.microsoft.com/office/infopath/2007/PartnerControls"/>
    </CampaignTagsTaxHTField0>
    <IntlLangReviewDate xmlns="4873beb7-5857-4685-be1f-d57550cc96cc" xsi:nil="true"/>
    <TPFriendlyName xmlns="4873beb7-5857-4685-be1f-d57550cc96cc" xsi:nil="true"/>
    <IntlLangReview xmlns="4873beb7-5857-4685-be1f-d57550cc96cc">false</IntlLangReview>
    <LocLastLocAttemptVersionLookup xmlns="4873beb7-5857-4685-be1f-d57550cc96cc">855024</LocLastLocAttemptVersionLookup>
    <PolicheckWords xmlns="4873beb7-5857-4685-be1f-d57550cc96cc" xsi:nil="true"/>
    <SubmitterId xmlns="4873beb7-5857-4685-be1f-d57550cc96cc" xsi:nil="true"/>
    <AcquiredFrom xmlns="4873beb7-5857-4685-be1f-d57550cc96cc">Internal MS</AcquiredFrom>
    <EditorialStatus xmlns="4873beb7-5857-4685-be1f-d57550cc96cc">Complete</EditorialStatus>
    <Markets xmlns="4873beb7-5857-4685-be1f-d57550cc96cc"/>
    <OriginAsset xmlns="4873beb7-5857-4685-be1f-d57550cc96cc" xsi:nil="true"/>
    <AssetStart xmlns="4873beb7-5857-4685-be1f-d57550cc96cc">2012-08-31T08:50:00+00:00</AssetStart>
    <FriendlyTitle xmlns="4873beb7-5857-4685-be1f-d57550cc96cc" xsi:nil="true"/>
    <MarketSpecific xmlns="4873beb7-5857-4685-be1f-d57550cc96cc">false</MarketSpecific>
    <TPNamespace xmlns="4873beb7-5857-4685-be1f-d57550cc96cc" xsi:nil="true"/>
    <PublishStatusLookup xmlns="4873beb7-5857-4685-be1f-d57550cc96cc">
      <Value>1616423</Value>
    </PublishStatusLookup>
    <APAuthor xmlns="4873beb7-5857-4685-be1f-d57550cc96cc">
      <UserInfo>
        <DisplayName>REDMOND\kristaa</DisplayName>
        <AccountId>136</AccountId>
        <AccountType/>
      </UserInfo>
    </APAuthor>
    <TPCommandLine xmlns="4873beb7-5857-4685-be1f-d57550cc96cc" xsi:nil="true"/>
    <IntlLangReviewer xmlns="4873beb7-5857-4685-be1f-d57550cc96cc" xsi:nil="true"/>
    <OpenTemplate xmlns="4873beb7-5857-4685-be1f-d57550cc96cc">true</OpenTemplate>
    <CSXSubmissionDate xmlns="4873beb7-5857-4685-be1f-d57550cc96cc" xsi:nil="true"/>
    <TaxCatchAll xmlns="4873beb7-5857-4685-be1f-d57550cc96cc"/>
    <Manager xmlns="4873beb7-5857-4685-be1f-d57550cc96cc" xsi:nil="true"/>
    <NumericId xmlns="4873beb7-5857-4685-be1f-d57550cc96cc" xsi:nil="true"/>
    <ParentAssetId xmlns="4873beb7-5857-4685-be1f-d57550cc96cc" xsi:nil="true"/>
    <OriginalSourceMarket xmlns="4873beb7-5857-4685-be1f-d57550cc96cc" xsi:nil="true"/>
    <ApprovalStatus xmlns="4873beb7-5857-4685-be1f-d57550cc96cc">InProgress</ApprovalStatus>
    <TPComponent xmlns="4873beb7-5857-4685-be1f-d57550cc96cc" xsi:nil="true"/>
    <EditorialTags xmlns="4873beb7-5857-4685-be1f-d57550cc96cc" xsi:nil="true"/>
    <TPExecutable xmlns="4873beb7-5857-4685-be1f-d57550cc96cc" xsi:nil="true"/>
    <TPLaunchHelpLink xmlns="4873beb7-5857-4685-be1f-d57550cc96cc" xsi:nil="true"/>
    <LocComments xmlns="4873beb7-5857-4685-be1f-d57550cc96cc" xsi:nil="true"/>
    <LocRecommendedHandoff xmlns="4873beb7-5857-4685-be1f-d57550cc96cc" xsi:nil="true"/>
    <SourceTitle xmlns="4873beb7-5857-4685-be1f-d57550cc96cc" xsi:nil="true"/>
    <CSXUpdate xmlns="4873beb7-5857-4685-be1f-d57550cc96cc">false</CSXUpdate>
    <IntlLocPriority xmlns="4873beb7-5857-4685-be1f-d57550cc96cc" xsi:nil="true"/>
    <UAProjectedTotalWords xmlns="4873beb7-5857-4685-be1f-d57550cc96cc" xsi:nil="true"/>
    <AssetType xmlns="4873beb7-5857-4685-be1f-d57550cc96cc">TP</AssetType>
    <MachineTranslated xmlns="4873beb7-5857-4685-be1f-d57550cc96cc">false</MachineTranslated>
    <OutputCachingOn xmlns="4873beb7-5857-4685-be1f-d57550cc96cc">false</OutputCachingOn>
    <TemplateStatus xmlns="4873beb7-5857-4685-be1f-d57550cc96cc">Complete</TemplateStatus>
    <IsSearchable xmlns="4873beb7-5857-4685-be1f-d57550cc96cc">true</IsSearchable>
    <ContentItem xmlns="4873beb7-5857-4685-be1f-d57550cc96cc" xsi:nil="true"/>
    <HandoffToMSDN xmlns="4873beb7-5857-4685-be1f-d57550cc96cc" xsi:nil="true"/>
    <ShowIn xmlns="4873beb7-5857-4685-be1f-d57550cc96cc">Show everywhere</ShowIn>
    <ThumbnailAssetId xmlns="4873beb7-5857-4685-be1f-d57550cc96cc" xsi:nil="true"/>
    <UALocComments xmlns="4873beb7-5857-4685-be1f-d57550cc96cc" xsi:nil="true"/>
    <UALocRecommendation xmlns="4873beb7-5857-4685-be1f-d57550cc96cc">Localize</UALocRecommendation>
    <LastModifiedDateTime xmlns="4873beb7-5857-4685-be1f-d57550cc96cc" xsi:nil="true"/>
    <LegacyData xmlns="4873beb7-5857-4685-be1f-d57550cc96cc" xsi:nil="true"/>
    <LocManualTestRequired xmlns="4873beb7-5857-4685-be1f-d57550cc96cc">false</LocManualTestRequired>
    <LocMarketGroupTiers2 xmlns="4873beb7-5857-4685-be1f-d57550cc96cc" xsi:nil="true"/>
    <ClipArtFilename xmlns="4873beb7-5857-4685-be1f-d57550cc96cc" xsi:nil="true"/>
    <TPApplication xmlns="4873beb7-5857-4685-be1f-d57550cc96cc" xsi:nil="true"/>
    <CSXHash xmlns="4873beb7-5857-4685-be1f-d57550cc96cc" xsi:nil="true"/>
    <DirectSourceMarket xmlns="4873beb7-5857-4685-be1f-d57550cc96cc" xsi:nil="true"/>
    <PrimaryImageGen xmlns="4873beb7-5857-4685-be1f-d57550cc96cc">true</PrimaryImageGen>
    <PlannedPubDate xmlns="4873beb7-5857-4685-be1f-d57550cc96cc" xsi:nil="true"/>
    <CSXSubmissionMarket xmlns="4873beb7-5857-4685-be1f-d57550cc96cc" xsi:nil="true"/>
    <Downloads xmlns="4873beb7-5857-4685-be1f-d57550cc96cc">0</Downloads>
    <ArtSampleDocs xmlns="4873beb7-5857-4685-be1f-d57550cc96cc" xsi:nil="true"/>
    <TrustLevel xmlns="4873beb7-5857-4685-be1f-d57550cc96cc">1 Microsoft Managed Content</TrustLevel>
    <BlockPublish xmlns="4873beb7-5857-4685-be1f-d57550cc96cc">false</BlockPublish>
    <TPLaunchHelpLinkType xmlns="4873beb7-5857-4685-be1f-d57550cc96cc">Template</TPLaunchHelpLinkType>
    <LocalizationTagsTaxHTField0 xmlns="4873beb7-5857-4685-be1f-d57550cc96cc">
      <Terms xmlns="http://schemas.microsoft.com/office/infopath/2007/PartnerControls"/>
    </LocalizationTagsTaxHTField0>
    <BusinessGroup xmlns="4873beb7-5857-4685-be1f-d57550cc96cc" xsi:nil="true"/>
    <Providers xmlns="4873beb7-5857-4685-be1f-d57550cc96cc" xsi:nil="true"/>
    <TemplateTemplateType xmlns="4873beb7-5857-4685-be1f-d57550cc96cc">PowerPoint Presentation Template</TemplateTemplateType>
    <TimesCloned xmlns="4873beb7-5857-4685-be1f-d57550cc96cc" xsi:nil="true"/>
    <TPAppVersion xmlns="4873beb7-5857-4685-be1f-d57550cc96cc" xsi:nil="true"/>
    <VoteCount xmlns="4873beb7-5857-4685-be1f-d57550cc96cc" xsi:nil="true"/>
    <AverageRating xmlns="4873beb7-5857-4685-be1f-d57550cc96cc" xsi:nil="true"/>
    <FeatureTagsTaxHTField0 xmlns="4873beb7-5857-4685-be1f-d57550cc96cc">
      <Terms xmlns="http://schemas.microsoft.com/office/infopath/2007/PartnerControls"/>
    </FeatureTagsTaxHTField0>
    <Provider xmlns="4873beb7-5857-4685-be1f-d57550cc96cc" xsi:nil="true"/>
    <UACurrentWords xmlns="4873beb7-5857-4685-be1f-d57550cc96cc" xsi:nil="true"/>
    <AssetId xmlns="4873beb7-5857-4685-be1f-d57550cc96cc">TP103431361</AssetId>
    <TPClientViewer xmlns="4873beb7-5857-4685-be1f-d57550cc96cc" xsi:nil="true"/>
    <DSATActionTaken xmlns="4873beb7-5857-4685-be1f-d57550cc96cc" xsi:nil="true"/>
    <APEditor xmlns="4873beb7-5857-4685-be1f-d57550cc96cc">
      <UserInfo>
        <DisplayName/>
        <AccountId xsi:nil="true"/>
        <AccountType/>
      </UserInfo>
    </APEditor>
    <TPInstallLocation xmlns="4873beb7-5857-4685-be1f-d57550cc96cc" xsi:nil="true"/>
    <OOCacheId xmlns="4873beb7-5857-4685-be1f-d57550cc96cc" xsi:nil="true"/>
    <IsDeleted xmlns="4873beb7-5857-4685-be1f-d57550cc96cc">false</IsDeleted>
    <PublishTargets xmlns="4873beb7-5857-4685-be1f-d57550cc96cc">OfficeOnlineVNext</PublishTargets>
    <ApprovalLog xmlns="4873beb7-5857-4685-be1f-d57550cc96cc" xsi:nil="true"/>
    <BugNumber xmlns="4873beb7-5857-4685-be1f-d57550cc96cc" xsi:nil="true"/>
    <CrawlForDependencies xmlns="4873beb7-5857-4685-be1f-d57550cc96cc">false</CrawlForDependencies>
    <InternalTagsTaxHTField0 xmlns="4873beb7-5857-4685-be1f-d57550cc96cc">
      <Terms xmlns="http://schemas.microsoft.com/office/infopath/2007/PartnerControls"/>
    </InternalTagsTaxHTField0>
    <LastHandOff xmlns="4873beb7-5857-4685-be1f-d57550cc96cc" xsi:nil="true"/>
    <Milestone xmlns="4873beb7-5857-4685-be1f-d57550cc96cc" xsi:nil="true"/>
    <OriginalRelease xmlns="4873beb7-5857-4685-be1f-d57550cc96cc">15</OriginalRelease>
    <RecommendationsModifier xmlns="4873beb7-5857-4685-be1f-d57550cc96cc" xsi:nil="true"/>
    <ScenarioTagsTaxHTField0 xmlns="4873beb7-5857-4685-be1f-d57550cc96cc">
      <Terms xmlns="http://schemas.microsoft.com/office/infopath/2007/PartnerControls"/>
    </ScenarioTagsTaxHTField0>
    <UANotes xmlns="4873beb7-5857-4685-be1f-d57550cc96cc" xsi:nil="true"/>
  </documentManagement>
</p:properties>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CDDBB83-77C1-4099-A0AA-289882E745E2}">
  <ds:schemaRefs>
    <ds:schemaRef ds:uri="http://schemas.microsoft.com/office/infopath/2007/PartnerControls"/>
    <ds:schemaRef ds:uri="http://purl.org/dc/terms/"/>
    <ds:schemaRef ds:uri="http://schemas.microsoft.com/office/2006/documentManagement/types"/>
    <ds:schemaRef ds:uri="http://schemas.openxmlformats.org/package/2006/metadata/core-properties"/>
    <ds:schemaRef ds:uri="http://purl.org/dc/elements/1.1/"/>
    <ds:schemaRef ds:uri="http://schemas.microsoft.com/office/2006/metadata/properties"/>
    <ds:schemaRef ds:uri="4873beb7-5857-4685-be1f-d57550cc96cc"/>
    <ds:schemaRef ds:uri="http://www.w3.org/XML/1998/namespace"/>
    <ds:schemaRef ds:uri="http://purl.org/dc/dcmitype/"/>
  </ds:schemaRefs>
</ds:datastoreItem>
</file>

<file path=customXml/itemProps2.xml><?xml version="1.0" encoding="utf-8"?>
<ds:datastoreItem xmlns:ds="http://schemas.openxmlformats.org/officeDocument/2006/customXml" ds:itemID="{561E720F-F05D-4536-9C34-0CFCED65D3B7}">
  <ds:schemaRefs>
    <ds:schemaRef ds:uri="http://schemas.microsoft.com/sharepoint/v3/contenttype/forms"/>
  </ds:schemaRefs>
</ds:datastoreItem>
</file>

<file path=customXml/itemProps3.xml><?xml version="1.0" encoding="utf-8"?>
<ds:datastoreItem xmlns:ds="http://schemas.openxmlformats.org/officeDocument/2006/customXml" ds:itemID="{28C8B9CA-0273-4370-889A-FC05DA5C2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tf03431380_win32</Template>
  <TotalTime>51</TotalTime>
  <Words>43</Words>
  <Application>Microsoft Office PowerPoint</Application>
  <PresentationFormat>Particularizare</PresentationFormat>
  <Paragraphs>121</Paragraphs>
  <Slides>22</Slides>
  <Notes>4</Notes>
  <HiddenSlides>0</HiddenSlides>
  <MMClips>0</MMClips>
  <ScaleCrop>false</ScaleCrop>
  <HeadingPairs>
    <vt:vector size="4" baseType="variant">
      <vt:variant>
        <vt:lpstr>Temă</vt:lpstr>
      </vt:variant>
      <vt:variant>
        <vt:i4>1</vt:i4>
      </vt:variant>
      <vt:variant>
        <vt:lpstr>Titluri diapozitive</vt:lpstr>
      </vt:variant>
      <vt:variant>
        <vt:i4>22</vt:i4>
      </vt:variant>
    </vt:vector>
  </HeadingPairs>
  <TitlesOfParts>
    <vt:vector size="23" baseType="lpstr">
      <vt:lpstr>tf03431380_win32</vt:lpstr>
      <vt:lpstr>CAZUL şi CAZUISTICA</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Titlu cu aspect de imagine</dc:title>
  <dc:creator>Jeni</dc:creator>
  <cp:lastModifiedBy>Jeni</cp:lastModifiedBy>
  <cp:revision>50</cp:revision>
  <dcterms:created xsi:type="dcterms:W3CDTF">2022-02-26T07:12:48Z</dcterms:created>
  <dcterms:modified xsi:type="dcterms:W3CDTF">2023-12-17T10:17:24Z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