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4" r:id="rId9"/>
    <p:sldId id="266" r:id="rId10"/>
    <p:sldId id="265" r:id="rId11"/>
    <p:sldId id="267" r:id="rId12"/>
    <p:sldId id="269" r:id="rId13"/>
    <p:sldId id="268" r:id="rId14"/>
    <p:sldId id="271" r:id="rId15"/>
    <p:sldId id="270" r:id="rId16"/>
    <p:sldId id="272" r:id="rId17"/>
    <p:sldId id="274" r:id="rId18"/>
    <p:sldId id="307" r:id="rId19"/>
    <p:sldId id="273" r:id="rId20"/>
    <p:sldId id="276" r:id="rId21"/>
    <p:sldId id="306" r:id="rId22"/>
    <p:sldId id="277" r:id="rId23"/>
    <p:sldId id="278" r:id="rId24"/>
    <p:sldId id="275" r:id="rId25"/>
    <p:sldId id="298" r:id="rId26"/>
    <p:sldId id="283" r:id="rId27"/>
    <p:sldId id="284" r:id="rId28"/>
    <p:sldId id="309" r:id="rId29"/>
    <p:sldId id="300" r:id="rId30"/>
    <p:sldId id="303" r:id="rId31"/>
    <p:sldId id="304" r:id="rId32"/>
    <p:sldId id="281" r:id="rId33"/>
    <p:sldId id="287" r:id="rId34"/>
    <p:sldId id="295" r:id="rId35"/>
    <p:sldId id="294" r:id="rId36"/>
    <p:sldId id="311" r:id="rId37"/>
    <p:sldId id="310" r:id="rId38"/>
    <p:sldId id="312" r:id="rId39"/>
    <p:sldId id="31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147B795A-251E-4FC5-A82B-C757D5C09AF4}">
          <p14:sldIdLst>
            <p14:sldId id="256"/>
            <p14:sldId id="257"/>
            <p14:sldId id="258"/>
            <p14:sldId id="260"/>
            <p14:sldId id="259"/>
            <p14:sldId id="261"/>
            <p14:sldId id="262"/>
            <p14:sldId id="264"/>
            <p14:sldId id="266"/>
            <p14:sldId id="265"/>
            <p14:sldId id="267"/>
            <p14:sldId id="269"/>
            <p14:sldId id="268"/>
            <p14:sldId id="271"/>
            <p14:sldId id="270"/>
            <p14:sldId id="272"/>
            <p14:sldId id="274"/>
            <p14:sldId id="307"/>
            <p14:sldId id="273"/>
            <p14:sldId id="276"/>
            <p14:sldId id="306"/>
            <p14:sldId id="277"/>
            <p14:sldId id="278"/>
            <p14:sldId id="275"/>
            <p14:sldId id="298"/>
            <p14:sldId id="283"/>
            <p14:sldId id="284"/>
            <p14:sldId id="309"/>
            <p14:sldId id="300"/>
            <p14:sldId id="303"/>
            <p14:sldId id="304"/>
            <p14:sldId id="281"/>
            <p14:sldId id="287"/>
            <p14:sldId id="295"/>
            <p14:sldId id="294"/>
            <p14:sldId id="311"/>
            <p14:sldId id="310"/>
            <p14:sldId id="312"/>
            <p14:sldId id="313"/>
          </p14:sldIdLst>
        </p14:section>
        <p14:section name="Secțiune fără titlu" id="{2BE6101F-1DB5-494F-B682-E5A69F3C8A11}">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ce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54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15T12:56:33.187" idx="1">
    <p:pos x="7223" y="2016"/>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o-RO"/>
              <a:t>Faceți clic pentru a edita stilul de titlu coordonator</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o-RO"/>
              <a:t>Faceți clic pentru a edita stilul de titlu coordonator</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o-RO"/>
              <a:t>Faceți clic pentru a edita stilul de titlu coordonator</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a:t>Faceţi clic pentru a edita Master stiluri text</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o-RO"/>
              <a:t>Faceți clic pentru a edita stilul de titlu coordonator</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o-RO"/>
              <a:t>Faceți clic pentru a edita stilul de titlu coordonator</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B61BEF0D-F0BB-DE4B-95CE-6DB70DBA9567}" type="datetimeFigureOut">
              <a:rPr lang="en-US" dirty="0"/>
              <a:pPr/>
              <a:t>30-Jun-24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30-Jun-24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55A8D155-987E-4E01-8517-F6A8166B1238}"/>
              </a:ext>
            </a:extLst>
          </p:cNvPr>
          <p:cNvSpPr>
            <a:spLocks noGrp="1"/>
          </p:cNvSpPr>
          <p:nvPr>
            <p:ph type="ctrTitle"/>
          </p:nvPr>
        </p:nvSpPr>
        <p:spPr>
          <a:xfrm>
            <a:off x="2472672" y="1035423"/>
            <a:ext cx="8915399" cy="2262781"/>
          </a:xfrm>
        </p:spPr>
        <p:txBody>
          <a:bodyPr/>
          <a:lstStyle/>
          <a:p>
            <a:pPr algn="ct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PROVOCAREA ANTROPOLOGICĂ </a:t>
            </a:r>
            <a:br>
              <a:rPr lang="ro-RO" sz="2800" dirty="0">
                <a:effectLst/>
                <a:latin typeface="Times New Roman" panose="02020603050405020304" pitchFamily="18" charset="0"/>
                <a:ea typeface="Calibri" panose="020F0502020204030204" pitchFamily="34" charset="0"/>
                <a:cs typeface="Times New Roman" panose="02020603050405020304" pitchFamily="18" charset="0"/>
              </a:rPr>
            </a:b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A PSIHOZEI</a:t>
            </a:r>
            <a:endParaRPr lang="ro-RO" sz="2800" dirty="0"/>
          </a:p>
        </p:txBody>
      </p:sp>
      <p:sp>
        <p:nvSpPr>
          <p:cNvPr id="3" name="Subtitlu 2">
            <a:extLst>
              <a:ext uri="{FF2B5EF4-FFF2-40B4-BE49-F238E27FC236}">
                <a16:creationId xmlns="" xmlns:a16="http://schemas.microsoft.com/office/drawing/2014/main" id="{FCE3D83C-A25B-447F-AC05-23608CA68D12}"/>
              </a:ext>
            </a:extLst>
          </p:cNvPr>
          <p:cNvSpPr>
            <a:spLocks noGrp="1"/>
          </p:cNvSpPr>
          <p:nvPr>
            <p:ph type="subTitle" idx="1"/>
          </p:nvPr>
        </p:nvSpPr>
        <p:spPr/>
        <p:txBody>
          <a:bodyPr>
            <a:normAutofit fontScale="25000" lnSpcReduction="20000"/>
          </a:bodyPr>
          <a:lstStyle/>
          <a:p>
            <a:pPr algn="r">
              <a:lnSpc>
                <a:spcPct val="150000"/>
              </a:lnSpc>
              <a:spcAft>
                <a:spcPts val="800"/>
              </a:spcAft>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Prof. Mircea Lăzărescu</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Aft>
                <a:spcPts val="800"/>
              </a:spcAft>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                                                           Timișoara, 2024</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94172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365094" y="1057834"/>
            <a:ext cx="8915400" cy="5441577"/>
          </a:xfrm>
        </p:spPr>
        <p:txBody>
          <a:bodyPr>
            <a:normAutofit fontScale="25000" lnSpcReduction="20000"/>
          </a:bodyPr>
          <a:lstStyle/>
          <a:p>
            <a:pPr algn="just">
              <a:lnSpc>
                <a:spcPct val="150000"/>
              </a:lnSpc>
              <a:spcAft>
                <a:spcPts val="800"/>
              </a:spcAft>
            </a:pP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În paralel modelul categorial DSM-III-5 s-au dezvoltat și </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Doctrine psihopatologice</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u="sng" dirty="0">
                <a:effectLst/>
                <a:latin typeface="Times New Roman" panose="02020603050405020304" pitchFamily="18" charset="0"/>
                <a:ea typeface="Calibri" panose="020F0502020204030204" pitchFamily="34" charset="0"/>
                <a:cs typeface="Times New Roman" panose="02020603050405020304" pitchFamily="18" charset="0"/>
              </a:rPr>
              <a:t>care acceptă continuumul cu normalitatea și cel inter-categorial: </a:t>
            </a:r>
            <a:endParaRPr lang="ro-RO" sz="7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D. vulnerabilitate/stres.. </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ce</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conjugă vulnerabilitățile genetice și cele cumulate ontogenetic, cu </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stresorii</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circumstanțiali și factorii protectori....</a:t>
            </a:r>
          </a:p>
          <a:p>
            <a:pPr algn="just">
              <a:lnSpc>
                <a:spcPct val="150000"/>
              </a:lnSpc>
              <a:spcAft>
                <a:spcPts val="800"/>
              </a:spcAft>
            </a:pP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D. psihopatologiei </a:t>
            </a:r>
            <a:r>
              <a:rPr lang="ro-RO" sz="7200" b="1" dirty="0" err="1">
                <a:effectLst/>
                <a:latin typeface="Times New Roman" panose="02020603050405020304" pitchFamily="18" charset="0"/>
                <a:ea typeface="Calibri" panose="020F0502020204030204" pitchFamily="34" charset="0"/>
                <a:cs typeface="Times New Roman" panose="02020603050405020304" pitchFamily="18" charset="0"/>
              </a:rPr>
              <a:t>developmentale</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 și a ciclurilor vieții</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ce urmărește </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lo</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n</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gitudinal</a:t>
            </a:r>
            <a:r>
              <a:rPr lang="en-US" sz="7200" dirty="0">
                <a:latin typeface="Times New Roman" panose="02020603050405020304" pitchFamily="18" charset="0"/>
                <a:ea typeface="Calibri" panose="020F0502020204030204" pitchFamily="34" charset="0"/>
                <a:cs typeface="Times New Roman" panose="02020603050405020304" pitchFamily="18" charset="0"/>
              </a:rPr>
              <a:t>,</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o cazuistică bine delimitată diagnostic ce evoluează în mediul viții cotidiene.</a:t>
            </a:r>
          </a:p>
          <a:p>
            <a:pPr algn="just">
              <a:lnSpc>
                <a:spcPct val="150000"/>
              </a:lnSpc>
              <a:spcAft>
                <a:spcPts val="800"/>
              </a:spcAft>
            </a:pP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D. spectrelor maladive</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ce studiază la pacient și rudele de gradul  I,... și aspecte </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subclinice</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temperamentul..particularități</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de personalitate.. obiceiuri.. preferințe.. creativitatea </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etc....În</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dirty="0">
                <a:latin typeface="Times New Roman" panose="02020603050405020304" pitchFamily="18" charset="0"/>
                <a:ea typeface="Calibri" panose="020F0502020204030204" pitchFamily="34" charset="0"/>
                <a:cs typeface="Times New Roman" panose="02020603050405020304" pitchFamily="18" charset="0"/>
              </a:rPr>
              <a:t>sfârșit</a:t>
            </a:r>
            <a:endParaRPr lang="ro-RO" sz="7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 </a:t>
            </a:r>
            <a:r>
              <a:rPr lang="ro-RO" sz="7200" b="1" dirty="0">
                <a:effectLst/>
                <a:latin typeface="Times New Roman" panose="02020603050405020304" pitchFamily="18" charset="0"/>
                <a:ea typeface="Calibri" panose="020F0502020204030204" pitchFamily="34" charset="0"/>
                <a:cs typeface="Times New Roman" panose="02020603050405020304" pitchFamily="18" charset="0"/>
              </a:rPr>
              <a:t>D. evoluționistă</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ce susține </a:t>
            </a:r>
            <a:r>
              <a:rPr lang="ro-RO" sz="7200" dirty="0" err="1">
                <a:effectLst/>
                <a:latin typeface="Times New Roman" panose="02020603050405020304" pitchFamily="18" charset="0"/>
                <a:ea typeface="Calibri" panose="020F0502020204030204" pitchFamily="34" charset="0"/>
                <a:cs typeface="Times New Roman" panose="02020603050405020304" pitchFamily="18" charset="0"/>
              </a:rPr>
              <a:t>că:..S</a:t>
            </a:r>
            <a:r>
              <a:rPr lang="ro-RO" sz="7200" i="1" dirty="0" err="1">
                <a:effectLst/>
                <a:latin typeface="Times New Roman" panose="02020603050405020304" pitchFamily="18" charset="0"/>
                <a:ea typeface="Calibri" panose="020F0502020204030204" pitchFamily="34" charset="0"/>
                <a:cs typeface="Times New Roman" panose="02020603050405020304" pitchFamily="18" charset="0"/>
              </a:rPr>
              <a:t>tările</a:t>
            </a:r>
            <a:r>
              <a:rPr lang="ro-RO" sz="7200" i="1" dirty="0">
                <a:effectLst/>
                <a:latin typeface="Times New Roman" panose="02020603050405020304" pitchFamily="18" charset="0"/>
                <a:ea typeface="Calibri" panose="020F0502020204030204" pitchFamily="34" charset="0"/>
                <a:cs typeface="Times New Roman" panose="02020603050405020304" pitchFamily="18" charset="0"/>
              </a:rPr>
              <a:t> psihopatologice exprimă deficitul unor structuri </a:t>
            </a:r>
            <a:r>
              <a:rPr lang="ro-RO" sz="7200" i="1" dirty="0" err="1">
                <a:effectLst/>
                <a:latin typeface="Times New Roman" panose="02020603050405020304" pitchFamily="18" charset="0"/>
                <a:ea typeface="Calibri" panose="020F0502020204030204" pitchFamily="34" charset="0"/>
                <a:cs typeface="Times New Roman" panose="02020603050405020304" pitchFamily="18" charset="0"/>
              </a:rPr>
              <a:t>bio-psiho-antroplogice</a:t>
            </a:r>
            <a:r>
              <a:rPr lang="ro-RO" sz="7200" i="1" dirty="0">
                <a:effectLst/>
                <a:latin typeface="Times New Roman" panose="02020603050405020304" pitchFamily="18" charset="0"/>
                <a:ea typeface="Calibri" panose="020F0502020204030204" pitchFamily="34" charset="0"/>
                <a:cs typeface="Times New Roman" panose="02020603050405020304" pitchFamily="18" charset="0"/>
              </a:rPr>
              <a:t> normale</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 ce au fost selecționate evolutiv tocmai pentru că erau adaptative,.pretinzând</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7200" dirty="0">
                <a:effectLst/>
                <a:latin typeface="Times New Roman" panose="02020603050405020304" pitchFamily="18" charset="0"/>
                <a:ea typeface="Calibri" panose="020F0502020204030204" pitchFamily="34" charset="0"/>
                <a:cs typeface="Times New Roman" panose="02020603050405020304" pitchFamily="18" charset="0"/>
              </a:rPr>
              <a:t>astfel referința la un model al psihismului normal</a:t>
            </a:r>
          </a:p>
          <a:p>
            <a:pPr marL="0" indent="0" algn="just">
              <a:lnSpc>
                <a:spcPct val="150000"/>
              </a:lnSpc>
              <a:spcAft>
                <a:spcPts val="800"/>
              </a:spcAft>
              <a:buNone/>
            </a:pPr>
            <a:endParaRPr lang="ro-RO" sz="7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80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596969" y="243281"/>
            <a:ext cx="4609185" cy="5958227"/>
          </a:xfrm>
          <a:prstGeom prst="rect">
            <a:avLst/>
          </a:prstGeom>
        </p:spPr>
      </p:pic>
    </p:spTree>
    <p:extLst>
      <p:ext uri="{BB962C8B-B14F-4D97-AF65-F5344CB8AC3E}">
        <p14:creationId xmlns:p14="http://schemas.microsoft.com/office/powerpoint/2010/main" val="165805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1371600"/>
            <a:ext cx="8915400" cy="4539622"/>
          </a:xfrm>
        </p:spPr>
        <p:txBody>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Tulburările psihice sunt considerate de evoluționiști ca un fel de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experiment natural</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care....... afectând funcționarea achizițiilor psihice mai recente – superioare dar și fragile –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scoate la iveală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aspecte formale</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ale infrastructurii constitutive ale psihismului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ce ajung să se manifeste (desigur) excesiv, simplist, neorganizat, necontrolat..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Devin astfel firești întrebări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precum:..</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Ce</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structură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adaptativă</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se manifestă deficitar disfuncțional în cadrul. -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elației</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maniacale?....dar a delirului paranoid?..-..:</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dar a  psihozei în general?</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375071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71.JPG"/>
          <p:cNvPicPr>
            <a:picLocks noGrp="1" noChangeAspect="1"/>
          </p:cNvPicPr>
          <p:nvPr>
            <p:ph idx="1"/>
          </p:nvPr>
        </p:nvPicPr>
        <p:blipFill>
          <a:blip r:embed="rId2"/>
          <a:stretch>
            <a:fillRect/>
          </a:stretch>
        </p:blipFill>
        <p:spPr>
          <a:xfrm>
            <a:off x="3909270" y="427839"/>
            <a:ext cx="4420998" cy="6098796"/>
          </a:xfrm>
        </p:spPr>
      </p:pic>
    </p:spTree>
    <p:extLst>
      <p:ext uri="{BB962C8B-B14F-4D97-AF65-F5344CB8AC3E}">
        <p14:creationId xmlns:p14="http://schemas.microsoft.com/office/powerpoint/2010/main" val="1036948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1102659"/>
            <a:ext cx="8915400" cy="4808563"/>
          </a:xfrm>
        </p:spPr>
        <p:txBody>
          <a:bodyPr>
            <a:normAutofit/>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În perspectivă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evoluționistă...</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Crow</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sugera (1995) că, o condiția de posibilitate a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schizof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eniei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o reprezintă dezvoltarea rapidă a limbajului narativ la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homo</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sapiens</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în urmă cu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aprox</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150.000 ani....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psihoza putând fi astfel considerată ca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un preț plătit</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pentru deosebita achiziție a limbajului.. corelată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lateralizării</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...iar</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Burns</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(2006) adăuga că, o altă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fragilizare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psihocerebrală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similară ar  fi dezvoltarea – aprox. în aceeași perioadă - a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„creierului social</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  capacității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mentalizării</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ToM</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care susține cooperarea oamenilor în grupuri mici, implicând (desigur) limbajul.</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căci..evolutiv</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....,limbajul s-a impus și ca</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mediind re-prezentarea oamenilor momentan neprezenți„ (a strămoșilor).. în scenarii narative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mit de origine).....competență ce se conjugă și cu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autoreprezentarea</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de sine.. ca personaj</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597396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932329"/>
            <a:ext cx="8915400" cy="4978893"/>
          </a:xfrm>
        </p:spPr>
        <p:txBody>
          <a:bodyPr>
            <a:normAutofit lnSpcReduction="10000"/>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Primele rezultate semnificative în direcția sugestiilor lui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Crow</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și Burns s-au obținut însă, inițial, în studierea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autismului...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înțeles ca tulburare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developmentală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centrată pe două grupaje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sindromatice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 nedezvoltarea interesului pentru figura umană.. și a comunicării (expresiv-empatice și verbale) cu mama și ceilalți, cu blocarea competenței atașamentului și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mentalizării</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ToM</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..grupaj care</a:t>
            </a:r>
            <a:r>
              <a:rPr lang="ro-RO" dirty="0">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se corelează cu polul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psihotic</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ce e centrat pe un deficit disfuncțional al </a:t>
            </a:r>
            <a:r>
              <a:rPr lang="ro-RO" dirty="0">
                <a:latin typeface="Times New Roman" panose="02020603050405020304" pitchFamily="18" charset="0"/>
                <a:ea typeface="Calibri" panose="020F0502020204030204" pitchFamily="34" charset="0"/>
                <a:cs typeface="Times New Roman" panose="02020603050405020304" pitchFamily="18" charset="0"/>
              </a:rPr>
              <a:t>structurii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IDENTITARE a subiectului</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b/..deficitul de sinteză informațională al</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coerenței centrale perceptive</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cu intoleranță la schimbare, mișcări stereotipe, interes pentru sistematizări, construcții și calcul.</a:t>
            </a:r>
            <a:r>
              <a:rPr lang="ro-RO" dirty="0">
                <a:latin typeface="Times New Roman" panose="02020603050405020304" pitchFamily="18" charset="0"/>
                <a:ea typeface="Calibri" panose="020F0502020204030204" pitchFamily="34" charset="0"/>
                <a:cs typeface="Times New Roman" panose="02020603050405020304" pitchFamily="18" charset="0"/>
              </a:rPr>
              <a:t> care se corelează cu</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polul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psihotic</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centrat de un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deficit dezorganizant al sintezei informative actuale,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cu resimțirea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anonimizantă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 structurii IDENTITARE..</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20182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bstituent conținut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5520" y="329474"/>
            <a:ext cx="8879840" cy="6349232"/>
          </a:xfrm>
        </p:spPr>
      </p:pic>
    </p:spTree>
    <p:extLst>
      <p:ext uri="{BB962C8B-B14F-4D97-AF65-F5344CB8AC3E}">
        <p14:creationId xmlns:p14="http://schemas.microsoft.com/office/powerpoint/2010/main" val="65426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762000"/>
            <a:ext cx="8915400" cy="5149222"/>
          </a:xfrm>
        </p:spPr>
        <p:txBody>
          <a:bodyPr>
            <a:normAutofit lnSpcReduction="10000"/>
          </a:bodyPr>
          <a:lstStyle/>
          <a:p>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pPr>
              <a:buNone/>
            </a:pPr>
            <a:endParaRPr lang="ro-RO" dirty="0">
              <a:latin typeface="Times New Roman" panose="02020603050405020304" pitchFamily="18" charset="0"/>
              <a:ea typeface="Calibri" panose="020F0502020204030204" pitchFamily="34" charset="0"/>
              <a:cs typeface="Times New Roman" panose="02020603050405020304" pitchFamily="18" charset="0"/>
            </a:endParaRPr>
          </a:p>
          <a:p>
            <a:r>
              <a:rPr lang="ro-RO" dirty="0">
                <a:latin typeface="Times New Roman" panose="02020603050405020304" pitchFamily="18" charset="0"/>
                <a:ea typeface="Calibri" panose="020F0502020204030204" pitchFamily="34" charset="0"/>
                <a:cs typeface="Times New Roman" panose="02020603050405020304" pitchFamily="18" charset="0"/>
              </a:rPr>
              <a:t>    INSTANȚA IDENTITARĂ e prin care ni se oferă răspunsuri la întrebările</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o-RO" dirty="0">
                <a:latin typeface="Times New Roman" panose="02020603050405020304" pitchFamily="18" charset="0"/>
                <a:ea typeface="Calibri" panose="020F0502020204030204" pitchFamily="34" charset="0"/>
                <a:cs typeface="Times New Roman" panose="02020603050405020304" pitchFamily="18" charset="0"/>
              </a:rPr>
              <a:t>..Cine sunt?..Cum </a:t>
            </a:r>
            <a:r>
              <a:rPr lang="ro-RO" dirty="0" err="1">
                <a:latin typeface="Times New Roman" panose="02020603050405020304" pitchFamily="18" charset="0"/>
                <a:ea typeface="Calibri" panose="020F0502020204030204" pitchFamily="34" charset="0"/>
                <a:cs typeface="Times New Roman" panose="02020603050405020304" pitchFamily="18" charset="0"/>
              </a:rPr>
              <a:t>sunt?..În</a:t>
            </a:r>
            <a:r>
              <a:rPr lang="ro-RO" dirty="0">
                <a:latin typeface="Times New Roman" panose="02020603050405020304" pitchFamily="18" charset="0"/>
                <a:ea typeface="Calibri" panose="020F0502020204030204" pitchFamily="34" charset="0"/>
                <a:cs typeface="Times New Roman" panose="02020603050405020304" pitchFamily="18" charset="0"/>
              </a:rPr>
              <a:t> ce situație re</a:t>
            </a:r>
            <a:r>
              <a:rPr lang="en-US" dirty="0">
                <a:latin typeface="Times New Roman" panose="02020603050405020304" pitchFamily="18" charset="0"/>
                <a:ea typeface="Calibri" panose="020F0502020204030204" pitchFamily="34" charset="0"/>
                <a:cs typeface="Times New Roman" panose="02020603050405020304" pitchFamily="18" charset="0"/>
              </a:rPr>
              <a:t>l</a:t>
            </a:r>
            <a:r>
              <a:rPr lang="ro-RO" dirty="0">
                <a:latin typeface="Times New Roman" panose="02020603050405020304" pitchFamily="18" charset="0"/>
                <a:ea typeface="Calibri" panose="020F0502020204030204" pitchFamily="34" charset="0"/>
                <a:cs typeface="Times New Roman" panose="02020603050405020304" pitchFamily="18" charset="0"/>
              </a:rPr>
              <a:t>ațională mă aflu?... e cea  care e af</a:t>
            </a:r>
            <a:r>
              <a:rPr lang="en-US" dirty="0">
                <a:latin typeface="Times New Roman" panose="02020603050405020304" pitchFamily="18" charset="0"/>
                <a:ea typeface="Calibri" panose="020F0502020204030204" pitchFamily="34" charset="0"/>
                <a:cs typeface="Times New Roman" panose="02020603050405020304" pitchFamily="18" charset="0"/>
              </a:rPr>
              <a:t>e</a:t>
            </a:r>
            <a:r>
              <a:rPr lang="ro-RO" dirty="0">
                <a:latin typeface="Times New Roman" panose="02020603050405020304" pitchFamily="18" charset="0"/>
                <a:ea typeface="Calibri" panose="020F0502020204030204" pitchFamily="34" charset="0"/>
                <a:cs typeface="Times New Roman" panose="02020603050405020304" pitchFamily="18" charset="0"/>
              </a:rPr>
              <a:t>ctată în psihoze</a:t>
            </a:r>
          </a:p>
          <a:p>
            <a:pPr marL="0" indent="0">
              <a:buNone/>
            </a:pPr>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ro-RO" b="1" dirty="0">
                <a:latin typeface="Times New Roman" panose="02020603050405020304" pitchFamily="18" charset="0"/>
                <a:ea typeface="Calibri" panose="020F0502020204030204" pitchFamily="34" charset="0"/>
                <a:cs typeface="Times New Roman" panose="02020603050405020304" pitchFamily="18" charset="0"/>
              </a:rPr>
              <a:t>              în polul      +      prin                               în polul  -    </a:t>
            </a:r>
            <a:r>
              <a:rPr lang="ro-RO" dirty="0">
                <a:latin typeface="Times New Roman" panose="02020603050405020304" pitchFamily="18" charset="0"/>
                <a:ea typeface="Calibri" panose="020F0502020204030204" pitchFamily="34" charset="0"/>
                <a:cs typeface="Times New Roman" panose="02020603050405020304" pitchFamily="18" charset="0"/>
              </a:rPr>
              <a:t>prin</a:t>
            </a: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  transpersonalizarea delirantă                 deficit de centrare..delimitare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coerență</a:t>
            </a: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   distorsiuni perceptive halucinații        incoerență în acțiu</a:t>
            </a:r>
            <a:r>
              <a:rPr lang="en-US" dirty="0">
                <a:latin typeface="Times New Roman" panose="02020603050405020304" pitchFamily="18" charset="0"/>
                <a:ea typeface="Calibri" panose="020F0502020204030204" pitchFamily="34" charset="0"/>
                <a:cs typeface="Times New Roman" panose="02020603050405020304" pitchFamily="18" charset="0"/>
              </a:rPr>
              <a:t>n</a:t>
            </a:r>
            <a:r>
              <a:rPr lang="ro-RO" dirty="0">
                <a:latin typeface="Times New Roman" panose="02020603050405020304" pitchFamily="18" charset="0"/>
                <a:ea typeface="Calibri" panose="020F0502020204030204" pitchFamily="34" charset="0"/>
                <a:cs typeface="Times New Roman" panose="02020603050405020304" pitchFamily="18" charset="0"/>
              </a:rPr>
              <a:t>i... comunicare</a:t>
            </a: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             personaj fictiv                            haos    apersonalizare    vid interior</a:t>
            </a:r>
          </a:p>
          <a:p>
            <a:endParaRPr lang="ro-RO" dirty="0">
              <a:latin typeface="Times New Roman" panose="02020603050405020304" pitchFamily="18" charset="0"/>
              <a:ea typeface="Calibri" panose="020F0502020204030204" pitchFamily="34" charset="0"/>
              <a:cs typeface="Times New Roman" panose="02020603050405020304" pitchFamily="18" charset="0"/>
            </a:endParaRPr>
          </a:p>
          <a:p>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dirty="0"/>
          </a:p>
        </p:txBody>
      </p:sp>
    </p:spTree>
    <p:extLst>
      <p:ext uri="{BB962C8B-B14F-4D97-AF65-F5344CB8AC3E}">
        <p14:creationId xmlns:p14="http://schemas.microsoft.com/office/powerpoint/2010/main" val="329609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2278819" y="2242657"/>
            <a:ext cx="8915400" cy="3777622"/>
          </a:xfrm>
        </p:spPr>
        <p:txBody>
          <a:bodyPr/>
          <a:lstStyle/>
          <a:p>
            <a:pPr algn="ctr"/>
            <a:r>
              <a:rPr lang="ro-RO" sz="2400" dirty="0">
                <a:latin typeface="Times New Roman" panose="02020603050405020304" pitchFamily="18" charset="0"/>
                <a:ea typeface="Calibri" panose="020F0502020204030204" pitchFamily="34" charset="0"/>
                <a:cs typeface="Times New Roman" panose="02020603050405020304" pitchFamily="18" charset="0"/>
              </a:rPr>
              <a:t>II  POLUL PSIHOTIC POZITIV AL DELIRULUI   HALUCINATOR</a:t>
            </a:r>
            <a:endParaRPr lang="ro-RO" sz="2400" dirty="0"/>
          </a:p>
          <a:p>
            <a:endParaRPr lang="ro-RO" dirty="0"/>
          </a:p>
        </p:txBody>
      </p:sp>
    </p:spTree>
    <p:extLst>
      <p:ext uri="{BB962C8B-B14F-4D97-AF65-F5344CB8AC3E}">
        <p14:creationId xmlns:p14="http://schemas.microsoft.com/office/powerpoint/2010/main" val="26404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977153"/>
            <a:ext cx="8915400" cy="5109882"/>
          </a:xfrm>
        </p:spPr>
        <p:txBody>
          <a:bodyPr>
            <a:normAutofit fontScale="92500" lnSpcReduction="10000"/>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Conceptul de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DELIR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s-a impus  în clinica psihiatrică tot în sec XIX, concomitent cu cele de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psihoză, halucinații, paranoia, depersonalizare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realizându-se de pe atunci o definiție, valabilă până în prezent: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Prin delir se înțelege o convingere extrem de puternică într-o idee  neadevărată, uneori absurdă, care nu poate fi modificată prin argumente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Totuși, nu s-a comentat explicit - nici până în prezent -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ce instanță a psihismului normal – și cum – e ea afectată.. în perturbarea delirantă?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Un indicator firesc ar putea fi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conținutul tematicilor delirante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existând un consens că acesta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nu se referă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la situații de fapt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(de ex. că „afară plouă„ când  nu plouă)........și o evidență curentă că........ temele delirante afectează CONDIȚIA IDENTITARĂ A SUBIECTULUI... ce ajunge </a:t>
            </a:r>
            <a:r>
              <a:rPr lang="ro-RO" sz="1800" i="1" u="sng" dirty="0">
                <a:effectLst/>
                <a:latin typeface="Times New Roman" panose="02020603050405020304" pitchFamily="18" charset="0"/>
                <a:ea typeface="Calibri" panose="020F0502020204030204" pitchFamily="34" charset="0"/>
                <a:cs typeface="Times New Roman" panose="02020603050405020304" pitchFamily="18" charset="0"/>
              </a:rPr>
              <a:t>să se resimtă</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u="sng" dirty="0">
                <a:effectLst/>
                <a:latin typeface="Times New Roman" panose="02020603050405020304" pitchFamily="18" charset="0"/>
                <a:ea typeface="Calibri" panose="020F0502020204030204" pitchFamily="34" charset="0"/>
                <a:cs typeface="Times New Roman" panose="02020603050405020304" pitchFamily="18" charset="0"/>
              </a:rPr>
              <a:t>într-un mod special</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u="sng" dirty="0">
                <a:effectLst/>
                <a:latin typeface="Times New Roman" panose="02020603050405020304" pitchFamily="18" charset="0"/>
                <a:ea typeface="Calibri" panose="020F0502020204030204" pitchFamily="34" charset="0"/>
                <a:cs typeface="Times New Roman" panose="02020603050405020304" pitchFamily="18" charset="0"/>
              </a:rPr>
              <a:t>.....bolnav....urât... ..înșelat...persecutat</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etc</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32362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5BD1582B-B19B-4E3D-ADF9-CE85464FEDC9}"/>
              </a:ext>
            </a:extLst>
          </p:cNvPr>
          <p:cNvSpPr>
            <a:spLocks noGrp="1"/>
          </p:cNvSpPr>
          <p:nvPr>
            <p:ph idx="1"/>
          </p:nvPr>
        </p:nvSpPr>
        <p:spPr>
          <a:xfrm>
            <a:off x="6295292" y="1488141"/>
            <a:ext cx="5116778" cy="4629269"/>
          </a:xfrm>
        </p:spPr>
        <p:txBody>
          <a:bodyPr>
            <a:normAutofit fontScale="25000" lnSpcReduction="20000"/>
          </a:bodyPr>
          <a:lstStyle/>
          <a:p>
            <a:pPr>
              <a:lnSpc>
                <a:spcPct val="150000"/>
              </a:lnSpc>
              <a:spcAft>
                <a:spcPts val="800"/>
              </a:spcAft>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Aflându-ne într-o perioadă în care psihiatria profită enorm de aportul neuroștiințelor și a psihofarmacologiei, ar merita invocată și psih</a:t>
            </a:r>
            <a:r>
              <a:rPr lang="en-US" sz="8000" dirty="0">
                <a:effectLst/>
                <a:latin typeface="Times New Roman" panose="02020603050405020304" pitchFamily="18" charset="0"/>
                <a:ea typeface="Calibri" panose="020F0502020204030204" pitchFamily="34" charset="0"/>
                <a:cs typeface="Times New Roman" panose="02020603050405020304" pitchFamily="18" charset="0"/>
              </a:rPr>
              <a:t>o</a:t>
            </a: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patologia...</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           ..mai ales că... recenta orientare evoluționistă ne trimite spre aportul acesteia la o psihologie antropologică..</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       Vom încerca un scurt excurs prin acest teritoriu...ghidați de provocatoarea (dar și familiara) temă a  PSIHOZELOR</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r>
              <a:rPr lang="ro-RO" sz="8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endParaRPr lang="ro-RO" sz="55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
        <p:nvSpPr>
          <p:cNvPr id="4" name="Substituent conținut 2">
            <a:extLst>
              <a:ext uri="{FF2B5EF4-FFF2-40B4-BE49-F238E27FC236}">
                <a16:creationId xmlns="" xmlns:a16="http://schemas.microsoft.com/office/drawing/2014/main" id="{5BD1582B-B19B-4E3D-ADF9-CE85464FEDC9}"/>
              </a:ext>
            </a:extLst>
          </p:cNvPr>
          <p:cNvSpPr txBox="1">
            <a:spLocks/>
          </p:cNvSpPr>
          <p:nvPr/>
        </p:nvSpPr>
        <p:spPr>
          <a:xfrm>
            <a:off x="1090246" y="1640540"/>
            <a:ext cx="5116778" cy="462926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spcAft>
                <a:spcPts val="800"/>
              </a:spcAft>
              <a:buFont typeface="Wingdings 3" charset="2"/>
              <a:buNone/>
            </a:pPr>
            <a:endParaRPr lang="ro-RO" sz="1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Font typeface="Wingdings 3" charset="2"/>
              <a:buNone/>
            </a:pPr>
            <a:endParaRPr lang="ro-RO" sz="8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Font typeface="Wingdings 3" charset="2"/>
              <a:buNone/>
            </a:pPr>
            <a:r>
              <a:rPr lang="ro-RO" sz="8000" dirty="0">
                <a:latin typeface="Times New Roman" panose="02020603050405020304" pitchFamily="18" charset="0"/>
                <a:ea typeface="Calibri" panose="020F0502020204030204" pitchFamily="34" charset="0"/>
                <a:cs typeface="Times New Roman" panose="02020603050405020304" pitchFamily="18" charset="0"/>
              </a:rPr>
              <a:t>      </a:t>
            </a:r>
            <a:endParaRPr lang="ro-RO" sz="8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Font typeface="Wingdings 3" charset="2"/>
              <a:buNone/>
            </a:pPr>
            <a:endParaRPr lang="ro-RO" sz="5500" dirty="0">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pic>
        <p:nvPicPr>
          <p:cNvPr id="2" name="I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158" y="1739678"/>
            <a:ext cx="3176953" cy="3899122"/>
          </a:xfrm>
          <a:prstGeom prst="rect">
            <a:avLst/>
          </a:prstGeom>
        </p:spPr>
      </p:pic>
    </p:spTree>
    <p:extLst>
      <p:ext uri="{BB962C8B-B14F-4D97-AF65-F5344CB8AC3E}">
        <p14:creationId xmlns:p14="http://schemas.microsoft.com/office/powerpoint/2010/main" val="802441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493059"/>
            <a:ext cx="8915400" cy="6364941"/>
          </a:xfrm>
        </p:spPr>
        <p:txBody>
          <a:bodyPr>
            <a:normAutofit fontScale="92500"/>
          </a:bodyPr>
          <a:lstStyle/>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Convingerea delirantă ar exprimă deci un răspuns neobișnuit.... la întrebări identitare firești, precum:.. Cine sunt?...Ce valoare am?.. În ce condiție relațională mă aflu</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Dar cum se ajunge la această „condiție specială„?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O tema delirantă cum e cea de </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persecuție,</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derivă desigur din neîncrederea în alții.. care e de multe ori  firească și </a:t>
            </a:r>
            <a:r>
              <a:rPr lang="ro-RO" sz="1800" dirty="0" err="1">
                <a:effectLst/>
                <a:latin typeface="Times New Roman" panose="02020603050405020304" pitchFamily="18" charset="0"/>
                <a:ea typeface="Times New Roman" panose="02020603050405020304" pitchFamily="18" charset="0"/>
                <a:cs typeface="Times New Roman" panose="02020603050405020304" pitchFamily="18" charset="0"/>
              </a:rPr>
              <a:t>adaptativă</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în viața cotidiană.. existând printre noi și persoane  </a:t>
            </a:r>
            <a:r>
              <a:rPr lang="ro-RO" sz="1800" dirty="0" err="1">
                <a:effectLst/>
                <a:latin typeface="Times New Roman" panose="02020603050405020304" pitchFamily="18" charset="0"/>
                <a:ea typeface="Times New Roman" panose="02020603050405020304" pitchFamily="18" charset="0"/>
                <a:cs typeface="Times New Roman" panose="02020603050405020304" pitchFamily="18" charset="0"/>
              </a:rPr>
              <a:t>hiper</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-suspicioase și interpretative (</a:t>
            </a:r>
            <a:r>
              <a:rPr lang="ro-RO" sz="1800" b="1" u="sng" dirty="0">
                <a:effectLst/>
                <a:latin typeface="Times New Roman" panose="02020603050405020304" pitchFamily="18" charset="0"/>
                <a:ea typeface="Times New Roman" panose="02020603050405020304" pitchFamily="18" charset="0"/>
                <a:cs typeface="Times New Roman" panose="02020603050405020304" pitchFamily="18" charset="0"/>
              </a:rPr>
              <a:t>TP Paranoide</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ce induc mereu </a:t>
            </a:r>
            <a:r>
              <a:rPr lang="ro-RO" sz="1800" dirty="0" err="1">
                <a:effectLst/>
                <a:latin typeface="Times New Roman" panose="02020603050405020304" pitchFamily="18" charset="0"/>
                <a:ea typeface="Times New Roman" panose="02020603050405020304" pitchFamily="18" charset="0"/>
                <a:cs typeface="Times New Roman" panose="02020603050405020304" pitchFamily="18" charset="0"/>
              </a:rPr>
              <a:t>tensiuni..reacționând</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dirty="0" err="1">
                <a:effectLst/>
                <a:latin typeface="Times New Roman" panose="02020603050405020304" pitchFamily="18" charset="0"/>
                <a:ea typeface="Times New Roman" panose="02020603050405020304" pitchFamily="18" charset="0"/>
                <a:cs typeface="Times New Roman" panose="02020603050405020304" pitchFamily="18" charset="0"/>
              </a:rPr>
              <a:t>hipermetric</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la evenimente minore, precum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procesomanii..</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ce pot desfășura, în urma unei nedreptăți puțin semnificative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reacții </a:t>
            </a:r>
            <a:r>
              <a:rPr lang="ro-RO" sz="1800" b="1" dirty="0" err="1">
                <a:effectLst/>
                <a:latin typeface="Times New Roman" panose="02020603050405020304" pitchFamily="18" charset="0"/>
                <a:ea typeface="Times New Roman" panose="02020603050405020304" pitchFamily="18" charset="0"/>
                <a:cs typeface="Times New Roman" panose="02020603050405020304" pitchFamily="18" charset="0"/>
              </a:rPr>
              <a:t>hipermetrice</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b="1" dirty="0" err="1">
                <a:effectLst/>
                <a:latin typeface="Times New Roman" panose="02020603050405020304" pitchFamily="18" charset="0"/>
                <a:ea typeface="Times New Roman" panose="02020603050405020304" pitchFamily="18" charset="0"/>
                <a:cs typeface="Times New Roman" panose="02020603050405020304" pitchFamily="18" charset="0"/>
              </a:rPr>
              <a:t>prevalențiale</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cu procese până Instanțe internaționale.......iar aceste reacții – </a:t>
            </a:r>
            <a:r>
              <a:rPr lang="ro-RO" dirty="0">
                <a:latin typeface="Times New Roman" panose="02020603050405020304" pitchFamily="18" charset="0"/>
                <a:ea typeface="Times New Roman" panose="02020603050405020304" pitchFamily="18" charset="0"/>
                <a:cs typeface="Times New Roman" panose="02020603050405020304" pitchFamily="18" charset="0"/>
              </a:rPr>
              <a:t>apropiate de</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Delirurile monotematice sistematizate</a:t>
            </a:r>
            <a:r>
              <a:rPr lang="ro-RO" b="1" dirty="0">
                <a:latin typeface="Times New Roman" panose="02020603050405020304" pitchFamily="18" charset="0"/>
                <a:ea typeface="Times New Roman" panose="02020603050405020304" pitchFamily="18" charset="0"/>
                <a:cs typeface="Times New Roman" panose="02020603050405020304" pitchFamily="18" charset="0"/>
              </a:rPr>
              <a:t> -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se plasează încă </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la limita vieții cotidiane</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într-un fel de „</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prezent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continuu</a:t>
            </a:r>
            <a:r>
              <a:rPr lang="ro-RO" sz="1800" dirty="0" err="1">
                <a:effectLst/>
                <a:latin typeface="Times New Roman" panose="02020603050405020304" pitchFamily="18" charset="0"/>
                <a:ea typeface="Times New Roman" panose="02020603050405020304" pitchFamily="18" charset="0"/>
                <a:cs typeface="Times New Roman" panose="02020603050405020304" pitchFamily="18" charset="0"/>
              </a:rPr>
              <a:t>„.excentric</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ro-RO" dirty="0">
                <a:latin typeface="Times New Roman" panose="02020603050405020304" pitchFamily="18" charset="0"/>
                <a:ea typeface="Times New Roman" panose="02020603050405020304" pitchFamily="18" charset="0"/>
                <a:cs typeface="Times New Roman" panose="02020603050405020304" pitchFamily="18" charset="0"/>
              </a:rPr>
              <a:t>        Pe când, la delirul </a:t>
            </a:r>
            <a:r>
              <a:rPr lang="ro-RO" dirty="0" err="1">
                <a:latin typeface="Times New Roman" panose="02020603050405020304" pitchFamily="18" charset="0"/>
                <a:ea typeface="Times New Roman" panose="02020603050405020304" pitchFamily="18" charset="0"/>
                <a:cs typeface="Times New Roman" panose="02020603050405020304" pitchFamily="18" charset="0"/>
              </a:rPr>
              <a:t>paranoid</a:t>
            </a:r>
            <a:r>
              <a:rPr lang="ro-RO" dirty="0">
                <a:latin typeface="Times New Roman" panose="02020603050405020304" pitchFamily="18" charset="0"/>
                <a:ea typeface="Times New Roman" panose="02020603050405020304" pitchFamily="18" charset="0"/>
                <a:cs typeface="Times New Roman" panose="02020603050405020304" pitchFamily="18" charset="0"/>
              </a:rPr>
              <a:t> propriu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ro-RO" dirty="0">
                <a:latin typeface="Times New Roman" panose="02020603050405020304" pitchFamily="18" charset="0"/>
                <a:ea typeface="Times New Roman" panose="02020603050405020304" pitchFamily="18" charset="0"/>
                <a:cs typeface="Times New Roman" panose="02020603050405020304" pitchFamily="18" charset="0"/>
              </a:rPr>
              <a:t>zis </a:t>
            </a:r>
            <a:r>
              <a:rPr lang="ro-RO" b="1" dirty="0">
                <a:latin typeface="Times New Roman" panose="02020603050405020304" pitchFamily="18" charset="0"/>
                <a:ea typeface="Times New Roman" panose="02020603050405020304" pitchFamily="18" charset="0"/>
                <a:cs typeface="Times New Roman" panose="02020603050405020304" pitchFamily="18" charset="0"/>
              </a:rPr>
              <a:t>se ajunge prin procesualitatea delirului primar</a:t>
            </a:r>
            <a:r>
              <a:rPr lang="ro-RO" dirty="0">
                <a:latin typeface="Times New Roman" panose="02020603050405020304" pitchFamily="18" charset="0"/>
                <a:ea typeface="Times New Roman" panose="02020603050405020304" pitchFamily="18" charset="0"/>
                <a:cs typeface="Times New Roman" panose="02020603050405020304" pitchFamily="18" charset="0"/>
              </a:rPr>
              <a:t>...</a:t>
            </a:r>
            <a:endParaRPr lang="ro-R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ro-R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636684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81.JPG"/>
          <p:cNvPicPr>
            <a:picLocks noGrp="1" noChangeAspect="1"/>
          </p:cNvPicPr>
          <p:nvPr>
            <p:ph idx="1"/>
          </p:nvPr>
        </p:nvPicPr>
        <p:blipFill>
          <a:blip r:embed="rId2"/>
          <a:stretch>
            <a:fillRect/>
          </a:stretch>
        </p:blipFill>
        <p:spPr>
          <a:xfrm>
            <a:off x="3860800" y="546100"/>
            <a:ext cx="4292600" cy="5715000"/>
          </a:xfrm>
        </p:spPr>
      </p:pic>
    </p:spTree>
    <p:extLst>
      <p:ext uri="{BB962C8B-B14F-4D97-AF65-F5344CB8AC3E}">
        <p14:creationId xmlns:p14="http://schemas.microsoft.com/office/powerpoint/2010/main" val="34077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589212" y="564777"/>
            <a:ext cx="8915400" cy="5934636"/>
          </a:xfrm>
        </p:spPr>
        <p:txBody>
          <a:bodyPr>
            <a:normAutofit fontScale="92500" lnSpcReduction="20000"/>
          </a:bodyPr>
          <a:lstStyle/>
          <a:p>
            <a:pPr algn="just">
              <a:lnSpc>
                <a:spcPct val="150000"/>
              </a:lnSpc>
              <a:spcAft>
                <a:spcPts val="800"/>
              </a:spcAft>
            </a:pP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În delirul paranoid</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subiectul părăsește deci parametrii vieții cotidiene, „alunecând„ pe o orbită existențială </a:t>
            </a:r>
            <a:r>
              <a:rPr lang="ro-RO" sz="1800" u="sng" dirty="0" err="1">
                <a:effectLst/>
                <a:latin typeface="Times New Roman" panose="02020603050405020304" pitchFamily="18" charset="0"/>
                <a:ea typeface="Times New Roman" panose="02020603050405020304" pitchFamily="18" charset="0"/>
                <a:cs typeface="Times New Roman" panose="02020603050405020304" pitchFamily="18" charset="0"/>
              </a:rPr>
              <a:t>simplificatorie</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 în urma metamorfozei identitare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comentată de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Jaspers</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procesualitate a delirului primar„</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Etape: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DISPOZIȚIA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DELIRANTĂ...</a:t>
            </a:r>
            <a:r>
              <a:rPr lang="ro-RO" dirty="0" err="1">
                <a:latin typeface="Times New Roman" panose="02020603050405020304" pitchFamily="18" charset="0"/>
                <a:ea typeface="Calibri" panose="020F0502020204030204" pitchFamily="34" charset="0"/>
                <a:cs typeface="Times New Roman" panose="02020603050405020304" pitchFamily="18" charset="0"/>
              </a:rPr>
              <a:t>constă</a:t>
            </a:r>
            <a:r>
              <a:rPr lang="ro-RO" dirty="0">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într-o stare psihică de neliniște si tensiune, cu sentimentul „atmosferic„ global  de ciudățenie, de schimbare neprecizată... al unei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derealizări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stranii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pare că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se întâmplă ceva</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lumea se transformă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3 luni </a:t>
            </a:r>
            <a:r>
              <a:rPr lang="ro-RO"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lumea din jur se schimbă</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locuinţa</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satul, nu mai sunt ca înainte,”;......”realitatea parcă e modificată;.... “de o lună.. am impresia că atmosfera din jur s-a schimbat, sunt urmărită”;... ..“totul în jur e modificat. nordul a devenit vest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asta mă deranjează”,.....„</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ambianţa</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locuinţei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 „altfel„.., lucrurile nu mai sunt la locul lor, parcă cineva le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reaşează</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parcă e cineva în casă...”</a:t>
            </a:r>
            <a:endParaRPr lang="ro-RO"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Atmosferă stranie.. ce e d</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ublată de o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CENTRALITATE REFERENȚIALĂ:.. subiectul are impresia </a:t>
            </a:r>
            <a:r>
              <a:rPr lang="ro-RO" sz="1800" u="sng" dirty="0">
                <a:effectLst/>
                <a:latin typeface="Times New Roman" panose="02020603050405020304" pitchFamily="18" charset="0"/>
                <a:ea typeface="Calibri" panose="020F0502020204030204" pitchFamily="34" charset="0"/>
                <a:cs typeface="Times New Roman" panose="02020603050405020304" pitchFamily="18" charset="0"/>
              </a:rPr>
              <a:t>că: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u="sng" dirty="0">
                <a:effectLst/>
                <a:latin typeface="Times New Roman" panose="02020603050405020304" pitchFamily="18" charset="0"/>
                <a:ea typeface="Calibri" panose="020F0502020204030204" pitchFamily="34" charset="0"/>
                <a:cs typeface="Times New Roman" panose="02020603050405020304" pitchFamily="18" charset="0"/>
              </a:rPr>
              <a:t> nimic nu e întâmplător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...că  totul se învârte în jurul său,... diverse percepții banale par a avea o semnificație deosebită, reliefată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salience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uneori cu dublu mesaj –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adresându-i-se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în mod special.. dar cu înțelesuri criptice, care le dublează pe cele comune..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267773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625071" y="914401"/>
            <a:ext cx="8915400" cy="5593976"/>
          </a:xfrm>
        </p:spPr>
        <p:txBody>
          <a:bodyPr>
            <a:normAutofit fontScale="92500"/>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Poate apare și un  SENTIMENT DE TRANSFORMARE IDENTITARĂ</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fapt nu lumea s-a schimbat</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eu sunt cel ce m-am schimbat</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am început să o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înţeleg</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altfel”,,.. ”am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simţit</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cum intru în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nişte</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canale din care nu mai pot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ieşi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simt că m-am schimbat, nu mai sunt eu”..,....„alunec în trecut, am sentimentul, că mă modific în interior, mi s-a schimbat vocea˝.....„ sunt o altă persoană, ...am înviat acum o săptămână˝</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Aspectul </a:t>
            </a:r>
            <a:r>
              <a:rPr lang="ro-RO"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feţei</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apare ca modificat</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“îmbătrânit”, “altfel”;... privirea nu mai e ca cea dinainte;...  în oglindă subiectul are impresia că s-a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îngrăşat</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a slăbit...că vede pe altcineva</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Persoanele din jur îi apar și ele ca fiind “altfel</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uneori ca “substituite”, “mascate”, “gonflate”, “soțul parcă ar fi un vampir”;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ceilalţi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îi apar ca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diavoliţi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aspectul lor e particular, “au ochii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roşii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mişcă</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altfel”.., fac grimase;.. “cei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îmbrăcaţi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în blugi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în albastru mă </a:t>
            </a:r>
            <a:r>
              <a:rPr lang="ro-RO"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influenţează</a:t>
            </a:r>
            <a:r>
              <a:rPr lang="ro-RO"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negativ”....etc</a:t>
            </a:r>
            <a:endParaRPr lang="ro-RO"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MĂ  PRESCHIMB</a:t>
            </a:r>
            <a:r>
              <a:rPr lang="ro-RO"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LUMEA SE  SCHIMBĂ..</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 FOST VRĂJIT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3304385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2409918" y="2052918"/>
            <a:ext cx="8915400" cy="4700987"/>
          </a:xfrm>
        </p:spPr>
        <p:txBody>
          <a:bodyPr>
            <a:normAutofit/>
          </a:bodyPr>
          <a:lstStyle/>
          <a:p>
            <a:pPr algn="just">
              <a:lnSpc>
                <a:spcPct val="150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 acest fundalul de metamorfoză... uneori se impune o PERCEPȚIE DELIRANTĂ...de fapt o percepție banală ce e resimțită de  subiect ca marcând ..intrarea.. sa în noul </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scenariu aberant</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..în care el se mută ca </a:t>
            </a:r>
            <a:r>
              <a:rPr lang="ro-RO"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personaj</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dintr</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LUME DELIRANTĂ de tip fictiv.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Cum scria deja </a:t>
            </a:r>
            <a:r>
              <a:rPr lang="ro-RO"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Wernike</a:t>
            </a:r>
            <a:r>
              <a:rPr lang="ro-RO"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Pacientul se crede supravegheat de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poliţie</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torturat prin electricitate de inamici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secreţi</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ameninţat</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de francmasoni, posedat de diavoli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şi</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condamnat la torturi eterne„.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010906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1"/>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967993" y="662730"/>
            <a:ext cx="4739401" cy="595618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a:xfrm>
            <a:off x="2589212" y="1389529"/>
            <a:ext cx="8915400" cy="4521693"/>
          </a:xfrm>
        </p:spPr>
        <p:txBody>
          <a:bodyPr>
            <a:normAutofit/>
          </a:bodyPr>
          <a:lstStyle/>
          <a:p>
            <a:pPr algn="just">
              <a:lnSpc>
                <a:spcPct val="150000"/>
              </a:lnSpc>
              <a:spcAft>
                <a:spcPts val="800"/>
              </a:spcAft>
            </a:pP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Menționatul procesul al trans-pe</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ro-RO" sz="1800" b="1" dirty="0" err="1">
                <a:effectLst/>
                <a:latin typeface="Times New Roman" panose="02020603050405020304" pitchFamily="18" charset="0"/>
                <a:ea typeface="Times New Roman" panose="02020603050405020304" pitchFamily="18" charset="0"/>
                <a:cs typeface="Times New Roman" panose="02020603050405020304" pitchFamily="18" charset="0"/>
              </a:rPr>
              <a:t>sonalizării</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delirant-paranoide, perturbă și arhitectonica relaționărilor </a:t>
            </a:r>
            <a:r>
              <a:rPr lang="ro-RO" sz="1800" b="1" dirty="0" err="1">
                <a:effectLst/>
                <a:latin typeface="Times New Roman" panose="02020603050405020304" pitchFamily="18" charset="0"/>
                <a:ea typeface="Times New Roman" panose="02020603050405020304" pitchFamily="18" charset="0"/>
                <a:cs typeface="Times New Roman" panose="02020603050405020304" pitchFamily="18" charset="0"/>
              </a:rPr>
              <a:t>intrapsihice</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......fapt ce induce sentimentul de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transparență și influență</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în zona agenției intime..... unde în mod firesc nu au acces decât persoanele cele mai apropiate...și ființele supranaturale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Un tânăr de 20 ani, de la un moment dat,..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uitându-se</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în oglindă.. are sentimentul că se  schimbă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fisiognomonic</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....semănând tot mai mult cu eroul unui serial TV...și ..treptat ajunge la convingerea că el e de fapt acel erou...că părinții lui nu sunt cei adevărați ...că tatăl său real e regizorul filmului..(.sau Dumnezeu.)......pe stradă melodiile ce le aude parcă cuprind fragmente din viața sa...este revoltat că intimitatea sa e făcută publică .. se fac mereu aluzii la el...   are impresia că „cineva vrea să-i influențeze gândirea....îi introduce gânduri în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cap..îi</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dirijează ideația.. </a:t>
            </a:r>
            <a:endParaRPr lang="ro-R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1212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a:xfrm>
            <a:off x="2589212" y="761999"/>
            <a:ext cx="8915400" cy="5743575"/>
          </a:xfrm>
        </p:spPr>
        <p:txBody>
          <a:bodyPr>
            <a:normAutofit fontScale="62500" lnSpcReduction="20000"/>
          </a:bodyPr>
          <a:lstStyle/>
          <a:p>
            <a:pPr algn="just">
              <a:lnSpc>
                <a:spcPct val="150000"/>
              </a:lnSpc>
              <a:spcAft>
                <a:spcPts val="800"/>
              </a:spcAft>
            </a:pPr>
            <a:r>
              <a:rPr lang="ro-RO" sz="2600" dirty="0">
                <a:effectLst/>
                <a:latin typeface="Times New Roman" panose="02020603050405020304" pitchFamily="18" charset="0"/>
                <a:ea typeface="Times New Roman" panose="02020603050405020304" pitchFamily="18" charset="0"/>
                <a:cs typeface="Times New Roman" panose="02020603050405020304" pitchFamily="18" charset="0"/>
              </a:rPr>
              <a:t>Temele delirante, exprimând schimbarea </a:t>
            </a:r>
            <a:r>
              <a:rPr lang="ro-RO" sz="2600" dirty="0" err="1">
                <a:effectLst/>
                <a:latin typeface="Times New Roman" panose="02020603050405020304" pitchFamily="18" charset="0"/>
                <a:ea typeface="Times New Roman" panose="02020603050405020304" pitchFamily="18" charset="0"/>
                <a:cs typeface="Times New Roman" panose="02020603050405020304" pitchFamily="18" charset="0"/>
              </a:rPr>
              <a:t>transpersonalizantă</a:t>
            </a:r>
            <a:r>
              <a:rPr lang="ro-RO" sz="2600" dirty="0">
                <a:effectLst/>
                <a:latin typeface="Times New Roman" panose="02020603050405020304" pitchFamily="18" charset="0"/>
                <a:ea typeface="Times New Roman" panose="02020603050405020304" pitchFamily="18" charset="0"/>
                <a:cs typeface="Times New Roman" panose="02020603050405020304" pitchFamily="18" charset="0"/>
              </a:rPr>
              <a:t> fictiv-narativă a resimțirii identității și lumii de către pacient...se pot desfășura prin variate scenarii:</a:t>
            </a:r>
            <a:endParaRPr lang="ro-RO"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-Nu mai sunt nobilul de țară </a:t>
            </a:r>
            <a:r>
              <a:rPr lang="ro-RO" sz="2600" i="1" dirty="0" err="1">
                <a:effectLst/>
                <a:latin typeface="Times New Roman" panose="02020603050405020304" pitchFamily="18" charset="0"/>
                <a:ea typeface="Times New Roman" panose="02020603050405020304" pitchFamily="18" charset="0"/>
                <a:cs typeface="Times New Roman" panose="02020603050405020304" pitchFamily="18" charset="0"/>
              </a:rPr>
              <a:t>Quijano</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m-am metamorfozat într-un cavaler rătăcitor...calul meu e celebrul roib </a:t>
            </a:r>
            <a:r>
              <a:rPr lang="ro-RO" sz="2600" i="1" dirty="0" err="1">
                <a:effectLst/>
                <a:latin typeface="Times New Roman" panose="02020603050405020304" pitchFamily="18" charset="0"/>
                <a:ea typeface="Times New Roman" panose="02020603050405020304" pitchFamily="18" charset="0"/>
                <a:cs typeface="Times New Roman" panose="02020603050405020304" pitchFamily="18" charset="0"/>
              </a:rPr>
              <a:t>Rocinante</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iar isprăvile mele le închin țărăncuței din vecini, ce a devenit Dulcineea </a:t>
            </a:r>
            <a:r>
              <a:rPr lang="ro-RO" sz="2600" i="1" dirty="0" err="1">
                <a:effectLst/>
                <a:latin typeface="Times New Roman" panose="02020603050405020304" pitchFamily="18" charset="0"/>
                <a:ea typeface="Times New Roman" panose="02020603050405020304" pitchFamily="18" charset="0"/>
                <a:cs typeface="Times New Roman" panose="02020603050405020304" pitchFamily="18" charset="0"/>
              </a:rPr>
              <a:t>del</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Toboso. </a:t>
            </a:r>
            <a:endParaRPr lang="ro-RO"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 Dumnezeu m-a ales și mă influențează prin „limbajul nervilor„ și „raze divine„...El mă va transforma în femeie și... fecundându-mă... vom da naștere unei noi omeniri.. mai bune (Președintele de Tribunal </a:t>
            </a:r>
            <a:r>
              <a:rPr lang="ro-RO" sz="2600" i="1" dirty="0" err="1">
                <a:effectLst/>
                <a:latin typeface="Times New Roman" panose="02020603050405020304" pitchFamily="18" charset="0"/>
                <a:ea typeface="Times New Roman" panose="02020603050405020304" pitchFamily="18" charset="0"/>
                <a:cs typeface="Times New Roman" panose="02020603050405020304" pitchFamily="18" charset="0"/>
              </a:rPr>
              <a:t>Schreiber</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RO"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 Eu sunt menit să salvez Norvegia de impuritate rasială.. în numele Cavalerilor Mesei Rotunde.... va trebui să expulzez din țară sute de mi de străini, ..iar până atunci, urmează să fac ordine aici..... împușcând zeci de tineri politicieni..(</a:t>
            </a:r>
            <a:r>
              <a:rPr lang="ro-RO" sz="2600" i="1" dirty="0" err="1">
                <a:effectLst/>
                <a:latin typeface="Times New Roman" panose="02020603050405020304" pitchFamily="18" charset="0"/>
                <a:ea typeface="Times New Roman" panose="02020603050405020304" pitchFamily="18" charset="0"/>
                <a:cs typeface="Times New Roman" panose="02020603050405020304" pitchFamily="18" charset="0"/>
              </a:rPr>
              <a:t>Breivik</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RO"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2600" i="1" dirty="0">
                <a:latin typeface="Times New Roman" panose="02020603050405020304" pitchFamily="18" charset="0"/>
                <a:ea typeface="Times New Roman" panose="02020603050405020304" pitchFamily="18" charset="0"/>
                <a:cs typeface="Times New Roman" panose="02020603050405020304" pitchFamily="18" charset="0"/>
              </a:rPr>
              <a:t>....</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Sunt urmărit de mafia chineză ce mi-a implanta</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  cipuri </a:t>
            </a:r>
            <a:r>
              <a:rPr lang="ro-RO" sz="2600" i="1" dirty="0">
                <a:latin typeface="Times New Roman" panose="02020603050405020304" pitchFamily="18" charset="0"/>
                <a:ea typeface="Times New Roman" panose="02020603050405020304" pitchFamily="18" charset="0"/>
                <a:cs typeface="Times New Roman" panose="02020603050405020304" pitchFamily="18" charset="0"/>
              </a:rPr>
              <a:t>în </a:t>
            </a:r>
            <a:r>
              <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p</a:t>
            </a:r>
            <a:endParaRPr lang="ro-RO" sz="26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ro-RO" sz="2600" i="1" dirty="0">
                <a:latin typeface="Times New Roman" panose="02020603050405020304" pitchFamily="18" charset="0"/>
                <a:ea typeface="Calibri" panose="020F0502020204030204" pitchFamily="34" charset="0"/>
                <a:cs typeface="Times New Roman" panose="02020603050405020304" pitchFamily="18" charset="0"/>
              </a:rPr>
              <a:t>  </a:t>
            </a:r>
            <a:r>
              <a:rPr lang="ro-RO" sz="2600" b="1" dirty="0" err="1">
                <a:latin typeface="Times New Roman" panose="02020603050405020304" pitchFamily="18" charset="0"/>
                <a:ea typeface="Calibri" panose="020F0502020204030204" pitchFamily="34" charset="0"/>
                <a:cs typeface="Times New Roman" panose="02020603050405020304" pitchFamily="18" charset="0"/>
              </a:rPr>
              <a:t>Transpersonalizarea</a:t>
            </a:r>
            <a:r>
              <a:rPr lang="ro-RO" sz="2600" dirty="0">
                <a:latin typeface="Times New Roman" panose="02020603050405020304" pitchFamily="18" charset="0"/>
                <a:ea typeface="Calibri" panose="020F0502020204030204" pitchFamily="34" charset="0"/>
                <a:cs typeface="Times New Roman" panose="02020603050405020304" pitchFamily="18" charset="0"/>
              </a:rPr>
              <a:t> ce conduce la DELIR, e însă strâns corelată procesului </a:t>
            </a:r>
            <a:r>
              <a:rPr lang="ro-RO" sz="2600" b="1" dirty="0" err="1">
                <a:latin typeface="Times New Roman" panose="02020603050405020304" pitchFamily="18" charset="0"/>
                <a:ea typeface="Calibri" panose="020F0502020204030204" pitchFamily="34" charset="0"/>
                <a:cs typeface="Times New Roman" panose="02020603050405020304" pitchFamily="18" charset="0"/>
              </a:rPr>
              <a:t>Depersonalizant</a:t>
            </a:r>
            <a:r>
              <a:rPr lang="ro-RO" sz="2600" dirty="0">
                <a:latin typeface="Times New Roman" panose="02020603050405020304" pitchFamily="18" charset="0"/>
                <a:ea typeface="Calibri" panose="020F0502020204030204" pitchFamily="34" charset="0"/>
                <a:cs typeface="Times New Roman" panose="02020603050405020304" pitchFamily="18" charset="0"/>
              </a:rPr>
              <a:t> </a:t>
            </a:r>
            <a:endParaRPr lang="ro-RO"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61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82.JPG"/>
          <p:cNvPicPr>
            <a:picLocks noGrp="1" noChangeAspect="1"/>
          </p:cNvPicPr>
          <p:nvPr>
            <p:ph idx="1"/>
          </p:nvPr>
        </p:nvPicPr>
        <p:blipFill>
          <a:blip r:embed="rId2"/>
          <a:stretch>
            <a:fillRect/>
          </a:stretch>
        </p:blipFill>
        <p:spPr>
          <a:xfrm>
            <a:off x="2794000" y="787400"/>
            <a:ext cx="6871060" cy="5124450"/>
          </a:xfrm>
        </p:spPr>
      </p:pic>
    </p:spTree>
    <p:extLst>
      <p:ext uri="{BB962C8B-B14F-4D97-AF65-F5344CB8AC3E}">
        <p14:creationId xmlns:p14="http://schemas.microsoft.com/office/powerpoint/2010/main" val="137989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a:xfrm>
            <a:off x="2589212" y="1048871"/>
            <a:ext cx="8915400" cy="4862351"/>
          </a:xfrm>
        </p:spPr>
        <p:txBody>
          <a:bodyPr>
            <a:normAutofit/>
          </a:bodyPr>
          <a:lstStyle/>
          <a:p>
            <a:pPr algn="just">
              <a:lnSpc>
                <a:spcPct val="150000"/>
              </a:lnSpc>
              <a:spcAft>
                <a:spcPts val="800"/>
              </a:spcAft>
            </a:pPr>
            <a:r>
              <a:rPr lang="ro-RO" sz="1800" b="1" i="1" dirty="0">
                <a:effectLst/>
                <a:latin typeface="Times New Roman" panose="02020603050405020304" pitchFamily="18" charset="0"/>
                <a:ea typeface="Times New Roman" panose="02020603050405020304" pitchFamily="18" charset="0"/>
                <a:cs typeface="Times New Roman" panose="02020603050405020304" pitchFamily="18" charset="0"/>
              </a:rPr>
              <a:t>Tb. Disociative </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reprezintă o categorie </a:t>
            </a:r>
            <a:r>
              <a:rPr lang="ro-RO" sz="1800" u="sng" dirty="0" err="1">
                <a:effectLst/>
                <a:latin typeface="Times New Roman" panose="02020603050405020304" pitchFamily="18" charset="0"/>
                <a:ea typeface="Times New Roman" panose="02020603050405020304" pitchFamily="18" charset="0"/>
                <a:cs typeface="Times New Roman" panose="02020603050405020304" pitchFamily="18" charset="0"/>
              </a:rPr>
              <a:t>nosologică</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 caracterizată prin </a:t>
            </a:r>
            <a:r>
              <a:rPr lang="ro-RO" sz="1800" i="1" u="sng" dirty="0">
                <a:effectLst/>
                <a:latin typeface="Times New Roman" panose="02020603050405020304" pitchFamily="18" charset="0"/>
                <a:ea typeface="Times New Roman" panose="02020603050405020304" pitchFamily="18" charset="0"/>
                <a:cs typeface="Times New Roman" panose="02020603050405020304" pitchFamily="18" charset="0"/>
              </a:rPr>
              <a:t>resimțirea unui deficit identitar </a:t>
            </a:r>
            <a:r>
              <a:rPr lang="ro-RO" sz="1800" i="1" u="sng" dirty="0" err="1">
                <a:effectLst/>
                <a:latin typeface="Times New Roman" panose="02020603050405020304" pitchFamily="18" charset="0"/>
                <a:ea typeface="Times New Roman" panose="02020603050405020304" pitchFamily="18" charset="0"/>
                <a:cs typeface="Times New Roman" panose="02020603050405020304" pitchFamily="18" charset="0"/>
              </a:rPr>
              <a:t>agențial</a:t>
            </a:r>
            <a:r>
              <a:rPr lang="ro-RO" sz="1800" i="1" u="sng" dirty="0">
                <a:effectLst/>
                <a:latin typeface="Times New Roman" panose="02020603050405020304" pitchFamily="18" charset="0"/>
                <a:ea typeface="Times New Roman" panose="02020603050405020304" pitchFamily="18" charset="0"/>
                <a:cs typeface="Times New Roman" panose="02020603050405020304" pitchFamily="18" charset="0"/>
              </a:rPr>
              <a:t>...cu dedublare interioară și pasivitate...frecvent cu </a:t>
            </a:r>
            <a:r>
              <a:rPr lang="ro-RO" sz="1800" i="1" u="sng" dirty="0" err="1">
                <a:effectLst/>
                <a:latin typeface="Times New Roman" panose="02020603050405020304" pitchFamily="18" charset="0"/>
                <a:ea typeface="Times New Roman" panose="02020603050405020304" pitchFamily="18" charset="0"/>
                <a:cs typeface="Times New Roman" panose="02020603050405020304" pitchFamily="18" charset="0"/>
              </a:rPr>
              <a:t>hipovigilitate</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dirty="0">
                <a:latin typeface="Times New Roman" panose="02020603050405020304" pitchFamily="18" charset="0"/>
                <a:ea typeface="Times New Roman" panose="02020603050405020304" pitchFamily="18" charset="0"/>
                <a:cs typeface="Times New Roman" panose="02020603050405020304" pitchFamily="18" charset="0"/>
              </a:rPr>
              <a:t>C</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linic se exprimă prin : - </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Leșin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(și conversii somatice).....</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Amnezii..</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Fugi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crepusculare...</a:t>
            </a:r>
            <a:r>
              <a:rPr lang="ro-RO" sz="1800" b="1" dirty="0" err="1">
                <a:effectLst/>
                <a:latin typeface="Times New Roman" panose="02020603050405020304" pitchFamily="18" charset="0"/>
                <a:ea typeface="Times New Roman" panose="02020603050405020304" pitchFamily="18" charset="0"/>
                <a:cs typeface="Times New Roman" panose="02020603050405020304" pitchFamily="18" charset="0"/>
              </a:rPr>
              <a:t>Stupor</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Transă</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Transă cu posesiune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 subiectul resimte că identitatea și agenția </a:t>
            </a:r>
            <a:r>
              <a:rPr lang="ro-RO" dirty="0">
                <a:latin typeface="Times New Roman" panose="02020603050405020304" pitchFamily="18" charset="0"/>
                <a:ea typeface="Times New Roman" panose="02020603050405020304" pitchFamily="18" charset="0"/>
                <a:cs typeface="Times New Roman" panose="02020603050405020304" pitchFamily="18" charset="0"/>
              </a:rPr>
              <a:t>i-</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au fost preluate de o altă entitate.. spirit sau Zeu.. care-l dirijează).</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b="1" i="1" dirty="0">
                <a:effectLst/>
                <a:latin typeface="Times New Roman" panose="02020603050405020304" pitchFamily="18" charset="0"/>
                <a:ea typeface="Times New Roman" panose="02020603050405020304" pitchFamily="18" charset="0"/>
                <a:cs typeface="Times New Roman" panose="02020603050405020304" pitchFamily="18" charset="0"/>
              </a:rPr>
              <a:t>Psihoza disociativă</a:t>
            </a:r>
            <a:r>
              <a:rPr lang="ro-RO" b="1" i="1" dirty="0">
                <a:latin typeface="Times New Roman" panose="02020603050405020304" pitchFamily="18" charset="0"/>
                <a:ea typeface="Times New Roman" panose="02020603050405020304" pitchFamily="18" charset="0"/>
                <a:cs typeface="Times New Roman" panose="02020603050405020304" pitchFamily="18" charset="0"/>
              </a:rPr>
              <a:t> </a:t>
            </a:r>
            <a:r>
              <a:rPr lang="ro-RO" i="1" dirty="0">
                <a:latin typeface="Times New Roman" panose="02020603050405020304" pitchFamily="18" charset="0"/>
                <a:ea typeface="Times New Roman" panose="02020603050405020304" pitchFamily="18" charset="0"/>
                <a:cs typeface="Times New Roman" panose="02020603050405020304" pitchFamily="18" charset="0"/>
              </a:rPr>
              <a:t>se manifestă printr-o</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profundă stare de transă </a:t>
            </a:r>
            <a:r>
              <a:rPr lang="ro-RO" i="1" dirty="0">
                <a:latin typeface="Times New Roman" panose="02020603050405020304" pitchFamily="18" charset="0"/>
                <a:ea typeface="Times New Roman" panose="02020603050405020304" pitchFamily="18" charset="0"/>
                <a:cs typeface="Times New Roman" panose="02020603050405020304" pitchFamily="18" charset="0"/>
              </a:rPr>
              <a:t>cu</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i="1" u="sng" dirty="0">
                <a:effectLst/>
                <a:latin typeface="Times New Roman" panose="02020603050405020304" pitchFamily="18" charset="0"/>
                <a:ea typeface="Times New Roman" panose="02020603050405020304" pitchFamily="18" charset="0"/>
                <a:cs typeface="Times New Roman" panose="02020603050405020304" pitchFamily="18" charset="0"/>
              </a:rPr>
              <a:t>dedublare – se simte dirijat de o „alteritate interioară</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din partea căreia aude halucinații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comentative</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 și evaluative.....resimțind și trăiri de control </a:t>
            </a:r>
            <a:r>
              <a:rPr lang="ro-RO" sz="1800" i="1" dirty="0" err="1">
                <a:effectLst/>
                <a:latin typeface="Times New Roman" panose="02020603050405020304" pitchFamily="18" charset="0"/>
                <a:ea typeface="Times New Roman" panose="02020603050405020304" pitchFamily="18" charset="0"/>
                <a:cs typeface="Times New Roman" panose="02020603050405020304" pitchFamily="18" charset="0"/>
              </a:rPr>
              <a:t>xenopatic</a:t>
            </a:r>
            <a:r>
              <a:rPr lang="ro-RO" sz="1800" i="1" dirty="0">
                <a:effectLst/>
                <a:latin typeface="Times New Roman" panose="02020603050405020304" pitchFamily="18" charset="0"/>
                <a:ea typeface="Times New Roman" panose="02020603050405020304" pitchFamily="18" charset="0"/>
                <a:cs typeface="Times New Roman" panose="02020603050405020304" pitchFamily="18" charset="0"/>
              </a:rPr>
              <a:t>..inserția și .retragerea gândirii.. comportamentul fiind bizar și neadecvat.... </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Ea </a:t>
            </a:r>
            <a:r>
              <a:rPr lang="ro-RO" u="sng" dirty="0">
                <a:latin typeface="Times New Roman" panose="02020603050405020304" pitchFamily="18" charset="0"/>
                <a:ea typeface="Times New Roman" panose="02020603050405020304" pitchFamily="18" charset="0"/>
                <a:cs typeface="Times New Roman" panose="02020603050405020304" pitchFamily="18" charset="0"/>
              </a:rPr>
              <a:t>s-ar plasa</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 la mijlocul drumului, între delirul </a:t>
            </a:r>
            <a:r>
              <a:rPr lang="ro-RO" sz="1800" u="sng" dirty="0" err="1">
                <a:effectLst/>
                <a:latin typeface="Times New Roman" panose="02020603050405020304" pitchFamily="18" charset="0"/>
                <a:ea typeface="Times New Roman" panose="02020603050405020304" pitchFamily="18" charset="0"/>
                <a:cs typeface="Times New Roman" panose="02020603050405020304" pitchFamily="18" charset="0"/>
              </a:rPr>
              <a:t>jaspersian</a:t>
            </a:r>
            <a:r>
              <a:rPr lang="ro-RO" sz="1800" u="sng" dirty="0">
                <a:effectLst/>
                <a:latin typeface="Times New Roman" panose="02020603050405020304" pitchFamily="18" charset="0"/>
                <a:ea typeface="Times New Roman" panose="02020603050405020304" pitchFamily="18" charset="0"/>
                <a:cs typeface="Times New Roman" panose="02020603050405020304" pitchFamily="18" charset="0"/>
              </a:rPr>
              <a:t> și stările disociative de transă cu posesiune</a:t>
            </a:r>
            <a:r>
              <a:rPr lang="ro-RO"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349909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3E674B37-3FE8-4597-8582-D259EBB75FB9}"/>
              </a:ext>
            </a:extLst>
          </p:cNvPr>
          <p:cNvSpPr>
            <a:spLocks noGrp="1"/>
          </p:cNvSpPr>
          <p:nvPr>
            <p:ph idx="1"/>
          </p:nvPr>
        </p:nvSpPr>
        <p:spPr>
          <a:xfrm>
            <a:off x="2492188" y="824753"/>
            <a:ext cx="8489577" cy="5737412"/>
          </a:xfrm>
        </p:spPr>
        <p:txBody>
          <a:bodyPr/>
          <a:lstStyle/>
          <a:p>
            <a:pPr algn="ctr"/>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ro-RO"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ro-RO" sz="2400" dirty="0">
                <a:effectLst/>
                <a:latin typeface="Times New Roman" panose="02020603050405020304" pitchFamily="18" charset="0"/>
                <a:ea typeface="Calibri" panose="020F0502020204030204" pitchFamily="34" charset="0"/>
                <a:cs typeface="Times New Roman" panose="02020603050405020304" pitchFamily="18" charset="0"/>
              </a:rPr>
              <a:t>I.  PROLEGOMENE ISTORICE... ORBITA  PSIHOTIFORMĂ..ȘI..PSIHOPATOLOGIA EVOLUȚIONISTĂ.</a:t>
            </a:r>
            <a:endParaRPr lang="ro-RO" sz="2400" dirty="0"/>
          </a:p>
        </p:txBody>
      </p:sp>
    </p:spTree>
    <p:extLst>
      <p:ext uri="{BB962C8B-B14F-4D97-AF65-F5344CB8AC3E}">
        <p14:creationId xmlns:p14="http://schemas.microsoft.com/office/powerpoint/2010/main" val="2764914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2195" y="1428205"/>
            <a:ext cx="8915400" cy="3777622"/>
          </a:xfrm>
        </p:spPr>
        <p:txBody>
          <a:bodyPr>
            <a:normAutofit/>
          </a:bodyPr>
          <a:lstStyle/>
          <a:p>
            <a:pPr algn="just"/>
            <a:r>
              <a:rPr lang="ro-RO" dirty="0">
                <a:latin typeface="Times New Roman" pitchFamily="18" charset="0"/>
                <a:cs typeface="Times New Roman" pitchFamily="18" charset="0"/>
              </a:rPr>
              <a:t>HALUCINAȚIILE sunt și ele frecvente în delirul nuclear, ca expresie </a:t>
            </a:r>
            <a:r>
              <a:rPr lang="ro-RO" b="1" dirty="0">
                <a:latin typeface="Times New Roman" pitchFamily="18" charset="0"/>
                <a:cs typeface="Times New Roman" pitchFamily="18" charset="0"/>
              </a:rPr>
              <a:t>a distorsiunii receptării  informaților actuale</a:t>
            </a:r>
            <a:r>
              <a:rPr lang="ro-RO" dirty="0">
                <a:latin typeface="Times New Roman" pitchFamily="18" charset="0"/>
                <a:cs typeface="Times New Roman" pitchFamily="18" charset="0"/>
              </a:rPr>
              <a:t> – din exterior și din memorie – (...prin </a:t>
            </a:r>
            <a:r>
              <a:rPr lang="ro-RO" dirty="0" err="1">
                <a:latin typeface="Times New Roman" pitchFamily="18" charset="0"/>
                <a:cs typeface="Times New Roman" pitchFamily="18" charset="0"/>
              </a:rPr>
              <a:t>afectarera</a:t>
            </a:r>
            <a:r>
              <a:rPr lang="ro-RO" dirty="0">
                <a:latin typeface="Times New Roman" pitchFamily="18" charset="0"/>
                <a:cs typeface="Times New Roman" pitchFamily="18" charset="0"/>
              </a:rPr>
              <a:t> filtrul spațio-temporal și de selecție tematică</a:t>
            </a:r>
            <a:r>
              <a:rPr lang="ro-RO" u="sng" dirty="0">
                <a:latin typeface="Times New Roman" pitchFamily="18" charset="0"/>
                <a:cs typeface="Times New Roman" pitchFamily="18" charset="0"/>
              </a:rPr>
              <a:t>.. consecutiv deficitului trans-personalizării</a:t>
            </a:r>
            <a:r>
              <a:rPr lang="ro-RO"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Căci... receptarea informativă actuală oricât de precisă.....trece prin culoarea ochelarilor cu care privim actual lumea</a:t>
            </a:r>
            <a:r>
              <a:rPr lang="ro-RO" b="1" dirty="0">
                <a:latin typeface="Times New Roman" pitchFamily="18" charset="0"/>
                <a:cs typeface="Times New Roman" pitchFamily="18" charset="0"/>
              </a:rPr>
              <a:t>...(</a:t>
            </a:r>
            <a:r>
              <a:rPr lang="ro-RO" b="1" i="1" dirty="0">
                <a:latin typeface="Times New Roman" pitchFamily="18" charset="0"/>
                <a:cs typeface="Times New Roman" pitchFamily="18" charset="0"/>
              </a:rPr>
              <a:t>noi percepem lumea.... percepân</a:t>
            </a:r>
            <a:r>
              <a:rPr lang="en-US" b="1" i="1" dirty="0">
                <a:latin typeface="Times New Roman" pitchFamily="18" charset="0"/>
                <a:cs typeface="Times New Roman" pitchFamily="18" charset="0"/>
              </a:rPr>
              <a:t>d</a:t>
            </a:r>
            <a:r>
              <a:rPr lang="ro-RO" b="1" i="1" dirty="0">
                <a:latin typeface="Times New Roman" pitchFamily="18" charset="0"/>
                <a:cs typeface="Times New Roman" pitchFamily="18" charset="0"/>
              </a:rPr>
              <a:t>u-ne în același timp pe noi înșine ca percepând-o</a:t>
            </a:r>
            <a:r>
              <a:rPr lang="ro-RO" b="1" dirty="0">
                <a:latin typeface="Times New Roman" pitchFamily="18" charset="0"/>
                <a:cs typeface="Times New Roman" pitchFamily="18" charset="0"/>
              </a:rPr>
              <a:t>)..</a:t>
            </a:r>
            <a:r>
              <a:rPr lang="ro-RO" dirty="0">
                <a:latin typeface="Times New Roman" pitchFamily="18" charset="0"/>
                <a:cs typeface="Times New Roman" pitchFamily="18" charset="0"/>
              </a:rPr>
              <a:t>astfel ajungându-se..</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nu doar la.. </a:t>
            </a:r>
            <a:r>
              <a:rPr lang="ro-RO" i="1" dirty="0">
                <a:latin typeface="Times New Roman" pitchFamily="18" charset="0"/>
                <a:cs typeface="Times New Roman" pitchFamily="18" charset="0"/>
              </a:rPr>
              <a:t>reprezentări eidetice.....paraeidolii.... iluzii......ci și la halucinații funcționale </a:t>
            </a:r>
            <a:r>
              <a:rPr lang="ro-RO" dirty="0">
                <a:latin typeface="Times New Roman" pitchFamily="18" charset="0"/>
                <a:cs typeface="Times New Roman" pitchFamily="18" charset="0"/>
              </a:rPr>
              <a:t>(ca în cazul lui Don Quijote,..care-și vede efectiv mârțoaga când îl percepe pe Rocinante..).....iar</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ro-RO" b="1" i="1" dirty="0">
                <a:latin typeface="Times New Roman" pitchFamily="18" charset="0"/>
                <a:cs typeface="Times New Roman" pitchFamily="18" charset="0"/>
              </a:rPr>
              <a:t>Halucinațiile</a:t>
            </a:r>
            <a:r>
              <a:rPr lang="en-US" b="1" i="1" dirty="0">
                <a:latin typeface="Times New Roman" pitchFamily="18" charset="0"/>
                <a:cs typeface="Times New Roman" pitchFamily="18" charset="0"/>
              </a:rPr>
              <a:t> </a:t>
            </a:r>
            <a:r>
              <a:rPr lang="ro-RO" b="1" i="1" dirty="0">
                <a:latin typeface="Times New Roman" pitchFamily="18" charset="0"/>
                <a:cs typeface="Times New Roman" pitchFamily="18" charset="0"/>
              </a:rPr>
              <a:t>olfactive, gustative și corporale</a:t>
            </a:r>
            <a:r>
              <a:rPr lang="ro-RO" dirty="0">
                <a:latin typeface="Times New Roman" pitchFamily="18" charset="0"/>
                <a:cs typeface="Times New Roman" pitchFamily="18" charset="0"/>
              </a:rPr>
              <a:t> se plasează deobicei la acest nivel.....la fel cum, cele </a:t>
            </a:r>
            <a:r>
              <a:rPr lang="ro-RO" b="1" i="1" dirty="0">
                <a:latin typeface="Times New Roman" pitchFamily="18" charset="0"/>
                <a:cs typeface="Times New Roman" pitchFamily="18" charset="0"/>
              </a:rPr>
              <a:t>vizual</a:t>
            </a:r>
            <a:r>
              <a:rPr lang="ro-RO" i="1" dirty="0">
                <a:latin typeface="Times New Roman" pitchFamily="18" charset="0"/>
                <a:cs typeface="Times New Roman" pitchFamily="18" charset="0"/>
              </a:rPr>
              <a:t>e</a:t>
            </a:r>
            <a:r>
              <a:rPr lang="ro-RO" dirty="0">
                <a:latin typeface="Times New Roman" pitchFamily="18" charset="0"/>
                <a:cs typeface="Times New Roman" pitchFamily="18" charset="0"/>
              </a:rPr>
              <a:t> deseori implică hipovigilitatea și oeniroidia...dar,.</a:t>
            </a:r>
            <a:endParaRPr lang="en-US" dirty="0">
              <a:latin typeface="Times New Roman" pitchFamily="18" charset="0"/>
              <a:cs typeface="Times New Roman" pitchFamily="18" charset="0"/>
            </a:endParaRP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ro-RO" dirty="0">
                <a:latin typeface="Times New Roman" pitchFamily="18" charset="0"/>
                <a:cs typeface="Times New Roman" pitchFamily="18" charset="0"/>
              </a:rPr>
              <a:t>Dar...</a:t>
            </a:r>
            <a:r>
              <a:rPr lang="ro-RO" b="1" dirty="0">
                <a:latin typeface="Times New Roman" pitchFamily="18" charset="0"/>
                <a:cs typeface="Times New Roman" pitchFamily="18" charset="0"/>
              </a:rPr>
              <a:t>Halucinațiile auditive.. ideo-verbale..</a:t>
            </a:r>
            <a:r>
              <a:rPr lang="ro-RO" dirty="0">
                <a:latin typeface="Times New Roman" pitchFamily="18" charset="0"/>
                <a:cs typeface="Times New Roman" pitchFamily="18" charset="0"/>
              </a:rPr>
              <a:t> au fost diferențiate de la început de cele vizuale, deoarece: </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-Pe de-o parte </a:t>
            </a:r>
            <a:r>
              <a:rPr lang="ro-RO" u="sng" dirty="0">
                <a:latin typeface="Times New Roman" pitchFamily="18" charset="0"/>
                <a:cs typeface="Times New Roman" pitchFamily="18" charset="0"/>
              </a:rPr>
              <a:t>implică </a:t>
            </a:r>
            <a:r>
              <a:rPr lang="ro-RO" i="1" u="sng" dirty="0">
                <a:latin typeface="Times New Roman" pitchFamily="18" charset="0"/>
                <a:cs typeface="Times New Roman" pitchFamily="18" charset="0"/>
              </a:rPr>
              <a:t>universul lingvistic și al relaționărilor intersubiective</a:t>
            </a:r>
            <a:r>
              <a:rPr lang="ro-RO" u="sng" dirty="0">
                <a:latin typeface="Times New Roman" pitchFamily="18" charset="0"/>
                <a:cs typeface="Times New Roman" pitchFamily="18" charset="0"/>
              </a:rPr>
              <a:t> specific al  LUMII UMANE</a:t>
            </a:r>
            <a:r>
              <a:rPr lang="ro-RO" dirty="0">
                <a:latin typeface="Times New Roman" pitchFamily="18" charset="0"/>
                <a:cs typeface="Times New Roman" pitchFamily="18" charset="0"/>
              </a:rPr>
              <a:t>....iar</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Pe de alta... </a:t>
            </a:r>
            <a:r>
              <a:rPr lang="ro-RO" u="sng" dirty="0">
                <a:latin typeface="Times New Roman" pitchFamily="18" charset="0"/>
                <a:cs typeface="Times New Roman" pitchFamily="18" charset="0"/>
              </a:rPr>
              <a:t>se corelează cu însăți generarea de către subiect, în intimitatea sinelui său subiectiv, a unor formulări ideo-verbale</a:t>
            </a:r>
            <a:r>
              <a:rPr lang="ro-RO" dirty="0">
                <a:latin typeface="Times New Roman" pitchFamily="18" charset="0"/>
                <a:cs typeface="Times New Roman" pitchFamily="18" charset="0"/>
              </a:rPr>
              <a:t>..... fiind de aceea implicate și în </a:t>
            </a:r>
            <a:r>
              <a:rPr lang="ro-RO" b="1" dirty="0">
                <a:latin typeface="Times New Roman" pitchFamily="18" charset="0"/>
                <a:cs typeface="Times New Roman" pitchFamily="18" charset="0"/>
              </a:rPr>
              <a:t>simptomele de transparență/influență</a:t>
            </a:r>
            <a:r>
              <a:rPr lang="ro-RO" dirty="0">
                <a:latin typeface="Times New Roman" pitchFamily="18" charset="0"/>
                <a:cs typeface="Times New Roman" pitchFamily="18" charset="0"/>
              </a:rPr>
              <a:t>mai ales că</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 Ele se corelează și cu alter-egoul inerior (instanața intra-subiectivă a alterității).. prezentă în fiecare subiect</a:t>
            </a:r>
            <a:endParaRPr lang="en-US" dirty="0">
              <a:latin typeface="Times New Roman" pitchFamily="18" charset="0"/>
              <a:cs typeface="Times New Roman" pitchFamily="18" charset="0"/>
            </a:endParaRP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483.JPG"/>
          <p:cNvPicPr>
            <a:picLocks noGrp="1" noChangeAspect="1"/>
          </p:cNvPicPr>
          <p:nvPr>
            <p:ph idx="1"/>
          </p:nvPr>
        </p:nvPicPr>
        <p:blipFill>
          <a:blip r:embed="rId2"/>
          <a:stretch>
            <a:fillRect/>
          </a:stretch>
        </p:blipFill>
        <p:spPr>
          <a:xfrm>
            <a:off x="3860801" y="533400"/>
            <a:ext cx="4464588" cy="5661025"/>
          </a:xfrm>
        </p:spPr>
      </p:pic>
    </p:spTree>
    <p:extLst>
      <p:ext uri="{BB962C8B-B14F-4D97-AF65-F5344CB8AC3E}">
        <p14:creationId xmlns:p14="http://schemas.microsoft.com/office/powerpoint/2010/main" val="2321790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p:txBody>
          <a:bodyPr/>
          <a:lstStyle/>
          <a:p>
            <a:pPr marL="0" indent="0" algn="just">
              <a:lnSpc>
                <a:spcPct val="150000"/>
              </a:lnSpc>
              <a:spcAft>
                <a:spcPts val="800"/>
              </a:spcAft>
              <a:buNone/>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o-RO" sz="2400" dirty="0">
                <a:effectLst/>
                <a:latin typeface="Times New Roman" panose="02020603050405020304" pitchFamily="18" charset="0"/>
                <a:ea typeface="Times New Roman" panose="02020603050405020304" pitchFamily="18" charset="0"/>
                <a:cs typeface="Times New Roman" panose="02020603050405020304" pitchFamily="18" charset="0"/>
              </a:rPr>
              <a:t>III   POLUL NEGATIV AL DEPERSOALIZĂRII ANONIMIZANTE ȘI AL DE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z</a:t>
            </a:r>
            <a:r>
              <a:rPr lang="ro-RO" sz="2400" dirty="0">
                <a:effectLst/>
                <a:latin typeface="Times New Roman" panose="02020603050405020304" pitchFamily="18" charset="0"/>
                <a:ea typeface="Times New Roman" panose="02020603050405020304" pitchFamily="18" charset="0"/>
                <a:cs typeface="Times New Roman" panose="02020603050405020304" pitchFamily="18" charset="0"/>
              </a:rPr>
              <a:t>ORGANIZĂRII.</a:t>
            </a:r>
            <a:endParaRPr lang="ro-RO"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439674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a:xfrm>
            <a:off x="2589212" y="1600200"/>
            <a:ext cx="8915400" cy="4311022"/>
          </a:xfrm>
        </p:spPr>
        <p:txBody>
          <a:bodyPr>
            <a:normAutofit/>
          </a:bodyPr>
          <a:lstStyle/>
          <a:p>
            <a:pPr algn="just">
              <a:lnSpc>
                <a:spcPct val="150000"/>
              </a:lnSpc>
            </a:pPr>
            <a:r>
              <a:rPr lang="ro-RO" dirty="0" smtClean="0">
                <a:latin typeface="Times New Roman" pitchFamily="18" charset="0"/>
                <a:cs typeface="Times New Roman" pitchFamily="18" charset="0"/>
              </a:rPr>
              <a:t>Zona deficitară a spectrului psihotic e evidențiată în DSM-5 prin:</a:t>
            </a:r>
            <a:r>
              <a:rPr lang="ro-RO" b="1" dirty="0" smtClean="0">
                <a:latin typeface="Times New Roman" pitchFamily="18" charset="0"/>
                <a:cs typeface="Times New Roman" pitchFamily="18" charset="0"/>
              </a:rPr>
              <a:t>anafectivitate...asociabilitate...anhedonie...avoliție..alogie</a:t>
            </a:r>
            <a:r>
              <a:rPr lang="ro-RO" dirty="0" smtClean="0">
                <a:latin typeface="Times New Roman" pitchFamily="18" charset="0"/>
                <a:cs typeface="Times New Roman" pitchFamily="18" charset="0"/>
              </a:rPr>
              <a:t>......dar cu păstrarea în mare măsură a reflexivității....aceste stări corelându-se deobicei cu dezorganizarea. </a:t>
            </a:r>
            <a:endParaRPr lang="en-US" dirty="0" smtClean="0">
              <a:latin typeface="Times New Roman" pitchFamily="18" charset="0"/>
              <a:cs typeface="Times New Roman" pitchFamily="18" charset="0"/>
            </a:endParaRPr>
          </a:p>
          <a:p>
            <a:pPr algn="just">
              <a:lnSpc>
                <a:spcPct val="150000"/>
              </a:lnSpc>
            </a:pPr>
            <a:r>
              <a:rPr lang="ro-RO" dirty="0" smtClean="0">
                <a:latin typeface="Times New Roman" pitchFamily="18" charset="0"/>
                <a:cs typeface="Times New Roman" pitchFamily="18" charset="0"/>
              </a:rPr>
              <a:t>Acest profil simptomatologic reia tradiționalul</a:t>
            </a:r>
            <a:r>
              <a:rPr lang="ro-RO" u="sng" dirty="0" smtClean="0">
                <a:latin typeface="Times New Roman" pitchFamily="18" charset="0"/>
                <a:cs typeface="Times New Roman" pitchFamily="18" charset="0"/>
              </a:rPr>
              <a:t> defect apato abulic </a:t>
            </a:r>
            <a:r>
              <a:rPr lang="ro-RO" dirty="0" smtClean="0">
                <a:latin typeface="Times New Roman" pitchFamily="18" charset="0"/>
                <a:cs typeface="Times New Roman" pitchFamily="18" charset="0"/>
              </a:rPr>
              <a:t>al cazurilor  cronicizate...Dar, în ultimele decenii s-au studiat (mai ales fenomenologic) și aspectele deficitare ce se impun în fazele incipiente.. sau chiar prodromale ale psihozei..</a:t>
            </a:r>
            <a:endParaRPr lang="en-US" dirty="0" smtClean="0">
              <a:latin typeface="Times New Roman" pitchFamily="18" charset="0"/>
              <a:cs typeface="Times New Roman" pitchFamily="18" charset="0"/>
            </a:endParaRPr>
          </a:p>
          <a:p>
            <a:pPr algn="just">
              <a:lnSpc>
                <a:spcPct val="150000"/>
              </a:lnSpc>
            </a:pPr>
            <a:r>
              <a:rPr lang="ro-RO" dirty="0" smtClean="0">
                <a:latin typeface="Times New Roman" pitchFamily="18" charset="0"/>
                <a:cs typeface="Times New Roman" pitchFamily="18" charset="0"/>
              </a:rPr>
              <a:t>       ....sub forma unei depersonalizări anomimizante..cu sentimentul lipsei de inițiativă..  de neparticipare agențială... de neimplicare și neprezență a subiectului în situații...   de vid și gol sufletesc..  resimțit hiperanalitic (instrumentul EASE,EAWE)</a:t>
            </a:r>
            <a:endParaRPr lang="en-US" dirty="0" smtClean="0">
              <a:latin typeface="Times New Roman" pitchFamily="18" charset="0"/>
              <a:cs typeface="Times New Roman" pitchFamily="18" charset="0"/>
            </a:endParaRPr>
          </a:p>
          <a:p>
            <a:endParaRPr lang="ro-RO" dirty="0"/>
          </a:p>
        </p:txBody>
      </p:sp>
    </p:spTree>
    <p:extLst>
      <p:ext uri="{BB962C8B-B14F-4D97-AF65-F5344CB8AC3E}">
        <p14:creationId xmlns:p14="http://schemas.microsoft.com/office/powerpoint/2010/main" val="3581114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BB700023-F958-4058-8F52-974216FDAA38}"/>
              </a:ext>
            </a:extLst>
          </p:cNvPr>
          <p:cNvSpPr>
            <a:spLocks noGrp="1"/>
          </p:cNvSpPr>
          <p:nvPr>
            <p:ph idx="1"/>
          </p:nvPr>
        </p:nvSpPr>
        <p:spPr>
          <a:xfrm>
            <a:off x="2398712" y="1612900"/>
            <a:ext cx="8915400" cy="4692022"/>
          </a:xfrm>
        </p:spPr>
        <p:txBody>
          <a:bodyPr/>
          <a:lstStyle/>
          <a:p>
            <a:pPr algn="just">
              <a:lnSpc>
                <a:spcPct val="150000"/>
              </a:lnSpc>
            </a:pPr>
            <a:r>
              <a:rPr lang="ro-RO" dirty="0" smtClean="0">
                <a:latin typeface="Times New Roman" pitchFamily="18" charset="0"/>
                <a:cs typeface="Times New Roman" pitchFamily="18" charset="0"/>
              </a:rPr>
              <a:t>Cât privește dezorganizarea psihică, aceasta  e abordată în prezent prin modelul perturbării „coerenței centrale„ a trăirilor psihice....mult studiat în sc XX de către psihologia </a:t>
            </a:r>
            <a:r>
              <a:rPr lang="ro-RO" i="1" dirty="0" smtClean="0">
                <a:latin typeface="Times New Roman" pitchFamily="18" charset="0"/>
                <a:cs typeface="Times New Roman" pitchFamily="18" charset="0"/>
              </a:rPr>
              <a:t>gestaltistă</a:t>
            </a:r>
            <a:r>
              <a:rPr lang="ro-RO" dirty="0" smtClean="0">
                <a:latin typeface="Times New Roman" pitchFamily="18" charset="0"/>
                <a:cs typeface="Times New Roman" pitchFamily="18" charset="0"/>
              </a:rPr>
              <a:t>.....Astfel de tulburări se manifestă </a:t>
            </a:r>
            <a:r>
              <a:rPr lang="ro-RO" u="sng" dirty="0" smtClean="0">
                <a:latin typeface="Times New Roman" pitchFamily="18" charset="0"/>
                <a:cs typeface="Times New Roman" pitchFamily="18" charset="0"/>
              </a:rPr>
              <a:t>în plan spațial-perceptiv</a:t>
            </a:r>
            <a:r>
              <a:rPr lang="ro-RO" dirty="0" smtClean="0">
                <a:latin typeface="Times New Roman" pitchFamily="18" charset="0"/>
                <a:cs typeface="Times New Roman" pitchFamily="18" charset="0"/>
              </a:rPr>
              <a:t> deja în autism...dar sunt evidente și </a:t>
            </a:r>
            <a:r>
              <a:rPr lang="ro-RO" u="sng" dirty="0" smtClean="0">
                <a:latin typeface="Times New Roman" pitchFamily="18" charset="0"/>
                <a:cs typeface="Times New Roman" pitchFamily="18" charset="0"/>
              </a:rPr>
              <a:t>dinamic-temporal</a:t>
            </a:r>
            <a:r>
              <a:rPr lang="ro-RO" dirty="0" smtClean="0">
                <a:latin typeface="Times New Roman" pitchFamily="18" charset="0"/>
                <a:cs typeface="Times New Roman" pitchFamily="18" charset="0"/>
              </a:rPr>
              <a:t>... de ex. în </a:t>
            </a:r>
            <a:r>
              <a:rPr lang="ro-RO" u="sng" dirty="0" smtClean="0">
                <a:latin typeface="Times New Roman" pitchFamily="18" charset="0"/>
                <a:cs typeface="Times New Roman" pitchFamily="18" charset="0"/>
              </a:rPr>
              <a:t>deraierea</a:t>
            </a:r>
            <a:r>
              <a:rPr lang="ro-RO" dirty="0" smtClean="0">
                <a:latin typeface="Times New Roman" pitchFamily="18" charset="0"/>
                <a:cs typeface="Times New Roman" pitchFamily="18" charset="0"/>
              </a:rPr>
              <a:t> direcției comunicării schizofrenilor...ce se poate combina cu tulburări logico gramaticale și semantice....până la </a:t>
            </a:r>
            <a:r>
              <a:rPr lang="ro-RO" u="sng" dirty="0" smtClean="0">
                <a:latin typeface="Times New Roman" pitchFamily="18" charset="0"/>
                <a:cs typeface="Times New Roman" pitchFamily="18" charset="0"/>
              </a:rPr>
              <a:t>incoerența ideoverbală</a:t>
            </a:r>
            <a:r>
              <a:rPr lang="ro-RO"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lnSpc>
                <a:spcPct val="150000"/>
              </a:lnSpc>
            </a:pPr>
            <a:r>
              <a:rPr lang="ro-RO" dirty="0" smtClean="0">
                <a:latin typeface="Times New Roman" pitchFamily="18" charset="0"/>
                <a:cs typeface="Times New Roman" pitchFamily="18" charset="0"/>
              </a:rPr>
              <a:t>        Dezorganizarea </a:t>
            </a:r>
            <a:r>
              <a:rPr lang="ro-RO" u="sng" dirty="0" smtClean="0">
                <a:latin typeface="Times New Roman" pitchFamily="18" charset="0"/>
                <a:cs typeface="Times New Roman" pitchFamily="18" charset="0"/>
              </a:rPr>
              <a:t>în plan comportamental</a:t>
            </a:r>
            <a:r>
              <a:rPr lang="ro-RO" dirty="0" smtClean="0">
                <a:latin typeface="Times New Roman" pitchFamily="18" charset="0"/>
                <a:cs typeface="Times New Roman" pitchFamily="18" charset="0"/>
              </a:rPr>
              <a:t> exprimă alterarea coerenței motivaționale...ajungând la variantele grave de ambivalenței și catatoniei. </a:t>
            </a:r>
            <a:endParaRPr lang="en-US" dirty="0" smtClean="0">
              <a:latin typeface="Times New Roman" pitchFamily="18" charset="0"/>
              <a:cs typeface="Times New Roman" pitchFamily="18" charset="0"/>
            </a:endParaRPr>
          </a:p>
          <a:p>
            <a:endParaRPr lang="ro-RO" dirty="0"/>
          </a:p>
        </p:txBody>
      </p:sp>
    </p:spTree>
    <p:extLst>
      <p:ext uri="{BB962C8B-B14F-4D97-AF65-F5344CB8AC3E}">
        <p14:creationId xmlns:p14="http://schemas.microsoft.com/office/powerpoint/2010/main" val="2283604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425" y="649510"/>
            <a:ext cx="8911687" cy="1280890"/>
          </a:xfrm>
        </p:spPr>
        <p:txBody>
          <a:bodyPr>
            <a:normAutofit fontScale="90000"/>
          </a:bodyPr>
          <a:lstStyle/>
          <a:p>
            <a:pPr algn="ctr"/>
            <a:r>
              <a:rPr lang="ro-RO" sz="1800" dirty="0" smtClean="0">
                <a:latin typeface="Times New Roman" pitchFamily="18" charset="0"/>
                <a:cs typeface="Times New Roman" pitchFamily="18" charset="0"/>
              </a:rPr>
              <a:t>Modelele dezorganizării pot fi variate</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dirty="0" smtClean="0"/>
              <a:t/>
            </a:r>
            <a:br>
              <a:rPr lang="en-US" dirty="0" smtClean="0"/>
            </a:br>
            <a:endParaRPr lang="en-US" dirty="0"/>
          </a:p>
        </p:txBody>
      </p:sp>
      <p:pic>
        <p:nvPicPr>
          <p:cNvPr id="4" name="Imagine 2"/>
          <p:cNvPicPr>
            <a:picLocks noGrp="1"/>
          </p:cNvPicPr>
          <p:nvPr>
            <p:ph idx="1"/>
          </p:nvPr>
        </p:nvPicPr>
        <p:blipFill>
          <a:blip r:embed="rId2" cstate="print">
            <a:extLst>
              <a:ext uri="{28A0092B-C50C-407E-A947-70E740481C1C}">
                <a14:useLocalDpi xmlns:a14="http://schemas.microsoft.com/office/drawing/2010/main" val="0"/>
              </a:ext>
            </a:extLst>
          </a:blip>
          <a:srcRect l="5686" t="5379" r="1883" b="6922"/>
          <a:stretch>
            <a:fillRect/>
          </a:stretch>
        </p:blipFill>
        <p:spPr bwMode="auto">
          <a:xfrm rot="5400000">
            <a:off x="3617119" y="1577181"/>
            <a:ext cx="5130800" cy="444023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2"/>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165600" y="444500"/>
            <a:ext cx="4610100" cy="6019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624110"/>
            <a:ext cx="6399212" cy="1280890"/>
          </a:xfrm>
        </p:spPr>
        <p:txBody>
          <a:bodyPr>
            <a:normAutofit/>
          </a:bodyPr>
          <a:lstStyle/>
          <a:p>
            <a:r>
              <a:rPr lang="ro-RO" sz="1800" dirty="0" smtClean="0">
                <a:latin typeface="Times New Roman" pitchFamily="18" charset="0"/>
                <a:cs typeface="Times New Roman" pitchFamily="18" charset="0"/>
              </a:rPr>
              <a:t>Concluzii provizorii</a:t>
            </a:r>
            <a:endParaRPr lang="en-US" sz="1800" dirty="0">
              <a:latin typeface="Times New Roman" pitchFamily="18" charset="0"/>
              <a:cs typeface="Times New Roman" pitchFamily="18" charset="0"/>
            </a:endParaRPr>
          </a:p>
        </p:txBody>
      </p:sp>
      <p:pic>
        <p:nvPicPr>
          <p:cNvPr id="4" name="Substituent conținut 3"/>
          <p:cNvPicPr>
            <a:picLocks noGrp="1"/>
          </p:cNvPicPr>
          <p:nvPr>
            <p:ph idx="1"/>
          </p:nvPr>
        </p:nvPicPr>
        <p:blipFill>
          <a:blip r:embed="rId2" cstate="print">
            <a:extLst>
              <a:ext uri="{28A0092B-C50C-407E-A947-70E740481C1C}">
                <a14:useLocalDpi xmlns:a14="http://schemas.microsoft.com/office/drawing/2010/main" val="0"/>
              </a:ext>
            </a:extLst>
          </a:blip>
          <a:srcRect l="5679" t="9597" b="2064"/>
          <a:stretch>
            <a:fillRect/>
          </a:stretch>
        </p:blipFill>
        <p:spPr bwMode="auto">
          <a:xfrm rot="5400000">
            <a:off x="3422650" y="1619250"/>
            <a:ext cx="5549900" cy="459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lvl="8"/>
            <a:r>
              <a:rPr lang="en-US" sz="2400" dirty="0" smtClean="0">
                <a:latin typeface="Times New Roman" pitchFamily="18" charset="0"/>
                <a:cs typeface="Times New Roman" pitchFamily="18" charset="0"/>
              </a:rPr>
              <a:t>VA MULTUMESC</a:t>
            </a:r>
            <a:endParaRPr lang="en-US" sz="24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12F6BB6B-8E35-4ADA-8F80-9879F5012429}"/>
              </a:ext>
            </a:extLst>
          </p:cNvPr>
          <p:cNvSpPr>
            <a:spLocks noGrp="1"/>
          </p:cNvSpPr>
          <p:nvPr>
            <p:ph idx="1"/>
          </p:nvPr>
        </p:nvSpPr>
        <p:spPr>
          <a:xfrm>
            <a:off x="2589212" y="1075765"/>
            <a:ext cx="8915400" cy="4835457"/>
          </a:xfrm>
        </p:spPr>
        <p:txBody>
          <a:bodyPr>
            <a:normAutofit/>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Conceptul de psihoză a fost introdus în psihiatrie în sec XIX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Furthenleben</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1845) în aceeași perioadă cu cei de</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halucinație, delir, paranoia, depersonalizare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,...înlocuind rapid termeni precum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madness</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insanity</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vesania</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lunacy</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irrensein</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wahnsein</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pazzio</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locura</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deci</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ca un fel de echivalent tehnic în psihiatrie, pentru populara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nebunie</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..iar după ce s-a dezbătut tema unei eventuale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Psihoze unice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i="1" dirty="0" err="1">
                <a:effectLst/>
                <a:latin typeface="Times New Roman" panose="02020603050405020304" pitchFamily="18" charset="0"/>
                <a:ea typeface="Calibri" panose="020F0502020204030204" pitchFamily="34" charset="0"/>
                <a:cs typeface="Times New Roman" panose="02020603050405020304" pitchFamily="18" charset="0"/>
              </a:rPr>
              <a:t>Einheitposchose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s-a impus Sistemul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Nosologico</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Nosografic</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al lui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Kraepelin</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centrat de trei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psihoze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endogene„:-Boala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Maniaco</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Depresivă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Demența Paranoidă Precoce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..și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Paranoia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121920"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PSIHIATRIA  PLASA ASTFEL PSIHOZA, ÎN CENTRUL CONDIȚIEI PSIHOPATOLOGICE  A  OMULUI.</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9659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231A4C4E-CE87-4576-B395-E80E2D93F45B}"/>
              </a:ext>
            </a:extLst>
          </p:cNvPr>
          <p:cNvSpPr>
            <a:spLocks noGrp="1"/>
          </p:cNvSpPr>
          <p:nvPr>
            <p:ph idx="1"/>
          </p:nvPr>
        </p:nvSpPr>
        <p:spPr>
          <a:xfrm>
            <a:off x="2589212" y="1362635"/>
            <a:ext cx="8915400" cy="4548587"/>
          </a:xfrm>
        </p:spPr>
        <p:txBody>
          <a:bodyPr>
            <a:normAutofit/>
          </a:bodyPr>
          <a:lstStyle/>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Din peisajul psihopatologic al sec. XX se poate menționa: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noul concept de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Schizofrenie a lui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Bleuler</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( 1011)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caracterizat prin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autism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și</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dezorganizar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e...-.trimiterea lui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Jaspers (1013</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la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procesualitatea delirului primar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introducerea dg. de. </a:t>
            </a:r>
            <a:r>
              <a:rPr lang="ro-RO" i="1" dirty="0">
                <a:latin typeface="Times New Roman" panose="02020603050405020304" pitchFamily="18" charset="0"/>
                <a:ea typeface="Calibri" panose="020F0502020204030204" pitchFamily="34" charset="0"/>
                <a:cs typeface="Times New Roman" panose="02020603050405020304" pitchFamily="18" charset="0"/>
              </a:rPr>
              <a:t>E</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pisoade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schizo</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-afective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simptomele de prim rang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schizofrenie ale lui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Schneider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subiective, de control   </a:t>
            </a:r>
            <a:r>
              <a:rPr lang="ro-RO" sz="1800" i="1" dirty="0" err="1">
                <a:effectLst/>
                <a:latin typeface="Times New Roman" panose="02020603050405020304" pitchFamily="18" charset="0"/>
                <a:ea typeface="Calibri" panose="020F0502020204030204" pitchFamily="34" charset="0"/>
                <a:cs typeface="Times New Roman" panose="02020603050405020304" pitchFamily="18" charset="0"/>
              </a:rPr>
              <a:t>xenopatic</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al intimității)..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și..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Manualul de diagnostic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DSM-III (1980</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ce promovează.. un diagnostic strict categorial, cu entități ce pot fi comorbide... </a:t>
            </a:r>
            <a:r>
              <a:rPr lang="ro-RO" sz="1800" u="sng" dirty="0">
                <a:effectLst/>
                <a:latin typeface="Times New Roman" panose="02020603050405020304" pitchFamily="18" charset="0"/>
                <a:ea typeface="Calibri" panose="020F0502020204030204" pitchFamily="34" charset="0"/>
                <a:cs typeface="Times New Roman" panose="02020603050405020304" pitchFamily="18" charset="0"/>
              </a:rPr>
              <a:t>dar fără un continuum între ele... și în raport cu normalitatea</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cu renunțarea la termenii de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endogenie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și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nevroză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și – excluderea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Tb Bipolară din grupajul tb psihotice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75235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5618287F-6837-4446-8873-A2CE942A6AC0}"/>
              </a:ext>
            </a:extLst>
          </p:cNvPr>
          <p:cNvSpPr>
            <a:spLocks noGrp="1"/>
          </p:cNvSpPr>
          <p:nvPr>
            <p:ph idx="1"/>
          </p:nvPr>
        </p:nvSpPr>
        <p:spPr>
          <a:xfrm>
            <a:off x="2589212" y="1344706"/>
            <a:ext cx="8915400" cy="5109882"/>
          </a:xfrm>
        </p:spPr>
        <p:txBody>
          <a:bodyPr>
            <a:normAutofit lnSpcReduction="10000"/>
          </a:bodyPr>
          <a:lstStyle/>
          <a:p>
            <a:pPr algn="just">
              <a:lnSpc>
                <a:spcPct val="150000"/>
              </a:lnSpc>
              <a:spcAft>
                <a:spcPts val="8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În Sistemul DSM-III-5 (2013) patologia psihotică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e grupată în jurul</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schizofreniei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...expresia fiind</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utilizată </a:t>
            </a:r>
            <a:r>
              <a:rPr lang="ro-RO" sz="1800" i="1" u="sng" dirty="0">
                <a:effectLst/>
                <a:latin typeface="Times New Roman" panose="02020603050405020304" pitchFamily="18" charset="0"/>
                <a:ea typeface="Calibri" panose="020F0502020204030204" pitchFamily="34" charset="0"/>
                <a:cs typeface="Times New Roman" panose="02020603050405020304" pitchFamily="18" charset="0"/>
              </a:rPr>
              <a:t>doar adjectival</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în cazul prezenței simptomelor din 5 cadre sindromatice</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- 1,2, (sensul restrâns al psihozei) trimite spre deliruri și halucinații necriticate; -3,4,5, spre dezorganizare ideo-verbală și comportamentală și simptome negative... inventariindu-se, ca</a:t>
            </a:r>
            <a:r>
              <a:rPr lang="ro-RO" dirty="0">
                <a:latin typeface="Times New Roman" panose="02020603050405020304" pitchFamily="18" charset="0"/>
                <a:ea typeface="Calibri" panose="020F0502020204030204" pitchFamily="34" charset="0"/>
                <a:cs typeface="Times New Roman" panose="02020603050405020304" pitchFamily="18" charset="0"/>
              </a:rPr>
              <a:t> diagnostice și: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Tb. schizofreniformă, Schizoafectivă, Schizotipală, Tb. </a:t>
            </a:r>
            <a:r>
              <a:rPr lang="ro-RO" sz="1800" b="1" dirty="0" err="1">
                <a:effectLst/>
                <a:latin typeface="Times New Roman" panose="02020603050405020304" pitchFamily="18" charset="0"/>
                <a:ea typeface="Calibri" panose="020F0502020204030204" pitchFamily="34" charset="0"/>
                <a:cs typeface="Times New Roman" panose="02020603050405020304" pitchFamily="18" charset="0"/>
              </a:rPr>
              <a:t>psihotică</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scurtă. Tb delirantă (persistentă), Psihoză indusă de substanțe sau suferin</a:t>
            </a:r>
            <a:r>
              <a:rPr lang="ro-RO" dirty="0">
                <a:latin typeface="Times New Roman" panose="02020603050405020304" pitchFamily="18" charset="0"/>
                <a:ea typeface="Calibri" panose="020F0502020204030204" pitchFamily="34" charset="0"/>
                <a:cs typeface="Times New Roman" panose="02020603050405020304" pitchFamily="18" charset="0"/>
              </a:rPr>
              <a:t>ț</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e organice.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De fapt, în ultimele decade ale sec XX </a:t>
            </a:r>
            <a:r>
              <a:rPr lang="ro-RO" dirty="0" err="1">
                <a:latin typeface="Times New Roman" panose="02020603050405020304" pitchFamily="18" charset="0"/>
                <a:ea typeface="Calibri" panose="020F0502020204030204" pitchFamily="34" charset="0"/>
                <a:cs typeface="Times New Roman" panose="02020603050405020304" pitchFamily="18" charset="0"/>
              </a:rPr>
              <a:t>sindromatica</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psihotică</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 fost partajată între un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grupaj pozitiv</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halucinator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delirant) mai respondent la medicație.. și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unul deficitar</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(mai rezistent); ulterior,  comentându-se și un al treilea grupaj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Liddle</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dezo</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r</a:t>
            </a:r>
            <a:r>
              <a:rPr lang="ro-RO" sz="1800" b="1" i="1" dirty="0">
                <a:effectLst/>
                <a:latin typeface="Times New Roman" panose="02020603050405020304" pitchFamily="18" charset="0"/>
                <a:ea typeface="Calibri" panose="020F0502020204030204" pitchFamily="34" charset="0"/>
                <a:cs typeface="Times New Roman" panose="02020603050405020304" pitchFamily="18" charset="0"/>
              </a:rPr>
              <a:t>ganizant</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 ideo verbal</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...apoi și </a:t>
            </a:r>
            <a:r>
              <a:rPr lang="ro-RO" sz="1800" i="1" dirty="0">
                <a:effectLst/>
                <a:latin typeface="Times New Roman" panose="02020603050405020304" pitchFamily="18" charset="0"/>
                <a:ea typeface="Calibri" panose="020F0502020204030204" pitchFamily="34" charset="0"/>
                <a:cs typeface="Times New Roman" panose="02020603050405020304" pitchFamily="18" charset="0"/>
              </a:rPr>
              <a:t>comportamental</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(incluzând </a:t>
            </a:r>
            <a:r>
              <a:rPr lang="ro-RO" sz="1800" dirty="0" err="1">
                <a:effectLst/>
                <a:latin typeface="Times New Roman" panose="02020603050405020304" pitchFamily="18" charset="0"/>
                <a:ea typeface="Calibri" panose="020F0502020204030204" pitchFamily="34" charset="0"/>
                <a:cs typeface="Times New Roman" panose="02020603050405020304" pitchFamily="18" charset="0"/>
              </a:rPr>
              <a:t>catatonia</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)....utilizându-se mult în evaluare instrume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tul </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PANSS</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 ce permite și conturarea unui episod afectiv).</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316494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p:txBody>
          <a:bodyPr>
            <a:normAutofit fontScale="92500" lnSpcReduction="20000"/>
          </a:bodyPr>
          <a:lstStyle/>
          <a:p>
            <a:pPr algn="just">
              <a:lnSpc>
                <a:spcPct val="150000"/>
              </a:lnSpc>
              <a:spcAft>
                <a:spcPts val="800"/>
              </a:spcAft>
            </a:pP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Dincolo de menționatele exigențe și diagnostice ale DSM-III-5, </a:t>
            </a:r>
            <a:r>
              <a:rPr lang="ro-RO" sz="1900" i="1" dirty="0">
                <a:latin typeface="Times New Roman" panose="02020603050405020304" pitchFamily="18" charset="0"/>
                <a:ea typeface="Calibri" panose="020F0502020204030204" pitchFamily="34" charset="0"/>
                <a:cs typeface="Times New Roman" panose="02020603050405020304" pitchFamily="18" charset="0"/>
              </a:rPr>
              <a:t>termenul</a:t>
            </a:r>
            <a:r>
              <a:rPr lang="ro-RO" sz="1900" i="1" dirty="0">
                <a:effectLst/>
                <a:latin typeface="Times New Roman" panose="02020603050405020304" pitchFamily="18" charset="0"/>
                <a:ea typeface="Calibri" panose="020F0502020204030204" pitchFamily="34" charset="0"/>
                <a:cs typeface="Times New Roman" panose="02020603050405020304" pitchFamily="18" charset="0"/>
              </a:rPr>
              <a:t> de psihoză a ajuns să fie utilizat în ultimele decenii cu sensul lărgi de</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SPECTRU PSIHOTIC</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comentând</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u</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-se..</a:t>
            </a:r>
            <a:endParaRPr lang="ro-RO"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primului episod de psihoză</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*fără</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precizări categoriale) ..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stările </a:t>
            </a:r>
            <a:r>
              <a:rPr lang="ro-RO" sz="1900" b="1" dirty="0" err="1">
                <a:effectLst/>
                <a:latin typeface="Times New Roman" panose="02020603050405020304" pitchFamily="18" charset="0"/>
                <a:ea typeface="Calibri" panose="020F0502020204030204" pitchFamily="34" charset="0"/>
                <a:cs typeface="Times New Roman" panose="02020603050405020304" pitchFamily="18" charset="0"/>
              </a:rPr>
              <a:t>prodromale</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ale psihozei</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 stări de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risc (foarte crescut) </a:t>
            </a:r>
            <a:r>
              <a:rPr lang="ro-RO" sz="1900" b="1" dirty="0" err="1">
                <a:effectLst/>
                <a:latin typeface="Times New Roman" panose="02020603050405020304" pitchFamily="18" charset="0"/>
                <a:ea typeface="Calibri" panose="020F0502020204030204" pitchFamily="34" charset="0"/>
                <a:cs typeface="Times New Roman" panose="02020603050405020304" pitchFamily="18" charset="0"/>
              </a:rPr>
              <a:t>pt</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 psihoză</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modalități latente de psihoze</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900" u="sng"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apoi,..se consideră că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pot aluneca spre o condiție psihotică variate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tulburări,. precum: TOC,  Tb disociative, TP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Borderline</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TP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Schizotipală</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și se studiază </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simptomatologia </a:t>
            </a:r>
            <a:r>
              <a:rPr lang="ro-RO" sz="1900" b="1" dirty="0" err="1">
                <a:effectLst/>
                <a:latin typeface="Times New Roman" panose="02020603050405020304" pitchFamily="18" charset="0"/>
                <a:ea typeface="Calibri" panose="020F0502020204030204" pitchFamily="34" charset="0"/>
                <a:cs typeface="Times New Roman" panose="02020603050405020304" pitchFamily="18" charset="0"/>
              </a:rPr>
              <a:t>psihotică</a:t>
            </a:r>
            <a:r>
              <a:rPr lang="ro-RO" sz="1900" b="1" dirty="0">
                <a:effectLst/>
                <a:latin typeface="Times New Roman" panose="02020603050405020304" pitchFamily="18" charset="0"/>
                <a:ea typeface="Calibri" panose="020F0502020204030204" pitchFamily="34" charset="0"/>
                <a:cs typeface="Times New Roman" panose="02020603050405020304" pitchFamily="18" charset="0"/>
              </a:rPr>
              <a:t> în populația generală.</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(van Os)</a:t>
            </a:r>
            <a:endParaRPr lang="ro-RO"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800"/>
              </a:spcAft>
              <a:buNone/>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4290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E0279120-9558-4923-8754-EC0BC6B766B6}"/>
              </a:ext>
            </a:extLst>
          </p:cNvPr>
          <p:cNvSpPr>
            <a:spLocks noGrp="1"/>
          </p:cNvSpPr>
          <p:nvPr>
            <p:ph idx="1"/>
          </p:nvPr>
        </p:nvSpPr>
        <p:spPr>
          <a:xfrm>
            <a:off x="7226104" y="314762"/>
            <a:ext cx="3408176" cy="1219200"/>
          </a:xfrm>
        </p:spPr>
        <p:txBody>
          <a:bodyPr>
            <a:normAutofit fontScale="70000" lnSpcReduction="20000"/>
          </a:bodyPr>
          <a:lstStyle/>
          <a:p>
            <a:pPr>
              <a:lnSpc>
                <a:spcPct val="150000"/>
              </a:lnSpc>
              <a:spcAft>
                <a:spcPts val="8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Conceptul de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SPECTRUL PSIHOTIC 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adoptat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R</a:t>
            </a: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Do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 (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cadrul</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studiilor</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NIMH) care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propune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un model cu 5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dimensiuni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Taminga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2021</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ubstituent conținut 2">
            <a:extLst>
              <a:ext uri="{FF2B5EF4-FFF2-40B4-BE49-F238E27FC236}">
                <a16:creationId xmlns="" xmlns:a16="http://schemas.microsoft.com/office/drawing/2014/main" id="{C0E9E5BB-1390-4095-B83C-CAC9AB707682}"/>
              </a:ext>
            </a:extLst>
          </p:cNvPr>
          <p:cNvSpPr txBox="1">
            <a:spLocks/>
          </p:cNvSpPr>
          <p:nvPr/>
        </p:nvSpPr>
        <p:spPr>
          <a:xfrm>
            <a:off x="6847447" y="98612"/>
            <a:ext cx="4959071" cy="6759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spcAft>
                <a:spcPts val="800"/>
              </a:spcAft>
            </a:pPr>
            <a:endParaRPr lang="ro-R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Substituent conținut 3">
            <a:extLst>
              <a:ext uri="{FF2B5EF4-FFF2-40B4-BE49-F238E27FC236}">
                <a16:creationId xmlns="" xmlns:a16="http://schemas.microsoft.com/office/drawing/2014/main" id="{BA49B842-8B59-46E2-843D-AAAC8A7CD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1405" y="1533961"/>
            <a:ext cx="3562226" cy="4655823"/>
          </a:xfrm>
          <a:prstGeom prst="rect">
            <a:avLst/>
          </a:prstGeom>
          <a:noFill/>
          <a:ln>
            <a:noFill/>
          </a:ln>
        </p:spPr>
      </p:pic>
      <p:pic>
        <p:nvPicPr>
          <p:cNvPr id="2" name="Imagine 1"/>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847447" y="1533962"/>
            <a:ext cx="4191585" cy="4887007"/>
          </a:xfrm>
          <a:prstGeom prst="rect">
            <a:avLst/>
          </a:prstGeom>
        </p:spPr>
      </p:pic>
    </p:spTree>
    <p:extLst>
      <p:ext uri="{BB962C8B-B14F-4D97-AF65-F5344CB8AC3E}">
        <p14:creationId xmlns:p14="http://schemas.microsoft.com/office/powerpoint/2010/main" val="351517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a:extLst>
              <a:ext uri="{FF2B5EF4-FFF2-40B4-BE49-F238E27FC236}">
                <a16:creationId xmlns="" xmlns:a16="http://schemas.microsoft.com/office/drawing/2014/main" id="{0600ED84-FA47-4EC2-AB15-C76B5B2419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3935506" y="201171"/>
            <a:ext cx="4843200" cy="6087036"/>
          </a:xfrm>
          <a:prstGeom prst="rect">
            <a:avLst/>
          </a:prstGeom>
        </p:spPr>
      </p:pic>
    </p:spTree>
    <p:extLst>
      <p:ext uri="{BB962C8B-B14F-4D97-AF65-F5344CB8AC3E}">
        <p14:creationId xmlns:p14="http://schemas.microsoft.com/office/powerpoint/2010/main" val="2052582614"/>
      </p:ext>
    </p:extLst>
  </p:cSld>
  <p:clrMapOvr>
    <a:masterClrMapping/>
  </p:clrMapOvr>
</p:sld>
</file>

<file path=ppt/theme/theme1.xml><?xml version="1.0" encoding="utf-8"?>
<a:theme xmlns:a="http://schemas.openxmlformats.org/drawingml/2006/main" name="Adiere">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731</TotalTime>
  <Words>2981</Words>
  <Application>Microsoft Office PowerPoint</Application>
  <PresentationFormat>Particularizare</PresentationFormat>
  <Paragraphs>121</Paragraphs>
  <Slides>39</Slides>
  <Notes>0</Notes>
  <HiddenSlides>0</HiddenSlides>
  <MMClips>0</MMClips>
  <ScaleCrop>false</ScaleCrop>
  <HeadingPairs>
    <vt:vector size="4" baseType="variant">
      <vt:variant>
        <vt:lpstr>Temă</vt:lpstr>
      </vt:variant>
      <vt:variant>
        <vt:i4>1</vt:i4>
      </vt:variant>
      <vt:variant>
        <vt:lpstr>Titluri diapozitive</vt:lpstr>
      </vt:variant>
      <vt:variant>
        <vt:i4>39</vt:i4>
      </vt:variant>
    </vt:vector>
  </HeadingPairs>
  <TitlesOfParts>
    <vt:vector size="40" baseType="lpstr">
      <vt:lpstr>Adiere</vt:lpstr>
      <vt:lpstr> PROVOCAREA ANTROPOLOGICĂ  A PSIHOZEI</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Modelele dezorganizării pot fi variate   </vt:lpstr>
      <vt:lpstr>Prezentare PowerPoint</vt:lpstr>
      <vt:lpstr>Concluzii provizorii</vt:lpstr>
      <vt:lpstr>Prezentare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Mircea</dc:creator>
  <cp:lastModifiedBy>Jeni</cp:lastModifiedBy>
  <cp:revision>124</cp:revision>
  <dcterms:created xsi:type="dcterms:W3CDTF">2024-05-13T09:02:54Z</dcterms:created>
  <dcterms:modified xsi:type="dcterms:W3CDTF">2024-06-30T06:00:27Z</dcterms:modified>
</cp:coreProperties>
</file>