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84" r:id="rId5"/>
    <p:sldId id="261" r:id="rId6"/>
    <p:sldId id="262" r:id="rId7"/>
    <p:sldId id="265" r:id="rId8"/>
    <p:sldId id="269" r:id="rId9"/>
    <p:sldId id="271" r:id="rId10"/>
    <p:sldId id="270" r:id="rId11"/>
    <p:sldId id="272" r:id="rId12"/>
    <p:sldId id="273" r:id="rId13"/>
    <p:sldId id="274" r:id="rId14"/>
    <p:sldId id="275" r:id="rId15"/>
    <p:sldId id="276" r:id="rId16"/>
    <p:sldId id="277" r:id="rId17"/>
    <p:sldId id="278" r:id="rId18"/>
    <p:sldId id="285" r:id="rId19"/>
    <p:sldId id="281" r:id="rId20"/>
    <p:sldId id="282" r:id="rId21"/>
    <p:sldId id="28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țiune implicită" id="{147B795A-251E-4FC5-A82B-C757D5C09AF4}">
          <p14:sldIdLst>
            <p14:sldId id="256"/>
            <p14:sldId id="258"/>
            <p14:sldId id="260"/>
            <p14:sldId id="284"/>
            <p14:sldId id="261"/>
            <p14:sldId id="262"/>
            <p14:sldId id="265"/>
            <p14:sldId id="269"/>
            <p14:sldId id="271"/>
            <p14:sldId id="270"/>
            <p14:sldId id="272"/>
            <p14:sldId id="273"/>
            <p14:sldId id="274"/>
            <p14:sldId id="275"/>
            <p14:sldId id="276"/>
            <p14:sldId id="277"/>
            <p14:sldId id="278"/>
            <p14:sldId id="285"/>
            <p14:sldId id="281"/>
            <p14:sldId id="282"/>
            <p14:sldId id="283"/>
          </p14:sldIdLst>
        </p14:section>
        <p14:section name="Secțiune fără titlu" id="{2BE6101F-1DB5-494F-B682-E5A69F3C8A11}">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cea"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o-RO"/>
              <a:t>Faceți clic pentru a edita stilul de titlu coordonator</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a:t>Faceți clic pentru a edita stilul de subtitlu coordonator</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o-RO"/>
              <a:t>Faceți clic pentru a edita stilul de titlu coordonator</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o-RO"/>
              <a:t>Faceți clic pentru a edita stilul de titlu coordonator</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Faceţi clic pentru a edita Master stiluri text</a:t>
            </a:r>
          </a:p>
        </p:txBody>
      </p:sp>
      <p:sp>
        <p:nvSpPr>
          <p:cNvPr id="5" name="Date Placeholder 4"/>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o-RO"/>
              <a:t>Faceți clic pentru a edita stilul de titlu coordonator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Faceţi clic pentru a edita Master stiluri text</a:t>
            </a:r>
          </a:p>
        </p:txBody>
      </p:sp>
      <p:sp>
        <p:nvSpPr>
          <p:cNvPr id="5" name="Date Placeholder 4"/>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o-RO"/>
              <a:t>Faceți clic pentru a edita stilul de titlu coordonator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Faceţi clic pentru a edita Master stiluri text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o-RO"/>
              <a:t>Faceţi clic pentru a edita Master stiluri text</a:t>
            </a:r>
          </a:p>
        </p:txBody>
      </p:sp>
      <p:sp>
        <p:nvSpPr>
          <p:cNvPr id="5" name="Date Placeholder 4"/>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ncho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o-RO"/>
              <a:t>Faceți clic pentru a edita stilul de titlu coordonator</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o-RO"/>
              <a:t>Faceți clic pentru a edita stilul de titlu coordonator</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B61BEF0D-F0BB-DE4B-95CE-6DB70DBA9567}" type="datetimeFigureOut">
              <a:rPr lang="en-US" dirty="0"/>
              <a:pPr/>
              <a:t>30-Jun-24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30-Jun-24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55A8D155-987E-4E01-8517-F6A8166B1238}"/>
              </a:ext>
            </a:extLst>
          </p:cNvPr>
          <p:cNvSpPr>
            <a:spLocks noGrp="1"/>
          </p:cNvSpPr>
          <p:nvPr>
            <p:ph type="ctrTitle"/>
          </p:nvPr>
        </p:nvSpPr>
        <p:spPr>
          <a:xfrm>
            <a:off x="2472672" y="1035423"/>
            <a:ext cx="8915399" cy="2262781"/>
          </a:xfrm>
        </p:spPr>
        <p:txBody>
          <a:bodyPr/>
          <a:lstStyle/>
          <a:p>
            <a:pPr algn="ctr"/>
            <a:r>
              <a:rPr lang="ro-RO" sz="2800" dirty="0">
                <a:latin typeface="Times New Roman" panose="02020603050405020304" pitchFamily="18" charset="0"/>
                <a:cs typeface="Times New Roman" panose="02020603050405020304" pitchFamily="18" charset="0"/>
              </a:rPr>
              <a:t> Fațete ale poveștii Tulburării de Personalitate Obsesiv </a:t>
            </a:r>
            <a:r>
              <a:rPr lang="ro-RO" sz="2800" dirty="0" err="1">
                <a:latin typeface="Times New Roman" panose="02020603050405020304" pitchFamily="18" charset="0"/>
                <a:cs typeface="Times New Roman" panose="02020603050405020304" pitchFamily="18" charset="0"/>
              </a:rPr>
              <a:t>Compulsive</a:t>
            </a:r>
            <a:endParaRPr lang="ro-RO" sz="2800" dirty="0">
              <a:latin typeface="Times New Roman" panose="02020603050405020304" pitchFamily="18" charset="0"/>
              <a:cs typeface="Times New Roman" panose="02020603050405020304" pitchFamily="18" charset="0"/>
            </a:endParaRPr>
          </a:p>
        </p:txBody>
      </p:sp>
      <p:sp>
        <p:nvSpPr>
          <p:cNvPr id="3" name="Subtitlu 2">
            <a:extLst>
              <a:ext uri="{FF2B5EF4-FFF2-40B4-BE49-F238E27FC236}">
                <a16:creationId xmlns="" xmlns:a16="http://schemas.microsoft.com/office/drawing/2014/main" id="{FCE3D83C-A25B-447F-AC05-23608CA68D12}"/>
              </a:ext>
            </a:extLst>
          </p:cNvPr>
          <p:cNvSpPr>
            <a:spLocks noGrp="1"/>
          </p:cNvSpPr>
          <p:nvPr>
            <p:ph type="subTitle" idx="1"/>
          </p:nvPr>
        </p:nvSpPr>
        <p:spPr/>
        <p:txBody>
          <a:bodyPr>
            <a:normAutofit fontScale="25000" lnSpcReduction="20000"/>
          </a:bodyPr>
          <a:lstStyle/>
          <a:p>
            <a:pPr algn="r">
              <a:lnSpc>
                <a:spcPct val="150000"/>
              </a:lnSpc>
              <a:spcAft>
                <a:spcPts val="800"/>
              </a:spcAft>
            </a:pPr>
            <a:r>
              <a:rPr lang="ro-RO" sz="8000" dirty="0">
                <a:effectLst/>
                <a:latin typeface="Times New Roman" panose="02020603050405020304" pitchFamily="18" charset="0"/>
                <a:ea typeface="Calibri" panose="020F0502020204030204" pitchFamily="34" charset="0"/>
                <a:cs typeface="Times New Roman" panose="02020603050405020304" pitchFamily="18" charset="0"/>
              </a:rPr>
              <a:t>Prof. </a:t>
            </a:r>
            <a:r>
              <a:rPr lang="en-US" sz="8000" dirty="0" smtClean="0">
                <a:effectLst/>
                <a:latin typeface="Times New Roman" panose="02020603050405020304" pitchFamily="18" charset="0"/>
                <a:ea typeface="Calibri" panose="020F0502020204030204" pitchFamily="34" charset="0"/>
                <a:cs typeface="Times New Roman" panose="02020603050405020304" pitchFamily="18" charset="0"/>
              </a:rPr>
              <a:t>Dr.</a:t>
            </a:r>
            <a:r>
              <a:rPr lang="ro-RO" sz="8000" dirty="0" smtClean="0">
                <a:effectLst/>
                <a:latin typeface="Times New Roman" panose="02020603050405020304" pitchFamily="18" charset="0"/>
                <a:ea typeface="Calibri" panose="020F0502020204030204" pitchFamily="34" charset="0"/>
                <a:cs typeface="Times New Roman" panose="02020603050405020304" pitchFamily="18" charset="0"/>
              </a:rPr>
              <a:t>Mircea </a:t>
            </a:r>
            <a:r>
              <a:rPr lang="ro-RO" sz="8000" dirty="0">
                <a:effectLst/>
                <a:latin typeface="Times New Roman" panose="02020603050405020304" pitchFamily="18" charset="0"/>
                <a:ea typeface="Calibri" panose="020F0502020204030204" pitchFamily="34" charset="0"/>
                <a:cs typeface="Times New Roman" panose="02020603050405020304" pitchFamily="18" charset="0"/>
              </a:rPr>
              <a:t>Lăzărescu</a:t>
            </a:r>
            <a:endParaRPr lang="ro-RO" sz="80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50000"/>
              </a:lnSpc>
              <a:spcAft>
                <a:spcPts val="800"/>
              </a:spcAft>
            </a:pPr>
            <a:r>
              <a:rPr lang="ro-RO" sz="8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0" dirty="0" err="1" smtClean="0">
                <a:latin typeface="Times New Roman" panose="02020603050405020304" pitchFamily="18" charset="0"/>
                <a:ea typeface="Calibri" panose="020F0502020204030204" pitchFamily="34" charset="0"/>
                <a:cs typeface="Times New Roman" panose="02020603050405020304" pitchFamily="18" charset="0"/>
              </a:rPr>
              <a:t>Sighişoara</a:t>
            </a:r>
            <a:r>
              <a:rPr lang="en-US" sz="8000" dirty="0">
                <a:latin typeface="Times New Roman" panose="02020603050405020304" pitchFamily="18" charset="0"/>
                <a:ea typeface="Calibri" panose="020F0502020204030204" pitchFamily="34" charset="0"/>
                <a:cs typeface="Times New Roman" panose="02020603050405020304" pitchFamily="18" charset="0"/>
              </a:rPr>
              <a:t>, </a:t>
            </a:r>
            <a:r>
              <a:rPr lang="en-US" sz="8000" dirty="0" err="1">
                <a:latin typeface="Times New Roman" panose="02020603050405020304" pitchFamily="18" charset="0"/>
                <a:ea typeface="Calibri" panose="020F0502020204030204" pitchFamily="34" charset="0"/>
                <a:cs typeface="Times New Roman" panose="02020603050405020304" pitchFamily="18" charset="0"/>
              </a:rPr>
              <a:t>I</a:t>
            </a:r>
            <a:r>
              <a:rPr lang="en-US" sz="8000" dirty="0" err="1" smtClean="0">
                <a:latin typeface="Times New Roman" panose="02020603050405020304" pitchFamily="18" charset="0"/>
                <a:ea typeface="Calibri" panose="020F0502020204030204" pitchFamily="34" charset="0"/>
                <a:cs typeface="Times New Roman" panose="02020603050405020304" pitchFamily="18" charset="0"/>
              </a:rPr>
              <a:t>unie</a:t>
            </a:r>
            <a:r>
              <a:rPr lang="ro-RO" sz="8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o-RO" sz="8000" dirty="0">
                <a:effectLst/>
                <a:latin typeface="Times New Roman" panose="02020603050405020304" pitchFamily="18" charset="0"/>
                <a:ea typeface="Calibri" panose="020F0502020204030204" pitchFamily="34" charset="0"/>
                <a:cs typeface="Times New Roman" panose="02020603050405020304" pitchFamily="18" charset="0"/>
              </a:rPr>
              <a:t>2024</a:t>
            </a:r>
            <a:endParaRPr lang="ro-RO" sz="8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o-RO" dirty="0"/>
          </a:p>
        </p:txBody>
      </p:sp>
    </p:spTree>
    <p:extLst>
      <p:ext uri="{BB962C8B-B14F-4D97-AF65-F5344CB8AC3E}">
        <p14:creationId xmlns:p14="http://schemas.microsoft.com/office/powerpoint/2010/main" val="1941724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363744" y="1320636"/>
            <a:ext cx="8915400" cy="4978893"/>
          </a:xfrm>
        </p:spPr>
        <p:txBody>
          <a:bodyPr>
            <a:normAutofit/>
          </a:bodyPr>
          <a:lstStyle/>
          <a:p>
            <a:pPr algn="just"/>
            <a:r>
              <a:rPr lang="ro-RO" dirty="0">
                <a:latin typeface="Times New Roman" panose="02020603050405020304" pitchFamily="18" charset="0"/>
                <a:cs typeface="Times New Roman" panose="02020603050405020304" pitchFamily="18" charset="0"/>
              </a:rPr>
              <a:t>Merită atenție și circumscrierea indirectă a TPOC </a:t>
            </a:r>
            <a:r>
              <a:rPr lang="ro-RO" b="1" dirty="0">
                <a:latin typeface="Times New Roman" panose="02020603050405020304" pitchFamily="18" charset="0"/>
                <a:cs typeface="Times New Roman" panose="02020603050405020304" pitchFamily="18" charset="0"/>
              </a:rPr>
              <a:t>prin contrastul profilului său cu cel al altor tipuri de TP.</a:t>
            </a:r>
          </a:p>
          <a:p>
            <a:pPr algn="just"/>
            <a:r>
              <a:rPr lang="ro-RO" dirty="0" smtClean="0">
                <a:latin typeface="Times New Roman" panose="02020603050405020304" pitchFamily="18" charset="0"/>
                <a:cs typeface="Times New Roman" panose="02020603050405020304" pitchFamily="18" charset="0"/>
              </a:rPr>
              <a:t>Cazuistica </a:t>
            </a:r>
            <a:r>
              <a:rPr lang="ro-RO" dirty="0">
                <a:latin typeface="Times New Roman" panose="02020603050405020304" pitchFamily="18" charset="0"/>
                <a:cs typeface="Times New Roman" panose="02020603050405020304" pitchFamily="18" charset="0"/>
              </a:rPr>
              <a:t>din clusterul B/ (din DSM-5 categorial) se exprimă printr-o pregnantă distorsiune a relaționărilor, începând cu </a:t>
            </a:r>
            <a:r>
              <a:rPr lang="ro-RO" dirty="0" err="1">
                <a:latin typeface="Times New Roman" panose="02020603050405020304" pitchFamily="18" charset="0"/>
                <a:cs typeface="Times New Roman" panose="02020603050405020304" pitchFamily="18" charset="0"/>
              </a:rPr>
              <a:t>hiperexpresivitatea</a:t>
            </a:r>
            <a:r>
              <a:rPr lang="ro-RO" dirty="0">
                <a:latin typeface="Times New Roman" panose="02020603050405020304" pitchFamily="18" charset="0"/>
                <a:cs typeface="Times New Roman" panose="02020603050405020304" pitchFamily="18" charset="0"/>
              </a:rPr>
              <a:t> colorată a spectacolului </a:t>
            </a:r>
            <a:r>
              <a:rPr lang="ro-RO" b="1" dirty="0">
                <a:latin typeface="Times New Roman" panose="02020603050405020304" pitchFamily="18" charset="0"/>
                <a:cs typeface="Times New Roman" panose="02020603050405020304" pitchFamily="18" charset="0"/>
              </a:rPr>
              <a:t>TP</a:t>
            </a: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Histrionice </a:t>
            </a:r>
            <a:r>
              <a:rPr lang="ro-RO" dirty="0">
                <a:latin typeface="Times New Roman" panose="02020603050405020304" pitchFamily="18" charset="0"/>
                <a:cs typeface="Times New Roman" panose="02020603050405020304" pitchFamily="18" charset="0"/>
              </a:rPr>
              <a:t>– contrastantă față de cenușiul comportamentului monoton al TPOC</a:t>
            </a:r>
            <a:r>
              <a:rPr lang="ro-RO" dirty="0" smtClean="0">
                <a:latin typeface="Times New Roman" panose="02020603050405020304" pitchFamily="18" charset="0"/>
                <a:cs typeface="Times New Roman" panose="02020603050405020304" pitchFamily="18" charset="0"/>
              </a:rPr>
              <a:t>...(ce </a:t>
            </a:r>
            <a:r>
              <a:rPr lang="ro-RO" dirty="0">
                <a:latin typeface="Times New Roman" panose="02020603050405020304" pitchFamily="18" charset="0"/>
                <a:cs typeface="Times New Roman" panose="02020603050405020304" pitchFamily="18" charset="0"/>
              </a:rPr>
              <a:t>se îmbracă în culori gris.. preferă să stea mereu în </a:t>
            </a:r>
            <a:r>
              <a:rPr lang="ro-RO" dirty="0" err="1">
                <a:latin typeface="Times New Roman" panose="02020603050405020304" pitchFamily="18" charset="0"/>
                <a:cs typeface="Times New Roman" panose="02020603050405020304" pitchFamily="18" charset="0"/>
              </a:rPr>
              <a:t>umbră..comportându-se</a:t>
            </a:r>
            <a:r>
              <a:rPr lang="ro-RO" dirty="0">
                <a:latin typeface="Times New Roman" panose="02020603050405020304" pitchFamily="18" charset="0"/>
                <a:cs typeface="Times New Roman" panose="02020603050405020304" pitchFamily="18" charset="0"/>
              </a:rPr>
              <a:t> „așa cum se cere„...neștiind să </a:t>
            </a:r>
            <a:r>
              <a:rPr lang="ro-RO" dirty="0" err="1">
                <a:latin typeface="Times New Roman" panose="02020603050405020304" pitchFamily="18" charset="0"/>
                <a:cs typeface="Times New Roman" panose="02020603050405020304" pitchFamily="18" charset="0"/>
              </a:rPr>
              <a:t>povestească..neavând</a:t>
            </a:r>
            <a:r>
              <a:rPr lang="ro-RO" dirty="0">
                <a:latin typeface="Times New Roman" panose="02020603050405020304" pitchFamily="18" charset="0"/>
                <a:cs typeface="Times New Roman" panose="02020603050405020304" pitchFamily="18" charset="0"/>
              </a:rPr>
              <a:t> umor... și fugind de spectacol )..</a:t>
            </a:r>
          </a:p>
          <a:p>
            <a:pPr algn="just"/>
            <a:r>
              <a:rPr lang="ro-RO" b="1" dirty="0" smtClean="0">
                <a:latin typeface="Times New Roman" panose="02020603050405020304" pitchFamily="18" charset="0"/>
                <a:cs typeface="Times New Roman" panose="02020603050405020304" pitchFamily="18" charset="0"/>
              </a:rPr>
              <a:t>TP </a:t>
            </a:r>
            <a:r>
              <a:rPr lang="ro-RO" b="1" dirty="0">
                <a:latin typeface="Times New Roman" panose="02020603050405020304" pitchFamily="18" charset="0"/>
                <a:cs typeface="Times New Roman" panose="02020603050405020304" pitchFamily="18" charset="0"/>
              </a:rPr>
              <a:t>Marginală</a:t>
            </a:r>
            <a:r>
              <a:rPr lang="ro-RO" dirty="0">
                <a:latin typeface="Times New Roman" panose="02020603050405020304" pitchFamily="18" charset="0"/>
                <a:cs typeface="Times New Roman" panose="02020603050405020304" pitchFamily="18" charset="0"/>
              </a:rPr>
              <a:t> e excesiv de oscilantă în relaționările sale stridente cu persoane apropiate.. exprimând comportamente impulsiv explozive </a:t>
            </a:r>
            <a:r>
              <a:rPr lang="ro-RO" dirty="0" err="1">
                <a:latin typeface="Times New Roman" panose="02020603050405020304" pitchFamily="18" charset="0"/>
                <a:cs typeface="Times New Roman" panose="02020603050405020304" pitchFamily="18" charset="0"/>
              </a:rPr>
              <a:t>hetero</a:t>
            </a:r>
            <a:r>
              <a:rPr lang="ro-RO" dirty="0">
                <a:latin typeface="Times New Roman" panose="02020603050405020304" pitchFamily="18" charset="0"/>
                <a:cs typeface="Times New Roman" panose="02020603050405020304" pitchFamily="18" charset="0"/>
              </a:rPr>
              <a:t> și </a:t>
            </a:r>
            <a:r>
              <a:rPr lang="ro-RO" dirty="0" err="1">
                <a:latin typeface="Times New Roman" panose="02020603050405020304" pitchFamily="18" charset="0"/>
                <a:cs typeface="Times New Roman" panose="02020603050405020304" pitchFamily="18" charset="0"/>
              </a:rPr>
              <a:t>autoagresive...departe</a:t>
            </a:r>
            <a:r>
              <a:rPr lang="ro-RO" dirty="0">
                <a:latin typeface="Times New Roman" panose="02020603050405020304" pitchFamily="18" charset="0"/>
                <a:cs typeface="Times New Roman" panose="02020603050405020304" pitchFamily="18" charset="0"/>
              </a:rPr>
              <a:t> de constanța retrasă, plictisitoare și protocolară a TPOC</a:t>
            </a:r>
          </a:p>
          <a:p>
            <a:pPr algn="just"/>
            <a:r>
              <a:rPr lang="ro-RO" dirty="0" smtClean="0">
                <a:latin typeface="Times New Roman" panose="02020603050405020304" pitchFamily="18" charset="0"/>
                <a:cs typeface="Times New Roman" panose="02020603050405020304" pitchFamily="18" charset="0"/>
              </a:rPr>
              <a:t>Cât </a:t>
            </a:r>
            <a:r>
              <a:rPr lang="ro-RO" dirty="0">
                <a:latin typeface="Times New Roman" panose="02020603050405020304" pitchFamily="18" charset="0"/>
                <a:cs typeface="Times New Roman" panose="02020603050405020304" pitchFamily="18" charset="0"/>
              </a:rPr>
              <a:t>despre </a:t>
            </a:r>
            <a:r>
              <a:rPr lang="ro-RO" b="1" dirty="0">
                <a:latin typeface="Times New Roman" panose="02020603050405020304" pitchFamily="18" charset="0"/>
                <a:cs typeface="Times New Roman" panose="02020603050405020304" pitchFamily="18" charset="0"/>
              </a:rPr>
              <a:t>TP Antisocială</a:t>
            </a:r>
            <a:r>
              <a:rPr lang="ro-RO" dirty="0">
                <a:latin typeface="Times New Roman" panose="02020603050405020304" pitchFamily="18" charset="0"/>
                <a:cs typeface="Times New Roman" panose="02020603050405020304" pitchFamily="18" charset="0"/>
              </a:rPr>
              <a:t> și </a:t>
            </a:r>
            <a:r>
              <a:rPr lang="ro-RO" b="1" dirty="0">
                <a:latin typeface="Times New Roman" panose="02020603050405020304" pitchFamily="18" charset="0"/>
                <a:cs typeface="Times New Roman" panose="02020603050405020304" pitchFamily="18" charset="0"/>
              </a:rPr>
              <a:t>Psihopat,</a:t>
            </a:r>
            <a:r>
              <a:rPr lang="ro-RO" dirty="0">
                <a:latin typeface="Times New Roman" panose="02020603050405020304" pitchFamily="18" charset="0"/>
                <a:cs typeface="Times New Roman" panose="02020603050405020304" pitchFamily="18" charset="0"/>
              </a:rPr>
              <a:t>..raportarea lor la celelalte persoane transgresează și ea, pregnant și continuu „menținerea respectuoasă la o distanță oficială„ a celor cu TPOC.</a:t>
            </a:r>
          </a:p>
          <a:p>
            <a:pPr marL="0" indent="0" algn="just">
              <a:lnSpc>
                <a:spcPct val="150000"/>
              </a:lnSpc>
              <a:spcAft>
                <a:spcPts val="800"/>
              </a:spcAft>
              <a:buNone/>
            </a:pP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o-RO" dirty="0"/>
          </a:p>
        </p:txBody>
      </p:sp>
    </p:spTree>
    <p:extLst>
      <p:ext uri="{BB962C8B-B14F-4D97-AF65-F5344CB8AC3E}">
        <p14:creationId xmlns:p14="http://schemas.microsoft.com/office/powerpoint/2010/main" val="420182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301114" y="1721469"/>
            <a:ext cx="8915400" cy="4978893"/>
          </a:xfrm>
        </p:spPr>
        <p:txBody>
          <a:bodyPr>
            <a:normAutofit/>
          </a:bodyPr>
          <a:lstStyle/>
          <a:p>
            <a:pPr algn="just"/>
            <a:r>
              <a:rPr lang="ro-RO" dirty="0">
                <a:latin typeface="Times New Roman" panose="02020603050405020304" pitchFamily="18" charset="0"/>
                <a:cs typeface="Times New Roman" panose="02020603050405020304" pitchFamily="18" charset="0"/>
              </a:rPr>
              <a:t>Și clusterul A/ se diferențiază cu ușurință de </a:t>
            </a:r>
            <a:r>
              <a:rPr lang="ro-RO" dirty="0" err="1">
                <a:latin typeface="Times New Roman" panose="02020603050405020304" pitchFamily="18" charset="0"/>
                <a:cs typeface="Times New Roman" panose="02020603050405020304" pitchFamily="18" charset="0"/>
              </a:rPr>
              <a:t>TPOC...mai</a:t>
            </a:r>
            <a:r>
              <a:rPr lang="ro-RO" dirty="0">
                <a:latin typeface="Times New Roman" panose="02020603050405020304" pitchFamily="18" charset="0"/>
                <a:cs typeface="Times New Roman" panose="02020603050405020304" pitchFamily="18" charset="0"/>
              </a:rPr>
              <a:t> ales  </a:t>
            </a:r>
            <a:r>
              <a:rPr lang="ro-RO" b="1" dirty="0">
                <a:latin typeface="Times New Roman" panose="02020603050405020304" pitchFamily="18" charset="0"/>
                <a:cs typeface="Times New Roman" panose="02020603050405020304" pitchFamily="18" charset="0"/>
              </a:rPr>
              <a:t>TP </a:t>
            </a:r>
            <a:r>
              <a:rPr lang="ro-RO" b="1" dirty="0" err="1">
                <a:latin typeface="Times New Roman" panose="02020603050405020304" pitchFamily="18" charset="0"/>
                <a:cs typeface="Times New Roman" panose="02020603050405020304" pitchFamily="18" charset="0"/>
              </a:rPr>
              <a:t>Schizoidă</a:t>
            </a:r>
            <a:r>
              <a:rPr lang="ro-RO" dirty="0" err="1">
                <a:latin typeface="Times New Roman" panose="02020603050405020304" pitchFamily="18" charset="0"/>
                <a:cs typeface="Times New Roman" panose="02020603050405020304" pitchFamily="18" charset="0"/>
              </a:rPr>
              <a:t>...ce</a:t>
            </a:r>
            <a:r>
              <a:rPr lang="ro-RO" dirty="0">
                <a:latin typeface="Times New Roman" panose="02020603050405020304" pitchFamily="18" charset="0"/>
                <a:cs typeface="Times New Roman" panose="02020603050405020304" pitchFamily="18" charset="0"/>
              </a:rPr>
              <a:t> nu e preocupată de nici-o acțiune sau muncă oficială.. performantă fie ea și anonimă..  nepăsându-i nici de alții și nici de sine.,,,,,   ci doar.. eventual.. de preocupări contemplative sau abstract speculative...</a:t>
            </a:r>
          </a:p>
          <a:p>
            <a:pPr algn="just"/>
            <a:r>
              <a:rPr lang="ro-RO" dirty="0" smtClean="0">
                <a:latin typeface="Times New Roman" panose="02020603050405020304" pitchFamily="18" charset="0"/>
                <a:cs typeface="Times New Roman" panose="02020603050405020304" pitchFamily="18" charset="0"/>
              </a:rPr>
              <a:t>Iar </a:t>
            </a:r>
            <a:r>
              <a:rPr lang="ro-RO" b="1" dirty="0">
                <a:latin typeface="Times New Roman" panose="02020603050405020304" pitchFamily="18" charset="0"/>
                <a:cs typeface="Times New Roman" panose="02020603050405020304" pitchFamily="18" charset="0"/>
              </a:rPr>
              <a:t>TP </a:t>
            </a:r>
            <a:r>
              <a:rPr lang="ro-RO" b="1" dirty="0" err="1">
                <a:latin typeface="Times New Roman" panose="02020603050405020304" pitchFamily="18" charset="0"/>
                <a:cs typeface="Times New Roman" panose="02020603050405020304" pitchFamily="18" charset="0"/>
              </a:rPr>
              <a:t>Paranoidă</a:t>
            </a:r>
            <a:r>
              <a:rPr lang="ro-RO" dirty="0">
                <a:latin typeface="Times New Roman" panose="02020603050405020304" pitchFamily="18" charset="0"/>
                <a:cs typeface="Times New Roman" panose="02020603050405020304" pitchFamily="18" charset="0"/>
              </a:rPr>
              <a:t> se raportează la ceilalți printr-o continuă </a:t>
            </a:r>
            <a:r>
              <a:rPr lang="ro-RO" dirty="0" err="1">
                <a:latin typeface="Times New Roman" panose="02020603050405020304" pitchFamily="18" charset="0"/>
                <a:cs typeface="Times New Roman" panose="02020603050405020304" pitchFamily="18" charset="0"/>
              </a:rPr>
              <a:t>suspiciozitate</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generalizată...și</a:t>
            </a:r>
            <a:r>
              <a:rPr lang="ro-RO" dirty="0">
                <a:latin typeface="Times New Roman" panose="02020603050405020304" pitchFamily="18" charset="0"/>
                <a:cs typeface="Times New Roman" panose="02020603050405020304" pitchFamily="18" charset="0"/>
              </a:rPr>
              <a:t> nu printr-o distanță protocolar oficială și respectuoasă.. ca această </a:t>
            </a:r>
            <a:r>
              <a:rPr lang="ro-RO" dirty="0" err="1">
                <a:latin typeface="Times New Roman" panose="02020603050405020304" pitchFamily="18" charset="0"/>
                <a:cs typeface="Times New Roman" panose="02020603050405020304" pitchFamily="18" charset="0"/>
              </a:rPr>
              <a:t>TPOC..dedicată</a:t>
            </a:r>
            <a:r>
              <a:rPr lang="ro-RO" dirty="0">
                <a:latin typeface="Times New Roman" panose="02020603050405020304" pitchFamily="18" charset="0"/>
                <a:cs typeface="Times New Roman" panose="02020603050405020304" pitchFamily="18" charset="0"/>
              </a:rPr>
              <a:t> unei  munci de un rob... care pleacă în concediu cu dosarele de rezolvat</a:t>
            </a:r>
            <a:r>
              <a:rPr lang="ro-RO" dirty="0" smtClean="0">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Și </a:t>
            </a:r>
            <a:r>
              <a:rPr lang="ro-RO" dirty="0">
                <a:latin typeface="Times New Roman" panose="02020603050405020304" pitchFamily="18" charset="0"/>
                <a:cs typeface="Times New Roman" panose="02020603050405020304" pitchFamily="18" charset="0"/>
              </a:rPr>
              <a:t>la fel, </a:t>
            </a:r>
            <a:r>
              <a:rPr lang="ro-RO" b="1" dirty="0">
                <a:latin typeface="Times New Roman" panose="02020603050405020304" pitchFamily="18" charset="0"/>
                <a:cs typeface="Times New Roman" panose="02020603050405020304" pitchFamily="18" charset="0"/>
              </a:rPr>
              <a:t>TP Evitată</a:t>
            </a:r>
            <a:r>
              <a:rPr lang="ro-RO" dirty="0">
                <a:latin typeface="Times New Roman" panose="02020603050405020304" pitchFamily="18" charset="0"/>
                <a:cs typeface="Times New Roman" panose="02020603050405020304" pitchFamily="18" charset="0"/>
              </a:rPr>
              <a:t> e centrată pe o preocupare de evaluare </a:t>
            </a:r>
            <a:r>
              <a:rPr lang="ro-RO" dirty="0" err="1">
                <a:latin typeface="Times New Roman" panose="02020603050405020304" pitchFamily="18" charset="0"/>
                <a:cs typeface="Times New Roman" panose="02020603050405020304" pitchFamily="18" charset="0"/>
              </a:rPr>
              <a:t>interpersonală....și</a:t>
            </a:r>
            <a:r>
              <a:rPr lang="ro-RO" dirty="0">
                <a:latin typeface="Times New Roman" panose="02020603050405020304" pitchFamily="18" charset="0"/>
                <a:cs typeface="Times New Roman" panose="02020603050405020304" pitchFamily="18" charset="0"/>
              </a:rPr>
              <a:t> nu pe retragerea în anonimatul muncii funcționărești...</a:t>
            </a:r>
          </a:p>
          <a:p>
            <a:pPr marL="0" indent="0" algn="just">
              <a:lnSpc>
                <a:spcPct val="150000"/>
              </a:lnSpc>
              <a:spcAft>
                <a:spcPts val="800"/>
              </a:spcAft>
              <a:buNone/>
            </a:pP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o-RO" dirty="0"/>
          </a:p>
        </p:txBody>
      </p:sp>
    </p:spTree>
    <p:extLst>
      <p:ext uri="{BB962C8B-B14F-4D97-AF65-F5344CB8AC3E}">
        <p14:creationId xmlns:p14="http://schemas.microsoft.com/office/powerpoint/2010/main" val="856625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301114" y="1721469"/>
            <a:ext cx="8915400" cy="4978893"/>
          </a:xfrm>
        </p:spPr>
        <p:txBody>
          <a:bodyPr>
            <a:normAutofit/>
          </a:bodyPr>
          <a:lstStyle/>
          <a:p>
            <a:pPr algn="just"/>
            <a:r>
              <a:rPr lang="ro-RO" dirty="0" smtClean="0">
                <a:latin typeface="Times New Roman" panose="02020603050405020304" pitchFamily="18" charset="0"/>
                <a:cs typeface="Times New Roman" panose="02020603050405020304" pitchFamily="18" charset="0"/>
              </a:rPr>
              <a:t>Pentru </a:t>
            </a:r>
            <a:r>
              <a:rPr lang="ro-RO" dirty="0">
                <a:latin typeface="Times New Roman" panose="02020603050405020304" pitchFamily="18" charset="0"/>
                <a:cs typeface="Times New Roman" panose="02020603050405020304" pitchFamily="18" charset="0"/>
              </a:rPr>
              <a:t>specificul psihismului TPOC  centrat pe activitățile realizatoare </a:t>
            </a:r>
            <a:r>
              <a:rPr lang="ro-RO" dirty="0" err="1">
                <a:latin typeface="Times New Roman" panose="02020603050405020304" pitchFamily="18" charset="0"/>
                <a:cs typeface="Times New Roman" panose="02020603050405020304" pitchFamily="18" charset="0"/>
              </a:rPr>
              <a:t>suprapersonale..atent</a:t>
            </a:r>
            <a:r>
              <a:rPr lang="ro-RO" dirty="0">
                <a:latin typeface="Times New Roman" panose="02020603050405020304" pitchFamily="18" charset="0"/>
                <a:cs typeface="Times New Roman" panose="02020603050405020304" pitchFamily="18" charset="0"/>
              </a:rPr>
              <a:t> controlate în perspectiva ordinii, un aspect central îl constituie </a:t>
            </a:r>
            <a:r>
              <a:rPr lang="ro-RO" b="1" dirty="0">
                <a:latin typeface="Times New Roman" panose="02020603050405020304" pitchFamily="18" charset="0"/>
                <a:cs typeface="Times New Roman" panose="02020603050405020304" pitchFamily="18" charset="0"/>
              </a:rPr>
              <a:t>centrarea sa pe un obiectiv de realizat în viitor, dincolo de </a:t>
            </a:r>
            <a:r>
              <a:rPr lang="ro-RO" b="1" dirty="0" err="1">
                <a:latin typeface="Times New Roman" panose="02020603050405020304" pitchFamily="18" charset="0"/>
                <a:cs typeface="Times New Roman" panose="02020603050405020304" pitchFamily="18" charset="0"/>
              </a:rPr>
              <a:t>circumstanțialitate</a:t>
            </a:r>
            <a:r>
              <a:rPr lang="ro-RO" b="1" dirty="0">
                <a:latin typeface="Times New Roman" panose="02020603050405020304" pitchFamily="18" charset="0"/>
                <a:cs typeface="Times New Roman" panose="02020603050405020304" pitchFamily="18" charset="0"/>
              </a:rPr>
              <a:t> -  de care e dominat impulsiv explozivul sau histrionicul </a:t>
            </a:r>
            <a:r>
              <a:rPr lang="ro-RO" dirty="0">
                <a:latin typeface="Times New Roman" panose="02020603050405020304" pitchFamily="18" charset="0"/>
                <a:cs typeface="Times New Roman" panose="02020603050405020304" pitchFamily="18" charset="0"/>
              </a:rPr>
              <a:t>; fapt ce se corelează cu importanța acordată „planului„ – modelului teoretic care-l ghidează.. și „eventualităților„ pe care acesta le deschid și propun la nivel ideatic. </a:t>
            </a:r>
            <a:endParaRPr lang="en-US" dirty="0" smtClean="0">
              <a:latin typeface="Times New Roman" panose="02020603050405020304" pitchFamily="18" charset="0"/>
              <a:cs typeface="Times New Roman" panose="02020603050405020304" pitchFamily="18" charset="0"/>
            </a:endParaRPr>
          </a:p>
          <a:p>
            <a:pPr algn="just"/>
            <a:endParaRPr lang="ro-RO" dirty="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Cu </a:t>
            </a:r>
            <a:r>
              <a:rPr lang="ro-RO" dirty="0">
                <a:latin typeface="Times New Roman" panose="02020603050405020304" pitchFamily="18" charset="0"/>
                <a:cs typeface="Times New Roman" panose="02020603050405020304" pitchFamily="18" charset="0"/>
              </a:rPr>
              <a:t>această perspectivă se corelează însă și trăsături precum </a:t>
            </a:r>
            <a:r>
              <a:rPr lang="ro-RO" b="1" dirty="0">
                <a:latin typeface="Times New Roman" panose="02020603050405020304" pitchFamily="18" charset="0"/>
                <a:cs typeface="Times New Roman" panose="02020603050405020304" pitchFamily="18" charset="0"/>
              </a:rPr>
              <a:t>încăpățânarea, perseverența, responsabilitatea, tendința spre sistematizare.. </a:t>
            </a:r>
            <a:r>
              <a:rPr lang="ro-RO" b="1" dirty="0" err="1">
                <a:latin typeface="Times New Roman" panose="02020603050405020304" pitchFamily="18" charset="0"/>
                <a:cs typeface="Times New Roman" panose="02020603050405020304" pitchFamily="18" charset="0"/>
              </a:rPr>
              <a:t>colecționarismul</a:t>
            </a:r>
            <a:r>
              <a:rPr lang="ro-RO" b="1" dirty="0">
                <a:latin typeface="Times New Roman" panose="02020603050405020304" pitchFamily="18" charset="0"/>
                <a:cs typeface="Times New Roman" panose="02020603050405020304" pitchFamily="18" charset="0"/>
              </a:rPr>
              <a:t>;</a:t>
            </a:r>
            <a:r>
              <a:rPr lang="ro-RO" dirty="0">
                <a:latin typeface="Times New Roman" panose="02020603050405020304" pitchFamily="18" charset="0"/>
                <a:cs typeface="Times New Roman" panose="02020603050405020304" pitchFamily="18" charset="0"/>
              </a:rPr>
              <a:t>  iar aceste specificități, se cer avute în vedere în conjuncție și cu alte particularități, cum ar fi </a:t>
            </a:r>
            <a:r>
              <a:rPr lang="ro-RO" b="1" dirty="0">
                <a:latin typeface="Times New Roman" panose="02020603050405020304" pitchFamily="18" charset="0"/>
                <a:cs typeface="Times New Roman" panose="02020603050405020304" pitchFamily="18" charset="0"/>
              </a:rPr>
              <a:t>atenția acordată detaliilor, cu perfecționismul</a:t>
            </a:r>
            <a:r>
              <a:rPr lang="ro-RO" dirty="0">
                <a:latin typeface="Times New Roman" panose="02020603050405020304" pitchFamily="18" charset="0"/>
                <a:cs typeface="Times New Roman" panose="02020603050405020304" pitchFamily="18" charset="0"/>
              </a:rPr>
              <a:t> și </a:t>
            </a:r>
            <a:r>
              <a:rPr lang="ro-RO" b="1" dirty="0">
                <a:latin typeface="Times New Roman" panose="02020603050405020304" pitchFamily="18" charset="0"/>
                <a:cs typeface="Times New Roman" panose="02020603050405020304" pitchFamily="18" charset="0"/>
              </a:rPr>
              <a:t>intoleranța la incertitudine</a:t>
            </a:r>
            <a:r>
              <a:rPr lang="ro-RO" dirty="0">
                <a:latin typeface="Times New Roman" panose="02020603050405020304" pitchFamily="18" charset="0"/>
                <a:cs typeface="Times New Roman" panose="02020603050405020304" pitchFamily="18" charset="0"/>
              </a:rPr>
              <a:t>.</a:t>
            </a:r>
          </a:p>
          <a:p>
            <a:endParaRPr lang="ro-RO" dirty="0"/>
          </a:p>
        </p:txBody>
      </p:sp>
    </p:spTree>
    <p:extLst>
      <p:ext uri="{BB962C8B-B14F-4D97-AF65-F5344CB8AC3E}">
        <p14:creationId xmlns:p14="http://schemas.microsoft.com/office/powerpoint/2010/main" val="3473650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156422" y="1760814"/>
            <a:ext cx="8915400" cy="3573186"/>
          </a:xfrm>
        </p:spPr>
        <p:txBody>
          <a:bodyPr>
            <a:normAutofit/>
          </a:bodyPr>
          <a:lstStyle/>
          <a:p>
            <a:pPr algn="just"/>
            <a:r>
              <a:rPr lang="ro-RO" b="1" dirty="0" smtClean="0">
                <a:latin typeface="Times New Roman" panose="02020603050405020304" pitchFamily="18" charset="0"/>
                <a:cs typeface="Times New Roman" panose="02020603050405020304" pitchFamily="18" charset="0"/>
              </a:rPr>
              <a:t>Încăpăţânarea  </a:t>
            </a:r>
            <a:r>
              <a:rPr lang="ro-RO" b="1" dirty="0">
                <a:latin typeface="Times New Roman" panose="02020603050405020304" pitchFamily="18" charset="0"/>
                <a:cs typeface="Times New Roman" panose="02020603050405020304" pitchFamily="18" charset="0"/>
              </a:rPr>
              <a:t>și perseverența  </a:t>
            </a:r>
            <a:r>
              <a:rPr lang="ro-RO" dirty="0">
                <a:latin typeface="Times New Roman" panose="02020603050405020304" pitchFamily="18" charset="0"/>
                <a:cs typeface="Times New Roman" panose="02020603050405020304" pitchFamily="18" charset="0"/>
              </a:rPr>
              <a:t>se manifestă  în orizontul acţiunilor publice pe care </a:t>
            </a:r>
            <a:r>
              <a:rPr lang="ro-RO" dirty="0" err="1">
                <a:latin typeface="Times New Roman" panose="02020603050405020304" pitchFamily="18" charset="0"/>
                <a:cs typeface="Times New Roman" panose="02020603050405020304" pitchFamily="18" charset="0"/>
              </a:rPr>
              <a:t>anancastul</a:t>
            </a:r>
            <a:r>
              <a:rPr lang="ro-RO" dirty="0">
                <a:latin typeface="Times New Roman" panose="02020603050405020304" pitchFamily="18" charset="0"/>
                <a:cs typeface="Times New Roman" panose="02020603050405020304" pitchFamily="18" charset="0"/>
              </a:rPr>
              <a:t> le proiectează, care inevitabil îi implică şi pe alţii, chiar dacă indirect. Ea a fost considerată una din trăsăturile esenţiale ale </a:t>
            </a:r>
            <a:r>
              <a:rPr lang="ro-RO" dirty="0" err="1">
                <a:latin typeface="Times New Roman" panose="02020603050405020304" pitchFamily="18" charset="0"/>
                <a:cs typeface="Times New Roman" panose="02020603050405020304" pitchFamily="18" charset="0"/>
              </a:rPr>
              <a:t>obsesionalităţii</a:t>
            </a:r>
            <a:r>
              <a:rPr lang="ro-RO" dirty="0">
                <a:latin typeface="Times New Roman" panose="02020603050405020304" pitchFamily="18" charset="0"/>
                <a:cs typeface="Times New Roman" panose="02020603050405020304" pitchFamily="18" charset="0"/>
              </a:rPr>
              <a:t> în concepţia psihanalitică freudiană asupra “</a:t>
            </a:r>
            <a:r>
              <a:rPr lang="ro-RO" b="1" dirty="0">
                <a:latin typeface="Times New Roman" panose="02020603050405020304" pitchFamily="18" charset="0"/>
                <a:cs typeface="Times New Roman" panose="02020603050405020304" pitchFamily="18" charset="0"/>
              </a:rPr>
              <a:t>caracterului anal</a:t>
            </a:r>
            <a:r>
              <a:rPr lang="ro-RO" dirty="0">
                <a:latin typeface="Times New Roman" panose="02020603050405020304" pitchFamily="18" charset="0"/>
                <a:cs typeface="Times New Roman" panose="02020603050405020304" pitchFamily="18" charset="0"/>
              </a:rPr>
              <a:t>”, alături de zgârcenie şi preocuparea faţă de ordine.</a:t>
            </a:r>
          </a:p>
          <a:p>
            <a:pPr algn="just"/>
            <a:r>
              <a:rPr lang="ro-RO" dirty="0" smtClean="0">
                <a:latin typeface="Times New Roman" panose="02020603050405020304" pitchFamily="18" charset="0"/>
                <a:cs typeface="Times New Roman" panose="02020603050405020304" pitchFamily="18" charset="0"/>
              </a:rPr>
              <a:t>Perseverenţa </a:t>
            </a:r>
            <a:r>
              <a:rPr lang="ro-RO" dirty="0">
                <a:latin typeface="Times New Roman" panose="02020603050405020304" pitchFamily="18" charset="0"/>
                <a:cs typeface="Times New Roman" panose="02020603050405020304" pitchFamily="18" charset="0"/>
              </a:rPr>
              <a:t>sârguincioasă a </a:t>
            </a:r>
            <a:r>
              <a:rPr lang="ro-RO" dirty="0" err="1">
                <a:latin typeface="Times New Roman" panose="02020603050405020304" pitchFamily="18" charset="0"/>
                <a:cs typeface="Times New Roman" panose="02020603050405020304" pitchFamily="18" charset="0"/>
              </a:rPr>
              <a:t>anancastului</a:t>
            </a:r>
            <a:r>
              <a:rPr lang="ro-RO" dirty="0">
                <a:latin typeface="Times New Roman" panose="02020603050405020304" pitchFamily="18" charset="0"/>
                <a:cs typeface="Times New Roman" panose="02020603050405020304" pitchFamily="18" charset="0"/>
              </a:rPr>
              <a:t> iese în relief şi datorită faptului că, progresul acţiunii sale nu e liniar, ci marcat de întreruperi și reluări; iar în varianta </a:t>
            </a:r>
            <a:r>
              <a:rPr lang="ro-RO" dirty="0" err="1">
                <a:latin typeface="Times New Roman" panose="02020603050405020304" pitchFamily="18" charset="0"/>
                <a:cs typeface="Times New Roman" panose="02020603050405020304" pitchFamily="18" charset="0"/>
              </a:rPr>
              <a:t>psihastenă</a:t>
            </a:r>
            <a:r>
              <a:rPr lang="ro-RO" dirty="0">
                <a:latin typeface="Times New Roman" panose="02020603050405020304" pitchFamily="18" charset="0"/>
                <a:cs typeface="Times New Roman" panose="02020603050405020304" pitchFamily="18" charset="0"/>
              </a:rPr>
              <a:t>.. întreruperile de lungă durată sunt chiar </a:t>
            </a:r>
            <a:r>
              <a:rPr lang="ro-RO" dirty="0" err="1">
                <a:latin typeface="Times New Roman" panose="02020603050405020304" pitchFamily="18" charset="0"/>
                <a:cs typeface="Times New Roman" panose="02020603050405020304" pitchFamily="18" charset="0"/>
              </a:rPr>
              <a:t>frecvente....urmate</a:t>
            </a:r>
            <a:r>
              <a:rPr lang="ro-RO" dirty="0">
                <a:latin typeface="Times New Roman" panose="02020603050405020304" pitchFamily="18" charset="0"/>
                <a:cs typeface="Times New Roman" panose="02020603050405020304" pitchFamily="18" charset="0"/>
              </a:rPr>
              <a:t> de repetate </a:t>
            </a:r>
            <a:r>
              <a:rPr lang="ro-RO" dirty="0" err="1">
                <a:latin typeface="Times New Roman" panose="02020603050405020304" pitchFamily="18" charset="0"/>
                <a:cs typeface="Times New Roman" panose="02020603050405020304" pitchFamily="18" charset="0"/>
              </a:rPr>
              <a:t>reluări...și</a:t>
            </a:r>
            <a:r>
              <a:rPr lang="ro-RO" dirty="0">
                <a:latin typeface="Times New Roman" panose="02020603050405020304" pitchFamily="18" charset="0"/>
                <a:cs typeface="Times New Roman" panose="02020603050405020304" pitchFamily="18" charset="0"/>
              </a:rPr>
              <a:t> finalizare dificilă.</a:t>
            </a:r>
          </a:p>
          <a:p>
            <a:pPr algn="just"/>
            <a:r>
              <a:rPr lang="ro-RO"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Încăpățânarea </a:t>
            </a:r>
            <a:r>
              <a:rPr lang="ro-RO" dirty="0">
                <a:latin typeface="Times New Roman" panose="02020603050405020304" pitchFamily="18" charset="0"/>
                <a:cs typeface="Times New Roman" panose="02020603050405020304" pitchFamily="18" charset="0"/>
              </a:rPr>
              <a:t>și perseverența relevă și </a:t>
            </a:r>
            <a:r>
              <a:rPr lang="ro-RO" b="1" dirty="0">
                <a:latin typeface="Times New Roman" panose="02020603050405020304" pitchFamily="18" charset="0"/>
                <a:cs typeface="Times New Roman" panose="02020603050405020304" pitchFamily="18" charset="0"/>
              </a:rPr>
              <a:t>agresivitatea latentă, opozitivă</a:t>
            </a:r>
            <a:r>
              <a:rPr lang="ro-RO" dirty="0">
                <a:latin typeface="Times New Roman" panose="02020603050405020304" pitchFamily="18" charset="0"/>
                <a:cs typeface="Times New Roman" panose="02020603050405020304" pitchFamily="18" charset="0"/>
              </a:rPr>
              <a:t>, a acestei personalități, care participă la menținerea sa pe orbită, în ciuda întreruperilor.</a:t>
            </a:r>
          </a:p>
        </p:txBody>
      </p:sp>
    </p:spTree>
    <p:extLst>
      <p:ext uri="{BB962C8B-B14F-4D97-AF65-F5344CB8AC3E}">
        <p14:creationId xmlns:p14="http://schemas.microsoft.com/office/powerpoint/2010/main" val="942981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179869" y="1643582"/>
            <a:ext cx="8915400" cy="4135895"/>
          </a:xfrm>
        </p:spPr>
        <p:txBody>
          <a:bodyPr>
            <a:normAutofit/>
          </a:bodyPr>
          <a:lstStyle/>
          <a:p>
            <a:pPr algn="just"/>
            <a:r>
              <a:rPr lang="ro-RO" b="1" dirty="0" smtClean="0">
                <a:latin typeface="Times New Roman" panose="02020603050405020304" pitchFamily="18" charset="0"/>
                <a:cs typeface="Times New Roman" panose="02020603050405020304" pitchFamily="18" charset="0"/>
              </a:rPr>
              <a:t>Importanța </a:t>
            </a:r>
            <a:r>
              <a:rPr lang="ro-RO" b="1" dirty="0">
                <a:latin typeface="Times New Roman" panose="02020603050405020304" pitchFamily="18" charset="0"/>
                <a:cs typeface="Times New Roman" panose="02020603050405020304" pitchFamily="18" charset="0"/>
              </a:rPr>
              <a:t>acordată detaliilor</a:t>
            </a:r>
            <a:r>
              <a:rPr lang="ro-RO" dirty="0">
                <a:latin typeface="Times New Roman" panose="02020603050405020304" pitchFamily="18" charset="0"/>
                <a:cs typeface="Times New Roman" panose="02020603050405020304" pitchFamily="18" charset="0"/>
              </a:rPr>
              <a:t> e în cazul TPOC o expresie a unui deficit formal de ordin general, ce marchează întreaga patologie obsesională, în aria „funcției generale a coerenței centrale„ - </a:t>
            </a:r>
            <a:r>
              <a:rPr lang="ro-RO" dirty="0" err="1">
                <a:latin typeface="Times New Roman" panose="02020603050405020304" pitchFamily="18" charset="0"/>
                <a:cs typeface="Times New Roman" panose="02020603050405020304" pitchFamily="18" charset="0"/>
              </a:rPr>
              <a:t>f.g.c.c.-</a:t>
            </a:r>
            <a:r>
              <a:rPr lang="ro-RO" dirty="0">
                <a:latin typeface="Times New Roman" panose="02020603050405020304" pitchFamily="18" charset="0"/>
                <a:cs typeface="Times New Roman" panose="02020603050405020304" pitchFamily="18" charset="0"/>
              </a:rPr>
              <a:t> (= integrarea ordonată a părților într-un întreg bine centrat și delimitat semnificant, detașat pe un fundal accesibil în care se integrează supraordonat).</a:t>
            </a:r>
          </a:p>
          <a:p>
            <a:pPr algn="just"/>
            <a:r>
              <a:rPr lang="ro-RO"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Această </a:t>
            </a:r>
            <a:r>
              <a:rPr lang="ro-RO" dirty="0">
                <a:latin typeface="Times New Roman" panose="02020603050405020304" pitchFamily="18" charset="0"/>
                <a:cs typeface="Times New Roman" panose="02020603050405020304" pitchFamily="18" charset="0"/>
              </a:rPr>
              <a:t>deficiență de sinteză a </a:t>
            </a:r>
            <a:r>
              <a:rPr lang="ro-RO" dirty="0" err="1">
                <a:latin typeface="Times New Roman" panose="02020603050405020304" pitchFamily="18" charset="0"/>
                <a:cs typeface="Times New Roman" panose="02020603050405020304" pitchFamily="18" charset="0"/>
              </a:rPr>
              <a:t>c.c</a:t>
            </a:r>
            <a:r>
              <a:rPr lang="ro-RO" dirty="0">
                <a:latin typeface="Times New Roman" panose="02020603050405020304" pitchFamily="18" charset="0"/>
                <a:cs typeface="Times New Roman" panose="02020603050405020304" pitchFamily="18" charset="0"/>
              </a:rPr>
              <a:t>. se manifestă sub diverse forme și în tulburări precum </a:t>
            </a:r>
            <a:r>
              <a:rPr lang="ro-RO" u="sng" dirty="0">
                <a:latin typeface="Times New Roman" panose="02020603050405020304" pitchFamily="18" charset="0"/>
                <a:cs typeface="Times New Roman" panose="02020603050405020304" pitchFamily="18" charset="0"/>
              </a:rPr>
              <a:t>autismul </a:t>
            </a:r>
            <a:r>
              <a:rPr lang="ro-RO" u="sng" dirty="0" err="1">
                <a:latin typeface="Times New Roman" panose="02020603050405020304" pitchFamily="18" charset="0"/>
                <a:cs typeface="Times New Roman" panose="02020603050405020304" pitchFamily="18" charset="0"/>
              </a:rPr>
              <a:t>developmental</a:t>
            </a:r>
            <a:r>
              <a:rPr lang="ro-RO" u="sng" dirty="0">
                <a:latin typeface="Times New Roman" panose="02020603050405020304" pitchFamily="18" charset="0"/>
                <a:cs typeface="Times New Roman" panose="02020603050405020304" pitchFamily="18" charset="0"/>
              </a:rPr>
              <a:t> sau dezorganizarea </a:t>
            </a:r>
            <a:r>
              <a:rPr lang="ro-RO" u="sng" dirty="0" err="1">
                <a:latin typeface="Times New Roman" panose="02020603050405020304" pitchFamily="18" charset="0"/>
                <a:cs typeface="Times New Roman" panose="02020603050405020304" pitchFamily="18" charset="0"/>
              </a:rPr>
              <a:t>schizofrenă</a:t>
            </a:r>
            <a:r>
              <a:rPr lang="ro-RO" dirty="0">
                <a:latin typeface="Times New Roman" panose="02020603050405020304" pitchFamily="18" charset="0"/>
                <a:cs typeface="Times New Roman" panose="02020603050405020304" pitchFamily="18" charset="0"/>
              </a:rPr>
              <a:t>... exprimându-se în cazul TPOC mai ales pe direcția ce-i este specifică, cea a realizării și implementării acțiunilor.</a:t>
            </a:r>
          </a:p>
          <a:p>
            <a:pPr algn="just"/>
            <a:r>
              <a:rPr lang="ro-RO" dirty="0" smtClean="0">
                <a:latin typeface="Times New Roman" panose="02020603050405020304" pitchFamily="18" charset="0"/>
                <a:cs typeface="Times New Roman" panose="02020603050405020304" pitchFamily="18" charset="0"/>
              </a:rPr>
              <a:t>În </a:t>
            </a:r>
            <a:r>
              <a:rPr lang="ro-RO" dirty="0">
                <a:latin typeface="Times New Roman" panose="02020603050405020304" pitchFamily="18" charset="0"/>
                <a:cs typeface="Times New Roman" panose="02020603050405020304" pitchFamily="18" charset="0"/>
              </a:rPr>
              <a:t>realizarea proiectelor de acțiune, persoanele cu TPOC se pot fixa pe unele aspecte minore ale procesului de decizie.. sau pe probleme situaționale de detaliu, pe care le depășește dificil. Fascinarea de către detalii se manifestă și în TOC,... ea jucând un rol și în </a:t>
            </a:r>
            <a:r>
              <a:rPr lang="ro-RO" dirty="0" err="1">
                <a:latin typeface="Times New Roman" panose="02020603050405020304" pitchFamily="18" charset="0"/>
                <a:cs typeface="Times New Roman" panose="02020603050405020304" pitchFamily="18" charset="0"/>
              </a:rPr>
              <a:t>colecționarism</a:t>
            </a:r>
            <a:r>
              <a:rPr lang="ro-RO" dirty="0">
                <a:latin typeface="Times New Roman" panose="02020603050405020304" pitchFamily="18" charset="0"/>
                <a:cs typeface="Times New Roman" panose="02020603050405020304" pitchFamily="18" charset="0"/>
              </a:rPr>
              <a:t> și zgârcenie.</a:t>
            </a:r>
          </a:p>
        </p:txBody>
      </p:sp>
    </p:spTree>
    <p:extLst>
      <p:ext uri="{BB962C8B-B14F-4D97-AF65-F5344CB8AC3E}">
        <p14:creationId xmlns:p14="http://schemas.microsoft.com/office/powerpoint/2010/main" val="3963358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168146" y="1878045"/>
            <a:ext cx="8915400" cy="3608356"/>
          </a:xfrm>
        </p:spPr>
        <p:txBody>
          <a:bodyPr>
            <a:normAutofit/>
          </a:bodyPr>
          <a:lstStyle/>
          <a:p>
            <a:pPr algn="just"/>
            <a:r>
              <a:rPr lang="ro-RO" b="1" dirty="0" smtClean="0">
                <a:latin typeface="Times New Roman" panose="02020603050405020304" pitchFamily="18" charset="0"/>
                <a:cs typeface="Times New Roman" panose="02020603050405020304" pitchFamily="18" charset="0"/>
              </a:rPr>
              <a:t>Perfecționismul</a:t>
            </a:r>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specific TPOC. poate fi corelat tot cu deficiențe de sinteză psihică armonioasă, implicate și în ceea ce </a:t>
            </a:r>
            <a:r>
              <a:rPr lang="ro-RO" dirty="0" err="1">
                <a:latin typeface="Times New Roman" panose="02020603050405020304" pitchFamily="18" charset="0"/>
                <a:cs typeface="Times New Roman" panose="02020603050405020304" pitchFamily="18" charset="0"/>
              </a:rPr>
              <a:t>Janet</a:t>
            </a:r>
            <a:r>
              <a:rPr lang="ro-RO" dirty="0">
                <a:latin typeface="Times New Roman" panose="02020603050405020304" pitchFamily="18" charset="0"/>
                <a:cs typeface="Times New Roman" panose="02020603050405020304" pitchFamily="18" charset="0"/>
              </a:rPr>
              <a:t> numea „funcția de sinteză a realului„.Subiectul are sentimentul că realitatea pe care o percepe nu este „chiar așa cum ar </a:t>
            </a:r>
            <a:r>
              <a:rPr lang="ro-RO" dirty="0" smtClean="0">
                <a:latin typeface="Times New Roman" panose="02020603050405020304" pitchFamily="18" charset="0"/>
                <a:cs typeface="Times New Roman" panose="02020603050405020304" pitchFamily="18" charset="0"/>
              </a:rPr>
              <a:t>trebui</a:t>
            </a:r>
            <a:r>
              <a:rPr lang="en-US" dirty="0" smtClean="0">
                <a:latin typeface="Times New Roman" panose="02020603050405020304" pitchFamily="18" charset="0"/>
                <a:cs typeface="Times New Roman" panose="02020603050405020304" pitchFamily="18" charset="0"/>
              </a:rPr>
              <a:t>”</a:t>
            </a:r>
            <a:r>
              <a:rPr lang="ro-RO" dirty="0" smtClean="0">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că acțiunea pe care o realizează nu e îndeplinită perfect...motiv pentru care nu o consideră terminată.</a:t>
            </a:r>
          </a:p>
          <a:p>
            <a:pPr algn="just"/>
            <a:r>
              <a:rPr lang="ro-RO" dirty="0" smtClean="0">
                <a:latin typeface="Times New Roman" panose="02020603050405020304" pitchFamily="18" charset="0"/>
                <a:cs typeface="Times New Roman" panose="02020603050405020304" pitchFamily="18" charset="0"/>
              </a:rPr>
              <a:t>Perfecționismul </a:t>
            </a:r>
            <a:r>
              <a:rPr lang="ro-RO" dirty="0">
                <a:latin typeface="Times New Roman" panose="02020603050405020304" pitchFamily="18" charset="0"/>
                <a:cs typeface="Times New Roman" panose="02020603050405020304" pitchFamily="18" charset="0"/>
              </a:rPr>
              <a:t>e implicat și în scrupulozitatea </a:t>
            </a:r>
            <a:r>
              <a:rPr lang="ro-RO" dirty="0" err="1">
                <a:latin typeface="Times New Roman" panose="02020603050405020304" pitchFamily="18" charset="0"/>
                <a:cs typeface="Times New Roman" panose="02020603050405020304" pitchFamily="18" charset="0"/>
              </a:rPr>
              <a:t>anancastă</a:t>
            </a:r>
            <a:r>
              <a:rPr lang="ro-RO" dirty="0">
                <a:latin typeface="Times New Roman" panose="02020603050405020304" pitchFamily="18" charset="0"/>
                <a:cs typeface="Times New Roman" panose="02020603050405020304" pitchFamily="18" charset="0"/>
              </a:rPr>
              <a:t>, când detalii puțin semnificative sunt evaluate ca și greșeli sau păcate, necesitând reparații sau spovedanii (ca pe vremea lui </a:t>
            </a:r>
            <a:r>
              <a:rPr lang="ro-RO" dirty="0" err="1">
                <a:latin typeface="Times New Roman" panose="02020603050405020304" pitchFamily="18" charset="0"/>
                <a:cs typeface="Times New Roman" panose="02020603050405020304" pitchFamily="18" charset="0"/>
              </a:rPr>
              <a:t>Ignatio</a:t>
            </a:r>
            <a:r>
              <a:rPr lang="ro-RO" dirty="0">
                <a:latin typeface="Times New Roman" panose="02020603050405020304" pitchFamily="18" charset="0"/>
                <a:cs typeface="Times New Roman" panose="02020603050405020304" pitchFamily="18" charset="0"/>
              </a:rPr>
              <a:t> da Loyola).</a:t>
            </a:r>
          </a:p>
          <a:p>
            <a:pPr algn="just"/>
            <a:r>
              <a:rPr lang="ro-RO"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Crescutul </a:t>
            </a:r>
            <a:r>
              <a:rPr lang="ro-RO" dirty="0">
                <a:latin typeface="Times New Roman" panose="02020603050405020304" pitchFamily="18" charset="0"/>
                <a:cs typeface="Times New Roman" panose="02020603050405020304" pitchFamily="18" charset="0"/>
              </a:rPr>
              <a:t>sentiment de responsabilitate al celor cu TPOC se dezvoltă și el în acest context.  </a:t>
            </a:r>
          </a:p>
        </p:txBody>
      </p:sp>
    </p:spTree>
    <p:extLst>
      <p:ext uri="{BB962C8B-B14F-4D97-AF65-F5344CB8AC3E}">
        <p14:creationId xmlns:p14="http://schemas.microsoft.com/office/powerpoint/2010/main" val="4187045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179869" y="1737367"/>
            <a:ext cx="8915400" cy="4159341"/>
          </a:xfrm>
        </p:spPr>
        <p:txBody>
          <a:bodyPr>
            <a:normAutofit/>
          </a:bodyPr>
          <a:lstStyle/>
          <a:p>
            <a:pPr algn="just">
              <a:lnSpc>
                <a:spcPct val="110000"/>
              </a:lnSpc>
            </a:pPr>
            <a:r>
              <a:rPr lang="ro-RO" dirty="0" smtClean="0">
                <a:latin typeface="Times New Roman" panose="02020603050405020304" pitchFamily="18" charset="0"/>
                <a:cs typeface="Times New Roman" panose="02020603050405020304" pitchFamily="18" charset="0"/>
              </a:rPr>
              <a:t>Dificultatea </a:t>
            </a:r>
            <a:r>
              <a:rPr lang="ro-RO" dirty="0">
                <a:latin typeface="Times New Roman" panose="02020603050405020304" pitchFamily="18" charset="0"/>
                <a:cs typeface="Times New Roman" panose="02020603050405020304" pitchFamily="18" charset="0"/>
              </a:rPr>
              <a:t>ce o </a:t>
            </a:r>
            <a:r>
              <a:rPr lang="ro-RO" dirty="0" smtClean="0">
                <a:latin typeface="Times New Roman" panose="02020603050405020304" pitchFamily="18" charset="0"/>
                <a:cs typeface="Times New Roman" panose="02020603050405020304" pitchFamily="18" charset="0"/>
              </a:rPr>
              <a:t>trăiește </a:t>
            </a:r>
            <a:r>
              <a:rPr lang="ro-RO" dirty="0">
                <a:latin typeface="Times New Roman" panose="02020603050405020304" pitchFamily="18" charset="0"/>
                <a:cs typeface="Times New Roman" panose="02020603050405020304" pitchFamily="18" charset="0"/>
              </a:rPr>
              <a:t>TPOC de a finaliza un proiect, se datorește și </a:t>
            </a:r>
            <a:r>
              <a:rPr lang="ro-RO" dirty="0" smtClean="0">
                <a:latin typeface="Times New Roman" panose="02020603050405020304" pitchFamily="18" charset="0"/>
                <a:cs typeface="Times New Roman" panose="02020603050405020304" pitchFamily="18" charset="0"/>
              </a:rPr>
              <a:t>faptului </a:t>
            </a:r>
            <a:r>
              <a:rPr lang="ro-RO" dirty="0">
                <a:latin typeface="Times New Roman" panose="02020603050405020304" pitchFamily="18" charset="0"/>
                <a:cs typeface="Times New Roman" panose="02020603050405020304" pitchFamily="18" charset="0"/>
              </a:rPr>
              <a:t>că</a:t>
            </a:r>
            <a:r>
              <a:rPr lang="ro-RO" b="1"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odată cu </a:t>
            </a:r>
            <a:r>
              <a:rPr lang="ro-RO" dirty="0" smtClean="0">
                <a:latin typeface="Times New Roman" panose="02020603050405020304" pitchFamily="18" charset="0"/>
                <a:cs typeface="Times New Roman" panose="02020603050405020304" pitchFamily="18" charset="0"/>
              </a:rPr>
              <a:t>încheierea </a:t>
            </a:r>
            <a:r>
              <a:rPr lang="ro-RO" dirty="0">
                <a:latin typeface="Times New Roman" panose="02020603050405020304" pitchFamily="18" charset="0"/>
                <a:cs typeface="Times New Roman" panose="02020603050405020304" pitchFamily="18" charset="0"/>
              </a:rPr>
              <a:t>proiectului </a:t>
            </a:r>
            <a:r>
              <a:rPr lang="ro-RO" b="1" dirty="0">
                <a:latin typeface="Times New Roman" panose="02020603050405020304" pitchFamily="18" charset="0"/>
                <a:cs typeface="Times New Roman" panose="02020603050405020304" pitchFamily="18" charset="0"/>
              </a:rPr>
              <a:t>el  rămâne cu un gol interior....</a:t>
            </a:r>
            <a:r>
              <a:rPr lang="ro-RO" dirty="0">
                <a:latin typeface="Times New Roman" panose="02020603050405020304" pitchFamily="18" charset="0"/>
                <a:cs typeface="Times New Roman" panose="02020603050405020304" pitchFamily="18" charset="0"/>
              </a:rPr>
              <a:t> şi cu nevoia de a începe cât mai repede un altul. </a:t>
            </a:r>
          </a:p>
          <a:p>
            <a:pPr algn="just">
              <a:lnSpc>
                <a:spcPct val="110000"/>
              </a:lnSpc>
            </a:pPr>
            <a:r>
              <a:rPr lang="ro-RO" dirty="0" smtClean="0">
                <a:latin typeface="Times New Roman" panose="02020603050405020304" pitchFamily="18" charset="0"/>
                <a:cs typeface="Times New Roman" panose="02020603050405020304" pitchFamily="18" charset="0"/>
              </a:rPr>
              <a:t>Aderenţa </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addictivitatea</a:t>
            </a:r>
            <a:r>
              <a:rPr lang="ro-RO" dirty="0">
                <a:latin typeface="Times New Roman" panose="02020603050405020304" pitchFamily="18" charset="0"/>
                <a:cs typeface="Times New Roman" panose="02020603050405020304" pitchFamily="18" charset="0"/>
              </a:rPr>
              <a:t> - sa faţă de muncă, se exprimă şi prin faptul că persoana cu TPOC un ştie să îşi petreacă timpul liber: îşi ia de lucru acasă, la sfârşit de săptămână şi în vacanţe. În afara muncii, a activităţii, se plictiseşte repede. Nu ştie să se distreze, să se joace, să se bucure în linişte de timpul petrecut cu alţii, în conversaţii banale sau petreceri, fără a discuta probleme profesionale. </a:t>
            </a:r>
          </a:p>
          <a:p>
            <a:pPr algn="just">
              <a:lnSpc>
                <a:spcPct val="110000"/>
              </a:lnSpc>
            </a:pPr>
            <a:r>
              <a:rPr lang="ro-RO" dirty="0" smtClean="0">
                <a:latin typeface="Times New Roman" panose="02020603050405020304" pitchFamily="18" charset="0"/>
                <a:cs typeface="Times New Roman" panose="02020603050405020304" pitchFamily="18" charset="0"/>
              </a:rPr>
              <a:t>Faptul </a:t>
            </a:r>
            <a:r>
              <a:rPr lang="ro-RO" dirty="0">
                <a:latin typeface="Times New Roman" panose="02020603050405020304" pitchFamily="18" charset="0"/>
                <a:cs typeface="Times New Roman" panose="02020603050405020304" pitchFamily="18" charset="0"/>
              </a:rPr>
              <a:t>se corelează şi cu o imaginaţie şi o afectivitate tranzitivă săracă.</a:t>
            </a:r>
          </a:p>
          <a:p>
            <a:pPr algn="just">
              <a:lnSpc>
                <a:spcPct val="110000"/>
              </a:lnSpc>
            </a:pPr>
            <a:r>
              <a:rPr lang="ro-RO" dirty="0" smtClean="0">
                <a:latin typeface="Times New Roman" panose="02020603050405020304" pitchFamily="18" charset="0"/>
                <a:cs typeface="Times New Roman" panose="02020603050405020304" pitchFamily="18" charset="0"/>
              </a:rPr>
              <a:t>El </a:t>
            </a:r>
            <a:r>
              <a:rPr lang="ro-RO" dirty="0">
                <a:latin typeface="Times New Roman" panose="02020603050405020304" pitchFamily="18" charset="0"/>
                <a:cs typeface="Times New Roman" panose="02020603050405020304" pitchFamily="18" charset="0"/>
              </a:rPr>
              <a:t>apare ca un om serios, respectabil, dar plictisitor, fără umor, care nu ştie să spună şi să guste glume, care nu are “şarm”. </a:t>
            </a:r>
          </a:p>
        </p:txBody>
      </p:sp>
    </p:spTree>
    <p:extLst>
      <p:ext uri="{BB962C8B-B14F-4D97-AF65-F5344CB8AC3E}">
        <p14:creationId xmlns:p14="http://schemas.microsoft.com/office/powerpoint/2010/main" val="3113122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203315" y="2322550"/>
            <a:ext cx="8915400" cy="2413574"/>
          </a:xfrm>
        </p:spPr>
        <p:txBody>
          <a:bodyPr>
            <a:normAutofit/>
          </a:bodyPr>
          <a:lstStyle/>
          <a:p>
            <a:pPr algn="just"/>
            <a:r>
              <a:rPr lang="ro-RO" b="1" dirty="0" smtClean="0">
                <a:latin typeface="Times New Roman" panose="02020603050405020304" pitchFamily="18" charset="0"/>
                <a:cs typeface="Times New Roman" panose="02020603050405020304" pitchFamily="18" charset="0"/>
              </a:rPr>
              <a:t>Relaţiile </a:t>
            </a:r>
            <a:r>
              <a:rPr lang="ro-RO" b="1" dirty="0">
                <a:latin typeface="Times New Roman" panose="02020603050405020304" pitchFamily="18" charset="0"/>
                <a:cs typeface="Times New Roman" panose="02020603050405020304" pitchFamily="18" charset="0"/>
              </a:rPr>
              <a:t>interpersonale</a:t>
            </a:r>
            <a:r>
              <a:rPr lang="ro-RO" dirty="0">
                <a:latin typeface="Times New Roman" panose="02020603050405020304" pitchFamily="18" charset="0"/>
                <a:cs typeface="Times New Roman" panose="02020603050405020304" pitchFamily="18" charset="0"/>
              </a:rPr>
              <a:t> ale persoanei cu TPOC sunt mai mult oficiale, formale ori distante, </a:t>
            </a:r>
            <a:r>
              <a:rPr lang="ro-RO" dirty="0" err="1">
                <a:latin typeface="Times New Roman" panose="02020603050405020304" pitchFamily="18" charset="0"/>
                <a:cs typeface="Times New Roman" panose="02020603050405020304" pitchFamily="18" charset="0"/>
              </a:rPr>
              <a:t>anancastul</a:t>
            </a:r>
            <a:r>
              <a:rPr lang="ro-RO" dirty="0">
                <a:latin typeface="Times New Roman" panose="02020603050405020304" pitchFamily="18" charset="0"/>
                <a:cs typeface="Times New Roman" panose="02020603050405020304" pitchFamily="18" charset="0"/>
              </a:rPr>
              <a:t> identificându-se cu funcționarea în roluri sociale.. Lipseşte spontaneitatea, emotivitatea, afectivitatea tranzitivă, empatia, implicarea celuilalt, comuniunea şi rezonanţa afectivă intimă, care nu anulează identitatea ci o sporeşte</a:t>
            </a:r>
            <a:r>
              <a:rPr lang="ro-RO" dirty="0" smtClean="0">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Se </a:t>
            </a:r>
            <a:r>
              <a:rPr lang="ro-RO" dirty="0">
                <a:latin typeface="Times New Roman" panose="02020603050405020304" pitchFamily="18" charset="0"/>
                <a:cs typeface="Times New Roman" panose="02020603050405020304" pitchFamily="18" charset="0"/>
              </a:rPr>
              <a:t>mai notează lipsa umorului, a autoironiei, a ingeniozităţii jocului interpersonal, a imaginaţiei necesare capacităţii de a povesti.</a:t>
            </a:r>
          </a:p>
        </p:txBody>
      </p:sp>
    </p:spTree>
    <p:extLst>
      <p:ext uri="{BB962C8B-B14F-4D97-AF65-F5344CB8AC3E}">
        <p14:creationId xmlns:p14="http://schemas.microsoft.com/office/powerpoint/2010/main" val="1199254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203315" y="2322550"/>
            <a:ext cx="8915400" cy="2413574"/>
          </a:xfrm>
        </p:spPr>
        <p:txBody>
          <a:bodyPr>
            <a:normAutofit/>
          </a:bodyPr>
          <a:lstStyle/>
          <a:p>
            <a:pPr algn="just"/>
            <a:r>
              <a:rPr lang="ro-RO" dirty="0">
                <a:latin typeface="Times New Roman" panose="02020603050405020304" pitchFamily="18" charset="0"/>
                <a:cs typeface="Times New Roman" panose="02020603050405020304" pitchFamily="18" charset="0"/>
              </a:rPr>
              <a:t>În perspectiva comportamentului etic, </a:t>
            </a:r>
            <a:r>
              <a:rPr lang="ro-RO" dirty="0" err="1">
                <a:latin typeface="Times New Roman" panose="02020603050405020304" pitchFamily="18" charset="0"/>
                <a:cs typeface="Times New Roman" panose="02020603050405020304" pitchFamily="18" charset="0"/>
              </a:rPr>
              <a:t>anancastul</a:t>
            </a:r>
            <a:r>
              <a:rPr lang="ro-RO" dirty="0">
                <a:latin typeface="Times New Roman" panose="02020603050405020304" pitchFamily="18" charset="0"/>
                <a:cs typeface="Times New Roman" panose="02020603050405020304" pitchFamily="18" charset="0"/>
              </a:rPr>
              <a:t> respectă normele şi regulile sociale, felul acceptat comun de a se comporta, ceea ce “se face”, “se obişnuieşte”, “se cade”.    El îşi îndeplineşte corect, în mod formal, oficial, scrupulos datoria faţă de altul, fără a se lăsa „corupt” sau copleşit de compasiune şi entuziasm, de milă sau </a:t>
            </a:r>
            <a:r>
              <a:rPr lang="ro-RO" dirty="0" smtClean="0">
                <a:latin typeface="Times New Roman" panose="02020603050405020304" pitchFamily="18" charset="0"/>
                <a:cs typeface="Times New Roman" panose="02020603050405020304" pitchFamily="18" charset="0"/>
              </a:rPr>
              <a:t>generozitate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Comportamentul relațional </a:t>
            </a:r>
            <a:r>
              <a:rPr lang="en-US" dirty="0" smtClean="0">
                <a:latin typeface="Times New Roman" panose="02020603050405020304" pitchFamily="18" charset="0"/>
                <a:cs typeface="Times New Roman" panose="02020603050405020304" pitchFamily="18" charset="0"/>
              </a:rPr>
              <a:t>p</a:t>
            </a:r>
            <a:r>
              <a:rPr lang="ro-RO" dirty="0" err="1" smtClean="0">
                <a:latin typeface="Times New Roman" panose="02020603050405020304" pitchFamily="18" charset="0"/>
                <a:cs typeface="Times New Roman" panose="02020603050405020304" pitchFamily="18" charset="0"/>
              </a:rPr>
              <a:t>oate</a:t>
            </a:r>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fi marcat de duplicitate, ambiguitate, </a:t>
            </a:r>
            <a:r>
              <a:rPr lang="ro-RO" dirty="0" smtClean="0">
                <a:latin typeface="Times New Roman" panose="02020603050405020304" pitchFamily="18" charset="0"/>
                <a:cs typeface="Times New Roman" panose="02020603050405020304" pitchFamily="18" charset="0"/>
              </a:rPr>
              <a:t>de</a:t>
            </a:r>
            <a:r>
              <a:rPr lang="en-US" dirty="0" smtClean="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obicei </a:t>
            </a:r>
            <a:r>
              <a:rPr lang="ro-RO" dirty="0">
                <a:latin typeface="Times New Roman" panose="02020603050405020304" pitchFamily="18" charset="0"/>
                <a:cs typeface="Times New Roman" panose="02020603050405020304" pitchFamily="18" charset="0"/>
              </a:rPr>
              <a:t>optând pentru compromisuri</a:t>
            </a:r>
            <a:endParaRPr lang="ro-RO" dirty="0"/>
          </a:p>
        </p:txBody>
      </p:sp>
    </p:spTree>
    <p:extLst>
      <p:ext uri="{BB962C8B-B14F-4D97-AF65-F5344CB8AC3E}">
        <p14:creationId xmlns:p14="http://schemas.microsoft.com/office/powerpoint/2010/main" val="840641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238484" y="1420844"/>
            <a:ext cx="8915400" cy="4978893"/>
          </a:xfrm>
        </p:spPr>
        <p:txBody>
          <a:bodyPr>
            <a:normAutofit/>
          </a:bodyPr>
          <a:lstStyle/>
          <a:p>
            <a:pPr marL="0" indent="0" algn="just">
              <a:lnSpc>
                <a:spcPct val="150000"/>
              </a:lnSpc>
              <a:buNone/>
            </a:pPr>
            <a:endParaRPr lang="en-US"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În </a:t>
            </a:r>
            <a:r>
              <a:rPr lang="ro-RO" dirty="0">
                <a:latin typeface="Times New Roman" panose="02020603050405020304" pitchFamily="18" charset="0"/>
                <a:cs typeface="Times New Roman" panose="02020603050405020304" pitchFamily="18" charset="0"/>
              </a:rPr>
              <a:t>ceea ce priveşte  resimţirea </a:t>
            </a:r>
            <a:r>
              <a:rPr lang="ro-RO" b="1" dirty="0">
                <a:latin typeface="Times New Roman" panose="02020603050405020304" pitchFamily="18" charset="0"/>
                <a:cs typeface="Times New Roman" panose="02020603050405020304" pitchFamily="18" charset="0"/>
              </a:rPr>
              <a:t>propriei identități</a:t>
            </a:r>
            <a:r>
              <a:rPr lang="ro-RO" dirty="0">
                <a:latin typeface="Times New Roman" panose="02020603050405020304" pitchFamily="18" charset="0"/>
                <a:cs typeface="Times New Roman" panose="02020603050405020304" pitchFamily="18" charset="0"/>
              </a:rPr>
              <a:t>:</a:t>
            </a:r>
          </a:p>
          <a:p>
            <a:pPr algn="just"/>
            <a:r>
              <a:rPr lang="ro-RO" dirty="0" err="1" smtClean="0">
                <a:latin typeface="Times New Roman" panose="02020603050405020304" pitchFamily="18" charset="0"/>
                <a:cs typeface="Times New Roman" panose="02020603050405020304" pitchFamily="18" charset="0"/>
              </a:rPr>
              <a:t>Anancastul</a:t>
            </a:r>
            <a:r>
              <a:rPr lang="ro-RO" dirty="0">
                <a:latin typeface="Times New Roman" panose="02020603050405020304" pitchFamily="18" charset="0"/>
                <a:cs typeface="Times New Roman" panose="02020603050405020304" pitchFamily="18" charset="0"/>
              </a:rPr>
              <a:t>, repliat pe sine și </a:t>
            </a:r>
            <a:r>
              <a:rPr lang="ro-RO" dirty="0" err="1">
                <a:latin typeface="Times New Roman" panose="02020603050405020304" pitchFamily="18" charset="0"/>
                <a:cs typeface="Times New Roman" panose="02020603050405020304" pitchFamily="18" charset="0"/>
              </a:rPr>
              <a:t>autoanalitic</a:t>
            </a:r>
            <a:r>
              <a:rPr lang="ro-RO" dirty="0">
                <a:latin typeface="Times New Roman" panose="02020603050405020304" pitchFamily="18" charset="0"/>
                <a:cs typeface="Times New Roman" panose="02020603050405020304" pitchFamily="18" charset="0"/>
              </a:rPr>
              <a:t>, se resimte inconsistent, nesigur, slab centrat, confuz structurat, neunitar şi vag delimitat... vulnerabil.</a:t>
            </a:r>
          </a:p>
          <a:p>
            <a:pPr algn="just"/>
            <a:r>
              <a:rPr lang="ro-RO" dirty="0" smtClean="0">
                <a:latin typeface="Times New Roman" panose="02020603050405020304" pitchFamily="18" charset="0"/>
                <a:cs typeface="Times New Roman" panose="02020603050405020304" pitchFamily="18" charset="0"/>
              </a:rPr>
              <a:t>Dedublarea </a:t>
            </a:r>
            <a:r>
              <a:rPr lang="ro-RO" dirty="0">
                <a:latin typeface="Times New Roman" panose="02020603050405020304" pitchFamily="18" charset="0"/>
                <a:cs typeface="Times New Roman" panose="02020603050405020304" pitchFamily="18" charset="0"/>
              </a:rPr>
              <a:t>interioară se manifestă în conduitele duplicitare, în compromisuri, inconsecvenţă, ambiguităţi, care alternează cu formulări tranşante. </a:t>
            </a:r>
          </a:p>
          <a:p>
            <a:pPr algn="just"/>
            <a:r>
              <a:rPr lang="ro-RO" dirty="0" smtClean="0">
                <a:latin typeface="Times New Roman" panose="02020603050405020304" pitchFamily="18" charset="0"/>
                <a:cs typeface="Times New Roman" panose="02020603050405020304" pitchFamily="18" charset="0"/>
              </a:rPr>
              <a:t>Autoanaliza </a:t>
            </a:r>
            <a:r>
              <a:rPr lang="ro-RO" dirty="0">
                <a:latin typeface="Times New Roman" panose="02020603050405020304" pitchFamily="18" charset="0"/>
                <a:cs typeface="Times New Roman" panose="02020603050405020304" pitchFamily="18" charset="0"/>
              </a:rPr>
              <a:t>continuă, ruminaţiile, permanentul autocontrol şi scrupulozitatea, îl fac să se îndoiască de sine, să resimtă uneori acut o nesiguranţă interioară. (</a:t>
            </a:r>
            <a:r>
              <a:rPr lang="ro-RO" i="1" dirty="0" err="1">
                <a:latin typeface="Times New Roman" panose="02020603050405020304" pitchFamily="18" charset="0"/>
                <a:cs typeface="Times New Roman" panose="02020603050405020304" pitchFamily="18" charset="0"/>
              </a:rPr>
              <a:t>Selbstunsichere</a:t>
            </a:r>
            <a:r>
              <a:rPr lang="ro-RO" dirty="0">
                <a:latin typeface="Times New Roman" panose="02020603050405020304" pitchFamily="18" charset="0"/>
                <a:cs typeface="Times New Roman" panose="02020603050405020304" pitchFamily="18" charset="0"/>
              </a:rPr>
              <a:t>) El diferenţiază dificil între esenţial şi neesenţial;  fapt ce-l frustrează de găsirea spontană a reperelor în diverse situaţii.</a:t>
            </a:r>
          </a:p>
          <a:p>
            <a:pPr algn="just"/>
            <a:r>
              <a:rPr lang="ro-RO" dirty="0" smtClean="0">
                <a:latin typeface="Times New Roman" panose="02020603050405020304" pitchFamily="18" charset="0"/>
                <a:cs typeface="Times New Roman" panose="02020603050405020304" pitchFamily="18" charset="0"/>
              </a:rPr>
              <a:t>De </a:t>
            </a:r>
            <a:r>
              <a:rPr lang="ro-RO" dirty="0">
                <a:latin typeface="Times New Roman" panose="02020603050405020304" pitchFamily="18" charset="0"/>
                <a:cs typeface="Times New Roman" panose="02020603050405020304" pitchFamily="18" charset="0"/>
              </a:rPr>
              <a:t>aceea se agaţă în mod rigid de principii abstracte, se sprijină în mod exagerat pe norme, legi, regulamente, pe conformismul social, uneori un formalism </a:t>
            </a:r>
            <a:r>
              <a:rPr lang="ro-RO" dirty="0" err="1">
                <a:latin typeface="Times New Roman" panose="02020603050405020304" pitchFamily="18" charset="0"/>
                <a:cs typeface="Times New Roman" panose="02020603050405020304" pitchFamily="18" charset="0"/>
              </a:rPr>
              <a:t>rigid..Identificarea</a:t>
            </a:r>
            <a:r>
              <a:rPr lang="ro-RO" dirty="0">
                <a:latin typeface="Times New Roman" panose="02020603050405020304" pitchFamily="18" charset="0"/>
                <a:cs typeface="Times New Roman" panose="02020603050405020304" pitchFamily="18" charset="0"/>
              </a:rPr>
              <a:t> sa cu roluri sociale şi cu funcţionarea acestora asigură o identitate de faţadă.</a:t>
            </a:r>
          </a:p>
        </p:txBody>
      </p:sp>
    </p:spTree>
    <p:extLst>
      <p:ext uri="{BB962C8B-B14F-4D97-AF65-F5344CB8AC3E}">
        <p14:creationId xmlns:p14="http://schemas.microsoft.com/office/powerpoint/2010/main" val="275565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3E674B37-3FE8-4597-8582-D259EBB75FB9}"/>
              </a:ext>
            </a:extLst>
          </p:cNvPr>
          <p:cNvSpPr>
            <a:spLocks noGrp="1"/>
          </p:cNvSpPr>
          <p:nvPr>
            <p:ph idx="1"/>
          </p:nvPr>
        </p:nvSpPr>
        <p:spPr>
          <a:xfrm>
            <a:off x="2467136" y="876821"/>
            <a:ext cx="8489577" cy="4570527"/>
          </a:xfrm>
        </p:spPr>
        <p:txBody>
          <a:bodyPr>
            <a:normAutofit/>
          </a:bodyPr>
          <a:lstStyle/>
          <a:p>
            <a:pPr algn="just"/>
            <a:endParaRPr lang="ro-RO"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ro-RO"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La fel ca toate condițiile psihopatologice, Tulburările de Personalitate ne spun câte ceva semnificativ despre specificul psihismului uman</a:t>
            </a:r>
            <a:r>
              <a:rPr lang="ro-RO"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TP Histrionică </a:t>
            </a:r>
            <a:r>
              <a:rPr lang="ro-RO" dirty="0">
                <a:latin typeface="Times New Roman" panose="02020603050405020304" pitchFamily="18" charset="0"/>
                <a:cs typeface="Times New Roman" panose="02020603050405020304" pitchFamily="18" charset="0"/>
              </a:rPr>
              <a:t>ne atrage atenția nu doar asupra teatrului și actorului, ci și asupra rolurilor pe care le jucăm cu toții.. </a:t>
            </a:r>
            <a:r>
              <a:rPr lang="ro-RO" dirty="0" err="1">
                <a:latin typeface="Times New Roman" panose="02020603050405020304" pitchFamily="18" charset="0"/>
                <a:cs typeface="Times New Roman" panose="02020603050405020304" pitchFamily="18" charset="0"/>
              </a:rPr>
              <a:t>continuu..în</a:t>
            </a:r>
            <a:r>
              <a:rPr lang="ro-RO" dirty="0">
                <a:latin typeface="Times New Roman" panose="02020603050405020304" pitchFamily="18" charset="0"/>
                <a:cs typeface="Times New Roman" panose="02020603050405020304" pitchFamily="18" charset="0"/>
              </a:rPr>
              <a:t> fața semenilor noștri..</a:t>
            </a:r>
          </a:p>
          <a:p>
            <a:pPr algn="just"/>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TP </a:t>
            </a:r>
            <a:r>
              <a:rPr lang="ro-RO" b="1" dirty="0" err="1" smtClean="0">
                <a:latin typeface="Times New Roman" panose="02020603050405020304" pitchFamily="18" charset="0"/>
                <a:cs typeface="Times New Roman" panose="02020603050405020304" pitchFamily="18" charset="0"/>
              </a:rPr>
              <a:t>evitantă</a:t>
            </a:r>
            <a:r>
              <a:rPr lang="en-US"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ne </a:t>
            </a:r>
            <a:r>
              <a:rPr lang="ro-RO" dirty="0">
                <a:latin typeface="Times New Roman" panose="02020603050405020304" pitchFamily="18" charset="0"/>
                <a:cs typeface="Times New Roman" panose="02020603050405020304" pitchFamily="18" charset="0"/>
              </a:rPr>
              <a:t>amintește că omul e o ființă capabilă să se  rușineze în public, care știe ce înseamnă decența..</a:t>
            </a:r>
          </a:p>
          <a:p>
            <a:pPr algn="just"/>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TP schizoidă </a:t>
            </a:r>
            <a:r>
              <a:rPr lang="ro-RO" dirty="0">
                <a:latin typeface="Times New Roman" panose="02020603050405020304" pitchFamily="18" charset="0"/>
                <a:cs typeface="Times New Roman" panose="02020603050405020304" pitchFamily="18" charset="0"/>
              </a:rPr>
              <a:t>ne semnalează că suntem marcați și de blestemul indiferenței...care e </a:t>
            </a:r>
            <a:r>
              <a:rPr lang="ro-RO" i="1" dirty="0">
                <a:latin typeface="Times New Roman" panose="02020603050405020304" pitchFamily="18" charset="0"/>
                <a:cs typeface="Times New Roman" panose="02020603050405020304" pitchFamily="18" charset="0"/>
              </a:rPr>
              <a:t>iadul pe pământ</a:t>
            </a:r>
            <a:r>
              <a:rPr lang="ro-RO" dirty="0">
                <a:latin typeface="Times New Roman" panose="02020603050405020304" pitchFamily="18" charset="0"/>
                <a:cs typeface="Times New Roman" panose="02020603050405020304" pitchFamily="18" charset="0"/>
              </a:rPr>
              <a:t>...</a:t>
            </a:r>
          </a:p>
          <a:p>
            <a:pPr algn="just"/>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Oare</a:t>
            </a:r>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ce fațetă aparte a ființei noastre ne relevă  distorsiunea specifică din TPOC ?</a:t>
            </a: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914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238484" y="1420844"/>
            <a:ext cx="8915400" cy="4978893"/>
          </a:xfrm>
        </p:spPr>
        <p:txBody>
          <a:bodyPr>
            <a:normAutofit/>
          </a:bodyPr>
          <a:lstStyle/>
          <a:p>
            <a:pPr marL="0" indent="0" algn="just">
              <a:lnSpc>
                <a:spcPct val="150000"/>
              </a:lnSpc>
              <a:buNone/>
            </a:pPr>
            <a:endParaRPr lang="en-US" dirty="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Un </a:t>
            </a:r>
            <a:r>
              <a:rPr lang="ro-RO" dirty="0">
                <a:latin typeface="Times New Roman" panose="02020603050405020304" pitchFamily="18" charset="0"/>
                <a:cs typeface="Times New Roman" panose="02020603050405020304" pitchFamily="18" charset="0"/>
              </a:rPr>
              <a:t>aspect al delimitării persoanei îl constituie și dimensionarea sa </a:t>
            </a:r>
            <a:r>
              <a:rPr lang="ro-RO">
                <a:latin typeface="Times New Roman" panose="02020603050405020304" pitchFamily="18" charset="0"/>
                <a:cs typeface="Times New Roman" panose="02020603050405020304" pitchFamily="18" charset="0"/>
              </a:rPr>
              <a:t>prin </a:t>
            </a:r>
            <a:r>
              <a:rPr lang="ro-RO" smtClean="0">
                <a:latin typeface="Times New Roman" panose="02020603050405020304" pitchFamily="18" charset="0"/>
                <a:cs typeface="Times New Roman" panose="02020603050405020304" pitchFamily="18" charset="0"/>
              </a:rPr>
              <a:t>posesii</a:t>
            </a:r>
            <a:r>
              <a:rPr lang="ro-RO" dirty="0">
                <a:latin typeface="Times New Roman" panose="02020603050405020304" pitchFamily="18" charset="0"/>
                <a:cs typeface="Times New Roman" panose="02020603050405020304" pitchFamily="18" charset="0"/>
              </a:rPr>
              <a:t>, prin cele avute, prin avere; nivel la care apare </a:t>
            </a:r>
            <a:r>
              <a:rPr lang="ro-RO" b="1" dirty="0">
                <a:latin typeface="Times New Roman" panose="02020603050405020304" pitchFamily="18" charset="0"/>
                <a:cs typeface="Times New Roman" panose="02020603050405020304" pitchFamily="18" charset="0"/>
              </a:rPr>
              <a:t>zgârcenia</a:t>
            </a:r>
            <a:r>
              <a:rPr lang="ro-RO" dirty="0">
                <a:latin typeface="Times New Roman" panose="02020603050405020304" pitchFamily="18" charset="0"/>
                <a:cs typeface="Times New Roman" panose="02020603050405020304" pitchFamily="18" charset="0"/>
              </a:rPr>
              <a:t>. Ea se articulează cu nevoia obsesivului de a aduna şi tezauriza, de a nu renunţa la lucrurile în posesia cărora intră, deşi nu mai are nevoie de ele. </a:t>
            </a:r>
          </a:p>
          <a:p>
            <a:pPr algn="just"/>
            <a:r>
              <a:rPr lang="ro-RO" dirty="0" smtClean="0">
                <a:latin typeface="Times New Roman" panose="02020603050405020304" pitchFamily="18" charset="0"/>
                <a:cs typeface="Times New Roman" panose="02020603050405020304" pitchFamily="18" charset="0"/>
              </a:rPr>
              <a:t>Chiar </a:t>
            </a:r>
            <a:r>
              <a:rPr lang="ro-RO" dirty="0">
                <a:latin typeface="Times New Roman" panose="02020603050405020304" pitchFamily="18" charset="0"/>
                <a:cs typeface="Times New Roman" panose="02020603050405020304" pitchFamily="18" charset="0"/>
              </a:rPr>
              <a:t>dacă e bogat, </a:t>
            </a:r>
            <a:r>
              <a:rPr lang="ro-RO" dirty="0" err="1">
                <a:latin typeface="Times New Roman" panose="02020603050405020304" pitchFamily="18" charset="0"/>
                <a:cs typeface="Times New Roman" panose="02020603050405020304" pitchFamily="18" charset="0"/>
              </a:rPr>
              <a:t>anancastul</a:t>
            </a:r>
            <a:r>
              <a:rPr lang="ro-RO" dirty="0">
                <a:latin typeface="Times New Roman" panose="02020603050405020304" pitchFamily="18" charset="0"/>
                <a:cs typeface="Times New Roman" panose="02020603050405020304" pitchFamily="18" charset="0"/>
              </a:rPr>
              <a:t> poate fi meschin, dăruind puţin şi cu multă grijă, ducând o viaţă plină de privaţiuni, pe care o controlează însă cât mai mult, în limitele şi detaliile sale de om zgârcit.</a:t>
            </a:r>
          </a:p>
          <a:p>
            <a:pPr algn="just"/>
            <a:r>
              <a:rPr lang="ro-RO" dirty="0" smtClean="0">
                <a:latin typeface="Times New Roman" panose="02020603050405020304" pitchFamily="18" charset="0"/>
                <a:cs typeface="Times New Roman" panose="02020603050405020304" pitchFamily="18" charset="0"/>
              </a:rPr>
              <a:t>Tot </a:t>
            </a:r>
            <a:r>
              <a:rPr lang="ro-RO" dirty="0">
                <a:latin typeface="Times New Roman" panose="02020603050405020304" pitchFamily="18" charset="0"/>
                <a:cs typeface="Times New Roman" panose="02020603050405020304" pitchFamily="18" charset="0"/>
              </a:rPr>
              <a:t>în direcţia dimensionării prin posesie se desfăşoară şi </a:t>
            </a:r>
            <a:r>
              <a:rPr lang="ro-RO" dirty="0" err="1">
                <a:latin typeface="Times New Roman" panose="02020603050405020304" pitchFamily="18" charset="0"/>
                <a:cs typeface="Times New Roman" panose="02020603050405020304" pitchFamily="18" charset="0"/>
              </a:rPr>
              <a:t>colecţionarismul</a:t>
            </a:r>
            <a:r>
              <a:rPr lang="ro-RO" dirty="0">
                <a:latin typeface="Times New Roman" panose="02020603050405020304" pitchFamily="18" charset="0"/>
                <a:cs typeface="Times New Roman" panose="02020603050405020304" pitchFamily="18" charset="0"/>
              </a:rPr>
              <a:t>, comportament des întâlnit la persoane cu trăsături obsesionale. Colecţia e o proprietate privată bine delimitată şi controlată, ce se pretează uşor la ordonare, sistematizare şi clasificare</a:t>
            </a:r>
          </a:p>
        </p:txBody>
      </p:sp>
    </p:spTree>
    <p:extLst>
      <p:ext uri="{BB962C8B-B14F-4D97-AF65-F5344CB8AC3E}">
        <p14:creationId xmlns:p14="http://schemas.microsoft.com/office/powerpoint/2010/main" val="1960295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238484" y="1420844"/>
            <a:ext cx="8915400" cy="4978893"/>
          </a:xfrm>
        </p:spPr>
        <p:txBody>
          <a:bodyPr>
            <a:normAutofit fontScale="92500"/>
          </a:bodyPr>
          <a:lstStyle/>
          <a:p>
            <a:pPr marL="0" indent="0" algn="just">
              <a:lnSpc>
                <a:spcPct val="150000"/>
              </a:lnSpc>
              <a:buNone/>
            </a:pPr>
            <a:endParaRPr lang="en-US" dirty="0">
              <a:latin typeface="Times New Roman" panose="02020603050405020304" pitchFamily="18" charset="0"/>
              <a:cs typeface="Times New Roman" panose="02020603050405020304" pitchFamily="18" charset="0"/>
            </a:endParaRPr>
          </a:p>
          <a:p>
            <a:pPr algn="just">
              <a:lnSpc>
                <a:spcPct val="150000"/>
              </a:lnSpc>
            </a:pPr>
            <a:r>
              <a:rPr lang="ro-RO" dirty="0">
                <a:latin typeface="Times New Roman" panose="02020603050405020304" pitchFamily="18" charset="0"/>
                <a:cs typeface="Times New Roman" panose="02020603050405020304" pitchFamily="18" charset="0"/>
              </a:rPr>
              <a:t>   Profilul pe care psihopatologii l-au degajat atunci când au realizat constructul TPOC se corelează, așa cum s-a menționat la început, cu o arie tipologică caracterială normală și eficientă, în mare măsură circumscrisă în prezent prin profilul Conștiinciozității din Doctrina celor 5 Mari Factori. În această arie se dezvoltă o multitudine de profesioniști excelenți în domenii precum:</a:t>
            </a:r>
          </a:p>
          <a:p>
            <a:pPr lvl="0" algn="just">
              <a:lnSpc>
                <a:spcPct val="150000"/>
              </a:lnSpc>
            </a:pPr>
            <a:r>
              <a:rPr lang="ro-RO" dirty="0">
                <a:latin typeface="Times New Roman" panose="02020603050405020304" pitchFamily="18" charset="0"/>
                <a:cs typeface="Times New Roman" panose="02020603050405020304" pitchFamily="18" charset="0"/>
              </a:rPr>
              <a:t>   ....administrația, contabilitatea, arhivarea, justiția managementul și – practic – aproape toate domeniile ce se realizează prin muncă conștiincioasă, pretinzând ordine și performanță</a:t>
            </a:r>
          </a:p>
          <a:p>
            <a:pPr algn="just">
              <a:lnSpc>
                <a:spcPct val="150000"/>
              </a:lnSpc>
            </a:pPr>
            <a:r>
              <a:rPr lang="ro-RO" dirty="0">
                <a:latin typeface="Times New Roman" panose="02020603050405020304" pitchFamily="18" charset="0"/>
                <a:cs typeface="Times New Roman" panose="02020603050405020304" pitchFamily="18" charset="0"/>
              </a:rPr>
              <a:t>       Dar, particularitățile acestui domeniu...care se corelează și cu unele aspecte ale autismului și </a:t>
            </a:r>
            <a:r>
              <a:rPr lang="ro-RO" dirty="0" err="1">
                <a:latin typeface="Times New Roman" panose="02020603050405020304" pitchFamily="18" charset="0"/>
                <a:cs typeface="Times New Roman" panose="02020603050405020304" pitchFamily="18" charset="0"/>
              </a:rPr>
              <a:t>schizotipiei</a:t>
            </a:r>
            <a:r>
              <a:rPr lang="ro-RO" dirty="0">
                <a:latin typeface="Times New Roman" panose="02020603050405020304" pitchFamily="18" charset="0"/>
                <a:cs typeface="Times New Roman" panose="02020603050405020304" pitchFamily="18" charset="0"/>
              </a:rPr>
              <a:t>...ne fac atenți la cea ce psihopatologia ne poate spune despre infrastructura specifică a psihismului uman.</a:t>
            </a:r>
          </a:p>
          <a:p>
            <a:r>
              <a:rPr lang="ro-RO" dirty="0"/>
              <a:t> </a:t>
            </a:r>
          </a:p>
        </p:txBody>
      </p:sp>
    </p:spTree>
    <p:extLst>
      <p:ext uri="{BB962C8B-B14F-4D97-AF65-F5344CB8AC3E}">
        <p14:creationId xmlns:p14="http://schemas.microsoft.com/office/powerpoint/2010/main" val="72938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12F6BB6B-8E35-4ADA-8F80-9879F5012429}"/>
              </a:ext>
            </a:extLst>
          </p:cNvPr>
          <p:cNvSpPr>
            <a:spLocks noGrp="1"/>
          </p:cNvSpPr>
          <p:nvPr>
            <p:ph idx="1"/>
          </p:nvPr>
        </p:nvSpPr>
        <p:spPr>
          <a:xfrm>
            <a:off x="2589212" y="1075765"/>
            <a:ext cx="8915400" cy="4835457"/>
          </a:xfrm>
        </p:spPr>
        <p:txBody>
          <a:bodyPr>
            <a:normAutofit/>
          </a:bodyPr>
          <a:lstStyle/>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Pentru cei care acceptă abordarea dimensională a TP din DSM-5 – ce face apel la Doctrina celor Cinci Mari Factori – apare evident că în TPOC se exprimă un deficit disfuncțional a dimensiunii </a:t>
            </a:r>
            <a:r>
              <a:rPr lang="ro-RO" dirty="0" smtClean="0">
                <a:latin typeface="Times New Roman" panose="02020603050405020304" pitchFamily="18" charset="0"/>
                <a:cs typeface="Times New Roman" panose="02020603050405020304" pitchFamily="18" charset="0"/>
              </a:rPr>
              <a:t>CONȘT</a:t>
            </a:r>
            <a:r>
              <a:rPr lang="en-US" dirty="0" smtClean="0">
                <a:latin typeface="Times New Roman" panose="02020603050405020304" pitchFamily="18" charset="0"/>
                <a:cs typeface="Times New Roman" panose="02020603050405020304" pitchFamily="18" charset="0"/>
              </a:rPr>
              <a:t>I</a:t>
            </a:r>
            <a:r>
              <a:rPr lang="ro-RO" dirty="0" smtClean="0">
                <a:latin typeface="Times New Roman" panose="02020603050405020304" pitchFamily="18" charset="0"/>
                <a:cs typeface="Times New Roman" panose="02020603050405020304" pitchFamily="18" charset="0"/>
              </a:rPr>
              <a:t>ICIOZITĂȚII</a:t>
            </a:r>
            <a:r>
              <a:rPr lang="ro-RO" dirty="0">
                <a:latin typeface="Times New Roman" panose="02020603050405020304" pitchFamily="18" charset="0"/>
                <a:cs typeface="Times New Roman" panose="02020603050405020304" pitchFamily="18" charset="0"/>
              </a:rPr>
              <a:t>... ce se manifestă pozitiv prin:</a:t>
            </a:r>
          </a:p>
          <a:p>
            <a:pPr lvl="0" algn="just"/>
            <a:r>
              <a:rPr lang="ro-RO" b="1" dirty="0">
                <a:latin typeface="Times New Roman" panose="02020603050405020304" pitchFamily="18" charset="0"/>
                <a:cs typeface="Times New Roman" panose="02020603050405020304" pitchFamily="18" charset="0"/>
              </a:rPr>
              <a:t>Competență</a:t>
            </a:r>
            <a:r>
              <a:rPr lang="ro-RO" dirty="0">
                <a:latin typeface="Times New Roman" panose="02020603050405020304" pitchFamily="18" charset="0"/>
                <a:cs typeface="Times New Roman" panose="02020603050405020304" pitchFamily="18" charset="0"/>
              </a:rPr>
              <a:t> (eficacitate) </a:t>
            </a:r>
            <a:r>
              <a:rPr lang="ro-RO" b="1" dirty="0">
                <a:latin typeface="Times New Roman" panose="02020603050405020304" pitchFamily="18" charset="0"/>
                <a:cs typeface="Times New Roman" panose="02020603050405020304" pitchFamily="18" charset="0"/>
              </a:rPr>
              <a:t>– Ordine</a:t>
            </a:r>
            <a:r>
              <a:rPr lang="ro-RO" dirty="0">
                <a:latin typeface="Times New Roman" panose="02020603050405020304" pitchFamily="18" charset="0"/>
                <a:cs typeface="Times New Roman" panose="02020603050405020304" pitchFamily="18" charset="0"/>
              </a:rPr>
              <a:t> (organizare) - </a:t>
            </a:r>
            <a:r>
              <a:rPr lang="ro-RO" b="1" dirty="0">
                <a:latin typeface="Times New Roman" panose="02020603050405020304" pitchFamily="18" charset="0"/>
                <a:cs typeface="Times New Roman" panose="02020603050405020304" pitchFamily="18" charset="0"/>
              </a:rPr>
              <a:t>Datorie</a:t>
            </a:r>
            <a:r>
              <a:rPr lang="ro-RO" dirty="0">
                <a:latin typeface="Times New Roman" panose="02020603050405020304" pitchFamily="18" charset="0"/>
                <a:cs typeface="Times New Roman" panose="02020603050405020304" pitchFamily="18" charset="0"/>
              </a:rPr>
              <a:t> (atent) – </a:t>
            </a:r>
            <a:r>
              <a:rPr lang="ro-RO" b="1" dirty="0">
                <a:latin typeface="Times New Roman" panose="02020603050405020304" pitchFamily="18" charset="0"/>
                <a:cs typeface="Times New Roman" panose="02020603050405020304" pitchFamily="18" charset="0"/>
              </a:rPr>
              <a:t>Tendință spre realizare</a:t>
            </a:r>
            <a:r>
              <a:rPr lang="ro-RO" dirty="0">
                <a:latin typeface="Times New Roman" panose="02020603050405020304" pitchFamily="18" charset="0"/>
                <a:cs typeface="Times New Roman" panose="02020603050405020304" pitchFamily="18" charset="0"/>
              </a:rPr>
              <a:t> (metodic) – </a:t>
            </a:r>
            <a:r>
              <a:rPr lang="ro-RO" b="1" dirty="0">
                <a:latin typeface="Times New Roman" panose="02020603050405020304" pitchFamily="18" charset="0"/>
                <a:cs typeface="Times New Roman" panose="02020603050405020304" pitchFamily="18" charset="0"/>
              </a:rPr>
              <a:t>Autodisciplină</a:t>
            </a:r>
            <a:r>
              <a:rPr lang="ro-RO" dirty="0">
                <a:latin typeface="Times New Roman" panose="02020603050405020304" pitchFamily="18" charset="0"/>
                <a:cs typeface="Times New Roman" panose="02020603050405020304" pitchFamily="18" charset="0"/>
              </a:rPr>
              <a:t> (nu e leneș) – </a:t>
            </a:r>
            <a:r>
              <a:rPr lang="ro-RO" b="1" dirty="0">
                <a:latin typeface="Times New Roman" panose="02020603050405020304" pitchFamily="18" charset="0"/>
                <a:cs typeface="Times New Roman" panose="02020603050405020304" pitchFamily="18" charset="0"/>
              </a:rPr>
              <a:t>Deliberare</a:t>
            </a:r>
            <a:r>
              <a:rPr lang="ro-RO" dirty="0">
                <a:latin typeface="Times New Roman" panose="02020603050405020304" pitchFamily="18" charset="0"/>
                <a:cs typeface="Times New Roman" panose="02020603050405020304" pitchFamily="18" charset="0"/>
              </a:rPr>
              <a:t> (nu e impulsiv)..</a:t>
            </a:r>
          </a:p>
          <a:p>
            <a:pPr algn="just"/>
            <a:r>
              <a:rPr lang="ro-RO" dirty="0" smtClean="0">
                <a:latin typeface="Times New Roman" panose="02020603050405020304" pitchFamily="18" charset="0"/>
                <a:cs typeface="Times New Roman" panose="02020603050405020304" pitchFamily="18" charset="0"/>
              </a:rPr>
              <a:t>TPOC </a:t>
            </a:r>
            <a:r>
              <a:rPr lang="ro-RO" dirty="0">
                <a:latin typeface="Times New Roman" panose="02020603050405020304" pitchFamily="18" charset="0"/>
                <a:cs typeface="Times New Roman" panose="02020603050405020304" pitchFamily="18" charset="0"/>
              </a:rPr>
              <a:t>se decantează astfel dintr-o subclasă populațională preocupată pozitiv de acțiunea productivă eficientă.....de </a:t>
            </a:r>
            <a:r>
              <a:rPr lang="ro-RO" dirty="0" err="1">
                <a:latin typeface="Times New Roman" panose="02020603050405020304" pitchFamily="18" charset="0"/>
                <a:cs typeface="Times New Roman" panose="02020603050405020304" pitchFamily="18" charset="0"/>
              </a:rPr>
              <a:t>ordine...datorie..deliberare...control...disciplină</a:t>
            </a:r>
            <a:endParaRPr lang="ro-RO"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           ... pentru care relaționarea cu alții e însă secundară...</a:t>
            </a:r>
          </a:p>
        </p:txBody>
      </p:sp>
    </p:spTree>
    <p:extLst>
      <p:ext uri="{BB962C8B-B14F-4D97-AF65-F5344CB8AC3E}">
        <p14:creationId xmlns:p14="http://schemas.microsoft.com/office/powerpoint/2010/main" val="496591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753644" y="1352810"/>
            <a:ext cx="9750968" cy="4558411"/>
          </a:xfrm>
        </p:spPr>
        <p:txBody>
          <a:bodyPr/>
          <a:lstStyle/>
          <a:p>
            <a:r>
              <a:rPr lang="ro-RO" dirty="0">
                <a:latin typeface="Times New Roman" panose="02020603050405020304" pitchFamily="18" charset="0"/>
                <a:cs typeface="Times New Roman" panose="02020603050405020304" pitchFamily="18" charset="0"/>
              </a:rPr>
              <a:t>Profilul categorial caracterial  al TPOC din DSM-5 s-ar putea rezuma astfel:</a:t>
            </a:r>
          </a:p>
          <a:p>
            <a:pPr marL="0" indent="0">
              <a:buNone/>
            </a:pPr>
            <a:endParaRPr lang="ro-RO" dirty="0"/>
          </a:p>
        </p:txBody>
      </p:sp>
      <p:sp>
        <p:nvSpPr>
          <p:cNvPr id="4" name="Oval 3"/>
          <p:cNvSpPr/>
          <p:nvPr/>
        </p:nvSpPr>
        <p:spPr>
          <a:xfrm>
            <a:off x="2505206" y="2066795"/>
            <a:ext cx="7615824" cy="3770334"/>
          </a:xfrm>
          <a:prstGeom prst="ellipse">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ro-RO" b="1" dirty="0">
                <a:latin typeface="Times New Roman" panose="02020603050405020304" pitchFamily="18" charset="0"/>
                <a:cs typeface="Times New Roman" panose="02020603050405020304" pitchFamily="18" charset="0"/>
              </a:rPr>
              <a:t> Preocupare rigidă și încăpățânată cu pregătirea și </a:t>
            </a:r>
            <a:r>
              <a:rPr lang="ro-RO" b="1" u="sng" dirty="0">
                <a:latin typeface="Times New Roman" panose="02020603050405020304" pitchFamily="18" charset="0"/>
                <a:cs typeface="Times New Roman" panose="02020603050405020304" pitchFamily="18" charset="0"/>
              </a:rPr>
              <a:t>controlul perfecționist al unei munci </a:t>
            </a:r>
            <a:r>
              <a:rPr lang="ro-RO" b="1" u="sng" dirty="0" err="1">
                <a:latin typeface="Times New Roman" panose="02020603050405020304" pitchFamily="18" charset="0"/>
                <a:cs typeface="Times New Roman" panose="02020603050405020304" pitchFamily="18" charset="0"/>
              </a:rPr>
              <a:t>productive</a:t>
            </a:r>
            <a:r>
              <a:rPr lang="ro-RO" b="1" dirty="0" err="1">
                <a:latin typeface="Times New Roman" panose="02020603050405020304" pitchFamily="18" charset="0"/>
                <a:cs typeface="Times New Roman" panose="02020603050405020304" pitchFamily="18" charset="0"/>
              </a:rPr>
              <a:t>....în</a:t>
            </a:r>
            <a:r>
              <a:rPr lang="ro-RO" b="1" dirty="0">
                <a:latin typeface="Times New Roman" panose="02020603050405020304" pitchFamily="18" charset="0"/>
                <a:cs typeface="Times New Roman" panose="02020603050405020304" pitchFamily="18" charset="0"/>
              </a:rPr>
              <a:t> detrimentul </a:t>
            </a:r>
            <a:r>
              <a:rPr lang="ro-RO" b="1" dirty="0" err="1" smtClean="0">
                <a:latin typeface="Times New Roman" panose="02020603050405020304" pitchFamily="18" charset="0"/>
                <a:cs typeface="Times New Roman" panose="02020603050405020304" pitchFamily="18" charset="0"/>
              </a:rPr>
              <a:t>recreaț</a:t>
            </a:r>
            <a:r>
              <a:rPr lang="en-US" b="1" dirty="0" err="1">
                <a:latin typeface="Times New Roman" panose="02020603050405020304" pitchFamily="18" charset="0"/>
                <a:cs typeface="Times New Roman" panose="02020603050405020304" pitchFamily="18" charset="0"/>
              </a:rPr>
              <a:t>i</a:t>
            </a:r>
            <a:r>
              <a:rPr lang="ro-RO" b="1" dirty="0" smtClean="0">
                <a:latin typeface="Times New Roman" panose="02020603050405020304" pitchFamily="18" charset="0"/>
                <a:cs typeface="Times New Roman" panose="02020603050405020304" pitchFamily="18" charset="0"/>
              </a:rPr>
              <a:t>ilor</a:t>
            </a:r>
            <a:r>
              <a:rPr lang="ro-RO" b="1" dirty="0">
                <a:latin typeface="Times New Roman" panose="02020603050405020304" pitchFamily="18" charset="0"/>
                <a:cs typeface="Times New Roman" panose="02020603050405020304" pitchFamily="18" charset="0"/>
              </a:rPr>
              <a:t>.. și relațiilor de prietenie..</a:t>
            </a:r>
            <a:endParaRPr lang="ro-RO" dirty="0">
              <a:latin typeface="Times New Roman" panose="02020603050405020304" pitchFamily="18" charset="0"/>
              <a:cs typeface="Times New Roman" panose="02020603050405020304" pitchFamily="18" charset="0"/>
            </a:endParaRPr>
          </a:p>
          <a:p>
            <a:pPr algn="just"/>
            <a:r>
              <a:rPr lang="ro-RO" b="1" dirty="0">
                <a:latin typeface="Times New Roman" panose="02020603050405020304" pitchFamily="18" charset="0"/>
                <a:cs typeface="Times New Roman" panose="02020603050405020304" pitchFamily="18" charset="0"/>
              </a:rPr>
              <a:t>     ....cu </a:t>
            </a:r>
            <a:r>
              <a:rPr lang="ro-RO" b="1" u="sng" dirty="0">
                <a:latin typeface="Times New Roman" panose="02020603050405020304" pitchFamily="18" charset="0"/>
                <a:cs typeface="Times New Roman" panose="02020603050405020304" pitchFamily="18" charset="0"/>
              </a:rPr>
              <a:t>atenție excesivă la detalii, reguli, liste, ordine, organizare</a:t>
            </a:r>
            <a:r>
              <a:rPr lang="ro-RO" b="1" dirty="0">
                <a:latin typeface="Times New Roman" panose="02020603050405020304" pitchFamily="18" charset="0"/>
                <a:cs typeface="Times New Roman" panose="02020603050405020304" pitchFamily="18" charset="0"/>
              </a:rPr>
              <a:t>, orare, programe... într-o astfel de </a:t>
            </a:r>
            <a:r>
              <a:rPr lang="ro-RO" b="1" dirty="0" err="1">
                <a:latin typeface="Times New Roman" panose="02020603050405020304" pitchFamily="18" charset="0"/>
                <a:cs typeface="Times New Roman" panose="02020603050405020304" pitchFamily="18" charset="0"/>
              </a:rPr>
              <a:t>măsură...încât</a:t>
            </a:r>
            <a:r>
              <a:rPr lang="ro-RO" b="1" dirty="0">
                <a:latin typeface="Times New Roman" panose="02020603050405020304" pitchFamily="18" charset="0"/>
                <a:cs typeface="Times New Roman" panose="02020603050405020304" pitchFamily="18" charset="0"/>
              </a:rPr>
              <a:t> se pierde din vedere scopul principal.....(iar</a:t>
            </a:r>
            <a:r>
              <a:rPr lang="ro-RO" b="1" u="sng" dirty="0">
                <a:latin typeface="Times New Roman" panose="02020603050405020304" pitchFamily="18" charset="0"/>
                <a:cs typeface="Times New Roman" panose="02020603050405020304" pitchFamily="18" charset="0"/>
              </a:rPr>
              <a:t>) colaborarea cu alții e dificilă</a:t>
            </a:r>
            <a:r>
              <a:rPr lang="ro-RO" b="1" dirty="0">
                <a:latin typeface="Times New Roman" panose="02020603050405020304" pitchFamily="18" charset="0"/>
                <a:cs typeface="Times New Roman" panose="02020603050405020304" pitchFamily="18" charset="0"/>
              </a:rPr>
              <a:t>.. la fel ca </a:t>
            </a:r>
            <a:r>
              <a:rPr lang="ro-RO" b="1" u="sng" dirty="0">
                <a:latin typeface="Times New Roman" panose="02020603050405020304" pitchFamily="18" charset="0"/>
                <a:cs typeface="Times New Roman" panose="02020603050405020304" pitchFamily="18" charset="0"/>
              </a:rPr>
              <a:t>și  finalizarea</a:t>
            </a:r>
            <a:r>
              <a:rPr lang="ro-RO" b="1" dirty="0">
                <a:latin typeface="Times New Roman" panose="02020603050405020304" pitchFamily="18" charset="0"/>
                <a:cs typeface="Times New Roman" panose="02020603050405020304" pitchFamily="18" charset="0"/>
              </a:rPr>
              <a:t>, datorită exigențelor perfecționiste..</a:t>
            </a:r>
            <a:endParaRPr lang="ro-RO" dirty="0">
              <a:latin typeface="Times New Roman" panose="02020603050405020304" pitchFamily="18" charset="0"/>
              <a:cs typeface="Times New Roman" panose="02020603050405020304" pitchFamily="18" charset="0"/>
            </a:endParaRPr>
          </a:p>
          <a:p>
            <a:pPr algn="just"/>
            <a:r>
              <a:rPr lang="ro-RO" b="1" dirty="0">
                <a:latin typeface="Times New Roman" panose="02020603050405020304" pitchFamily="18" charset="0"/>
                <a:cs typeface="Times New Roman" panose="02020603050405020304" pitchFamily="18" charset="0"/>
              </a:rPr>
              <a:t>      E </a:t>
            </a:r>
            <a:r>
              <a:rPr lang="ro-RO" b="1" dirty="0" err="1">
                <a:latin typeface="Times New Roman" panose="02020603050405020304" pitchFamily="18" charset="0"/>
                <a:cs typeface="Times New Roman" panose="02020603050405020304" pitchFamily="18" charset="0"/>
              </a:rPr>
              <a:t>zgârcit..încăpățânat..scrupulos</a:t>
            </a:r>
            <a:r>
              <a:rPr lang="ro-RO" b="1" dirty="0">
                <a:latin typeface="Times New Roman" panose="02020603050405020304" pitchFamily="18" charset="0"/>
                <a:cs typeface="Times New Roman" panose="02020603050405020304" pitchFamily="18" charset="0"/>
              </a:rPr>
              <a:t> și </a:t>
            </a:r>
            <a:r>
              <a:rPr lang="ro-RO" b="1" dirty="0" err="1">
                <a:latin typeface="Times New Roman" panose="02020603050405020304" pitchFamily="18" charset="0"/>
                <a:cs typeface="Times New Roman" panose="02020603050405020304" pitchFamily="18" charset="0"/>
              </a:rPr>
              <a:t>inflexibil..nu</a:t>
            </a:r>
            <a:r>
              <a:rPr lang="ro-RO" b="1" dirty="0">
                <a:latin typeface="Times New Roman" panose="02020603050405020304" pitchFamily="18" charset="0"/>
                <a:cs typeface="Times New Roman" panose="02020603050405020304" pitchFamily="18" charset="0"/>
              </a:rPr>
              <a:t> renunță la lucruri inutile..</a:t>
            </a:r>
            <a:endParaRPr lang="ro-RO" dirty="0"/>
          </a:p>
        </p:txBody>
      </p:sp>
    </p:spTree>
    <p:extLst>
      <p:ext uri="{BB962C8B-B14F-4D97-AF65-F5344CB8AC3E}">
        <p14:creationId xmlns:p14="http://schemas.microsoft.com/office/powerpoint/2010/main" val="1058084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5618287F-6837-4446-8873-A2CE942A6AC0}"/>
              </a:ext>
            </a:extLst>
          </p:cNvPr>
          <p:cNvSpPr>
            <a:spLocks noGrp="1"/>
          </p:cNvSpPr>
          <p:nvPr>
            <p:ph idx="1"/>
          </p:nvPr>
        </p:nvSpPr>
        <p:spPr>
          <a:xfrm>
            <a:off x="2589212" y="1344706"/>
            <a:ext cx="8915400" cy="5109882"/>
          </a:xfrm>
        </p:spPr>
        <p:txBody>
          <a:bodyPr>
            <a:normAutofit/>
          </a:bodyPr>
          <a:lstStyle/>
          <a:p>
            <a:pPr marL="0" indent="0" algn="just">
              <a:buNone/>
            </a:pPr>
            <a:endParaRPr lang="en-US"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O caracterizare rezumativă ar fi:</a:t>
            </a:r>
          </a:p>
          <a:p>
            <a:pPr algn="just"/>
            <a:r>
              <a:rPr lang="ro-RO"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Persoană ce exprimă o </a:t>
            </a:r>
            <a:r>
              <a:rPr lang="ro-RO" b="1" dirty="0" err="1">
                <a:latin typeface="Times New Roman" panose="02020603050405020304" pitchFamily="18" charset="0"/>
                <a:cs typeface="Times New Roman" panose="02020603050405020304" pitchFamily="18" charset="0"/>
              </a:rPr>
              <a:t>atitudine</a:t>
            </a:r>
            <a:r>
              <a:rPr lang="ro-RO" dirty="0" err="1">
                <a:latin typeface="Times New Roman" panose="02020603050405020304" pitchFamily="18" charset="0"/>
                <a:cs typeface="Times New Roman" panose="02020603050405020304" pitchFamily="18" charset="0"/>
              </a:rPr>
              <a:t>..</a:t>
            </a:r>
            <a:r>
              <a:rPr lang="ro-RO" b="1" dirty="0" err="1">
                <a:latin typeface="Times New Roman" panose="02020603050405020304" pitchFamily="18" charset="0"/>
                <a:cs typeface="Times New Roman" panose="02020603050405020304" pitchFamily="18" charset="0"/>
              </a:rPr>
              <a:t>serioasă</a:t>
            </a:r>
            <a:r>
              <a:rPr lang="ro-RO" b="1" dirty="0">
                <a:latin typeface="Times New Roman" panose="02020603050405020304" pitchFamily="18" charset="0"/>
                <a:cs typeface="Times New Roman" panose="02020603050405020304" pitchFamily="18" charset="0"/>
              </a:rPr>
              <a:t>...</a:t>
            </a:r>
            <a:r>
              <a:rPr lang="ro-RO" b="1" dirty="0" err="1">
                <a:latin typeface="Times New Roman" panose="02020603050405020304" pitchFamily="18" charset="0"/>
                <a:cs typeface="Times New Roman" panose="02020603050405020304" pitchFamily="18" charset="0"/>
              </a:rPr>
              <a:t>oficială..rigidă..cu</a:t>
            </a:r>
            <a:r>
              <a:rPr lang="ro-RO" b="1" dirty="0">
                <a:latin typeface="Times New Roman" panose="02020603050405020304" pitchFamily="18" charset="0"/>
                <a:cs typeface="Times New Roman" panose="02020603050405020304" pitchFamily="18" charset="0"/>
              </a:rPr>
              <a:t> preocupare excesivă față de control și ordine... de organizarea și desfășurarea unei munci impersonale.... atentă la detalii... </a:t>
            </a:r>
            <a:r>
              <a:rPr lang="ro-RO" b="1" dirty="0" err="1">
                <a:latin typeface="Times New Roman" panose="02020603050405020304" pitchFamily="18" charset="0"/>
                <a:cs typeface="Times New Roman" panose="02020603050405020304" pitchFamily="18" charset="0"/>
              </a:rPr>
              <a:t>perfecționistă.....atașată</a:t>
            </a:r>
            <a:r>
              <a:rPr lang="ro-RO" b="1" dirty="0">
                <a:latin typeface="Times New Roman" panose="02020603050405020304" pitchFamily="18" charset="0"/>
                <a:cs typeface="Times New Roman" panose="02020603050405020304" pitchFamily="18" charset="0"/>
              </a:rPr>
              <a:t> de principii și </a:t>
            </a:r>
            <a:r>
              <a:rPr lang="ro-RO" b="1" dirty="0" err="1">
                <a:latin typeface="Times New Roman" panose="02020603050405020304" pitchFamily="18" charset="0"/>
                <a:cs typeface="Times New Roman" panose="02020603050405020304" pitchFamily="18" charset="0"/>
              </a:rPr>
              <a:t>normativități....care</a:t>
            </a:r>
            <a:r>
              <a:rPr lang="ro-RO" b="1" dirty="0">
                <a:latin typeface="Times New Roman" panose="02020603050405020304" pitchFamily="18" charset="0"/>
                <a:cs typeface="Times New Roman" panose="02020603050405020304" pitchFamily="18" charset="0"/>
              </a:rPr>
              <a:t> colaborează dificil și îi  menține constant pe ceilalți la o distanță afectivă oficială.. </a:t>
            </a:r>
            <a:r>
              <a:rPr lang="ro-RO" dirty="0">
                <a:latin typeface="Times New Roman" panose="02020603050405020304" pitchFamily="18" charset="0"/>
                <a:cs typeface="Times New Roman" panose="02020603050405020304" pitchFamily="18" charset="0"/>
              </a:rPr>
              <a:t>....</a:t>
            </a:r>
          </a:p>
          <a:p>
            <a:pPr algn="just"/>
            <a:r>
              <a:rPr lang="ro-RO" dirty="0">
                <a:latin typeface="Times New Roman" panose="02020603050405020304" pitchFamily="18" charset="0"/>
                <a:cs typeface="Times New Roman" panose="02020603050405020304" pitchFamily="18" charset="0"/>
              </a:rPr>
              <a:t>       Dacă </a:t>
            </a:r>
            <a:r>
              <a:rPr lang="ro-RO" b="1" dirty="0">
                <a:latin typeface="Times New Roman" panose="02020603050405020304" pitchFamily="18" charset="0"/>
                <a:cs typeface="Times New Roman" panose="02020603050405020304" pitchFamily="18" charset="0"/>
              </a:rPr>
              <a:t>histrionicul</a:t>
            </a:r>
            <a:r>
              <a:rPr lang="ro-RO" dirty="0">
                <a:latin typeface="Times New Roman" panose="02020603050405020304" pitchFamily="18" charset="0"/>
                <a:cs typeface="Times New Roman" panose="02020603050405020304" pitchFamily="18" charset="0"/>
              </a:rPr>
              <a:t> se realizează prin </a:t>
            </a:r>
            <a:r>
              <a:rPr lang="ro-RO" u="sng" dirty="0">
                <a:latin typeface="Times New Roman" panose="02020603050405020304" pitchFamily="18" charset="0"/>
                <a:cs typeface="Times New Roman" panose="02020603050405020304" pitchFamily="18" charset="0"/>
              </a:rPr>
              <a:t>spectacolul public </a:t>
            </a:r>
            <a:r>
              <a:rPr lang="ro-RO" dirty="0">
                <a:latin typeface="Times New Roman" panose="02020603050405020304" pitchFamily="18" charset="0"/>
                <a:cs typeface="Times New Roman" panose="02020603050405020304" pitchFamily="18" charset="0"/>
              </a:rPr>
              <a:t>ce captează atenția altora, </a:t>
            </a:r>
            <a:r>
              <a:rPr lang="ro-RO" b="1" dirty="0">
                <a:latin typeface="Times New Roman" panose="02020603050405020304" pitchFamily="18" charset="0"/>
                <a:cs typeface="Times New Roman" panose="02020603050405020304" pitchFamily="18" charset="0"/>
              </a:rPr>
              <a:t>TPOC</a:t>
            </a:r>
            <a:r>
              <a:rPr lang="ro-RO" dirty="0">
                <a:latin typeface="Times New Roman" panose="02020603050405020304" pitchFamily="18" charset="0"/>
                <a:cs typeface="Times New Roman" panose="02020603050405020304" pitchFamily="18" charset="0"/>
              </a:rPr>
              <a:t> se împlinește prin </a:t>
            </a:r>
            <a:r>
              <a:rPr lang="ro-RO" b="1" u="sng" dirty="0">
                <a:latin typeface="Times New Roman" panose="02020603050405020304" pitchFamily="18" charset="0"/>
                <a:cs typeface="Times New Roman" panose="02020603050405020304" pitchFamily="18" charset="0"/>
              </a:rPr>
              <a:t>randamentul unei munci anonime</a:t>
            </a:r>
            <a:r>
              <a:rPr lang="ro-RO" dirty="0">
                <a:latin typeface="Times New Roman" panose="02020603050405020304" pitchFamily="18" charset="0"/>
                <a:cs typeface="Times New Roman" panose="02020603050405020304" pitchFamily="18" charset="0"/>
              </a:rPr>
              <a:t>, prin performanțele din spatele unor roluri sociale...</a:t>
            </a:r>
          </a:p>
          <a:p>
            <a:pPr algn="just"/>
            <a:r>
              <a:rPr lang="ro-RO" dirty="0">
                <a:latin typeface="Times New Roman" panose="02020603050405020304" pitchFamily="18" charset="0"/>
                <a:cs typeface="Times New Roman" panose="02020603050405020304" pitchFamily="18" charset="0"/>
              </a:rPr>
              <a:t>       ...departe de glume și </a:t>
            </a:r>
            <a:r>
              <a:rPr lang="ro-RO" dirty="0" err="1">
                <a:latin typeface="Times New Roman" panose="02020603050405020304" pitchFamily="18" charset="0"/>
                <a:cs typeface="Times New Roman" panose="02020603050405020304" pitchFamily="18" charset="0"/>
              </a:rPr>
              <a:t>năzbâtii..de</a:t>
            </a:r>
            <a:r>
              <a:rPr lang="ro-RO" dirty="0">
                <a:latin typeface="Times New Roman" panose="02020603050405020304" pitchFamily="18" charset="0"/>
                <a:cs typeface="Times New Roman" panose="02020603050405020304" pitchFamily="18" charset="0"/>
              </a:rPr>
              <a:t> povestiri și de pierderea timpului „pe degeaba„....</a:t>
            </a:r>
          </a:p>
        </p:txBody>
      </p:sp>
    </p:spTree>
    <p:extLst>
      <p:ext uri="{BB962C8B-B14F-4D97-AF65-F5344CB8AC3E}">
        <p14:creationId xmlns:p14="http://schemas.microsoft.com/office/powerpoint/2010/main" val="3164941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507150" y="1711569"/>
            <a:ext cx="8915400" cy="3777622"/>
          </a:xfrm>
        </p:spPr>
        <p:txBody>
          <a:bodyPr>
            <a:normAutofit/>
          </a:bodyPr>
          <a:lstStyle/>
          <a:p>
            <a:pPr algn="just">
              <a:lnSpc>
                <a:spcPct val="110000"/>
              </a:lnSpc>
            </a:pPr>
            <a:r>
              <a:rPr lang="ro-RO" dirty="0">
                <a:latin typeface="Times New Roman" panose="02020603050405020304" pitchFamily="18" charset="0"/>
                <a:cs typeface="Times New Roman" panose="02020603050405020304" pitchFamily="18" charset="0"/>
              </a:rPr>
              <a:t>Profilul </a:t>
            </a:r>
            <a:r>
              <a:rPr lang="ro-RO" dirty="0" err="1">
                <a:latin typeface="Times New Roman" panose="02020603050405020304" pitchFamily="18" charset="0"/>
                <a:cs typeface="Times New Roman" panose="02020603050405020304" pitchFamily="18" charset="0"/>
              </a:rPr>
              <a:t>caracteriologic</a:t>
            </a:r>
            <a:r>
              <a:rPr lang="ro-RO" dirty="0">
                <a:latin typeface="Times New Roman" panose="02020603050405020304" pitchFamily="18" charset="0"/>
                <a:cs typeface="Times New Roman" panose="02020603050405020304" pitchFamily="18" charset="0"/>
              </a:rPr>
              <a:t> al TPOC  s-a decantat treptat pe parcursul sec XX </a:t>
            </a:r>
            <a:r>
              <a:rPr lang="ro-RO" dirty="0" smtClean="0">
                <a:latin typeface="Times New Roman" panose="02020603050405020304" pitchFamily="18" charset="0"/>
                <a:cs typeface="Times New Roman" panose="02020603050405020304" pitchFamily="18" charset="0"/>
              </a:rPr>
              <a:t>(având </a:t>
            </a:r>
            <a:r>
              <a:rPr lang="ro-RO" dirty="0">
                <a:latin typeface="Times New Roman" panose="02020603050405020304" pitchFamily="18" charset="0"/>
                <a:cs typeface="Times New Roman" panose="02020603050405020304" pitchFamily="18" charset="0"/>
              </a:rPr>
              <a:t>drept ghid cazul tipic ideal al „expertului„ lui Max Weber) cu referință la două variante polare: - </a:t>
            </a:r>
            <a:r>
              <a:rPr lang="ro-RO" b="1" dirty="0" err="1">
                <a:latin typeface="Times New Roman" panose="02020603050405020304" pitchFamily="18" charset="0"/>
                <a:cs typeface="Times New Roman" panose="02020603050405020304" pitchFamily="18" charset="0"/>
              </a:rPr>
              <a:t>psihastenul</a:t>
            </a:r>
            <a:r>
              <a:rPr lang="ro-RO" b="1"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(indecis </a:t>
            </a:r>
            <a:r>
              <a:rPr lang="ro-RO" dirty="0" err="1">
                <a:latin typeface="Times New Roman" panose="02020603050405020304" pitchFamily="18" charset="0"/>
                <a:cs typeface="Times New Roman" panose="02020603050405020304" pitchFamily="18" charset="0"/>
              </a:rPr>
              <a:t>ruminativ</a:t>
            </a:r>
            <a:r>
              <a:rPr lang="ro-RO" dirty="0">
                <a:latin typeface="Times New Roman" panose="02020603050405020304" pitchFamily="18" charset="0"/>
                <a:cs typeface="Times New Roman" panose="02020603050405020304" pitchFamily="18" charset="0"/>
              </a:rPr>
              <a:t>) și – </a:t>
            </a:r>
            <a:r>
              <a:rPr lang="ro-RO" b="1" dirty="0" err="1">
                <a:latin typeface="Times New Roman" panose="02020603050405020304" pitchFamily="18" charset="0"/>
                <a:cs typeface="Times New Roman" panose="02020603050405020304" pitchFamily="18" charset="0"/>
              </a:rPr>
              <a:t>anancastul</a:t>
            </a:r>
            <a:r>
              <a:rPr lang="ro-RO" dirty="0">
                <a:latin typeface="Times New Roman" panose="02020603050405020304" pitchFamily="18" charset="0"/>
                <a:cs typeface="Times New Roman" panose="02020603050405020304" pitchFamily="18" charset="0"/>
              </a:rPr>
              <a:t> (asertiv realizator).</a:t>
            </a:r>
          </a:p>
          <a:p>
            <a:pPr algn="just">
              <a:lnSpc>
                <a:spcPct val="110000"/>
              </a:lnSpc>
            </a:pPr>
            <a:r>
              <a:rPr lang="ro-RO" dirty="0" smtClean="0">
                <a:latin typeface="Times New Roman" panose="02020603050405020304" pitchFamily="18" charset="0"/>
                <a:cs typeface="Times New Roman" panose="02020603050405020304" pitchFamily="18" charset="0"/>
              </a:rPr>
              <a:t>La </a:t>
            </a:r>
            <a:r>
              <a:rPr lang="ro-RO" dirty="0">
                <a:latin typeface="Times New Roman" panose="02020603050405020304" pitchFamily="18" charset="0"/>
                <a:cs typeface="Times New Roman" panose="02020603050405020304" pitchFamily="18" charset="0"/>
              </a:rPr>
              <a:t>începutul sec XX dominantă era </a:t>
            </a:r>
            <a:r>
              <a:rPr lang="ro-RO" u="sng" dirty="0">
                <a:latin typeface="Times New Roman" panose="02020603050405020304" pitchFamily="18" charset="0"/>
                <a:cs typeface="Times New Roman" panose="02020603050405020304" pitchFamily="18" charset="0"/>
              </a:rPr>
              <a:t>perspectiva psihasteniei lui </a:t>
            </a:r>
            <a:r>
              <a:rPr lang="ro-RO" u="sng" dirty="0" err="1">
                <a:latin typeface="Times New Roman" panose="02020603050405020304" pitchFamily="18" charset="0"/>
                <a:cs typeface="Times New Roman" panose="02020603050405020304" pitchFamily="18" charset="0"/>
              </a:rPr>
              <a:t>Janet</a:t>
            </a:r>
            <a:r>
              <a:rPr lang="ro-RO" dirty="0">
                <a:latin typeface="Times New Roman" panose="02020603050405020304" pitchFamily="18" charset="0"/>
                <a:cs typeface="Times New Roman" panose="02020603050405020304" pitchFamily="18" charset="0"/>
              </a:rPr>
              <a:t>, marcată de indecizie și operare excesivă pe eventualități - </a:t>
            </a:r>
            <a:r>
              <a:rPr lang="ro-RO" dirty="0" err="1">
                <a:latin typeface="Times New Roman" panose="02020603050405020304" pitchFamily="18" charset="0"/>
                <a:cs typeface="Times New Roman" panose="02020603050405020304" pitchFamily="18" charset="0"/>
              </a:rPr>
              <a:t>K.Schneider</a:t>
            </a:r>
            <a:r>
              <a:rPr lang="ro-RO" dirty="0">
                <a:latin typeface="Times New Roman" panose="02020603050405020304" pitchFamily="18" charset="0"/>
                <a:cs typeface="Times New Roman" panose="02020603050405020304" pitchFamily="18" charset="0"/>
              </a:rPr>
              <a:t> comentând printre cele zece tipuri de Psihopați și „Indecisul„ (</a:t>
            </a:r>
            <a:r>
              <a:rPr lang="ro-RO" i="1" dirty="0" err="1">
                <a:latin typeface="Times New Roman" panose="02020603050405020304" pitchFamily="18" charset="0"/>
                <a:cs typeface="Times New Roman" panose="02020603050405020304" pitchFamily="18" charset="0"/>
              </a:rPr>
              <a:t>Selbstunsichere</a:t>
            </a:r>
            <a:r>
              <a:rPr lang="ro-RO" dirty="0">
                <a:latin typeface="Times New Roman" panose="02020603050405020304" pitchFamily="18" charset="0"/>
                <a:cs typeface="Times New Roman" panose="02020603050405020304" pitchFamily="18" charset="0"/>
              </a:rPr>
              <a:t>).</a:t>
            </a:r>
          </a:p>
          <a:p>
            <a:pPr algn="just">
              <a:lnSpc>
                <a:spcPct val="110000"/>
              </a:lnSpc>
            </a:pPr>
            <a:r>
              <a:rPr lang="ro-RO" dirty="0" smtClean="0">
                <a:latin typeface="Times New Roman" panose="02020603050405020304" pitchFamily="18" charset="0"/>
                <a:cs typeface="Times New Roman" panose="02020603050405020304" pitchFamily="18" charset="0"/>
              </a:rPr>
              <a:t>În </a:t>
            </a:r>
            <a:r>
              <a:rPr lang="ro-RO" dirty="0">
                <a:latin typeface="Times New Roman" panose="02020603050405020304" pitchFamily="18" charset="0"/>
                <a:cs typeface="Times New Roman" panose="02020603050405020304" pitchFamily="18" charset="0"/>
              </a:rPr>
              <a:t>a doua jumătate a sec XX a crescut interesul față de </a:t>
            </a:r>
            <a:r>
              <a:rPr lang="ro-RO" u="sng" dirty="0">
                <a:latin typeface="Times New Roman" panose="02020603050405020304" pitchFamily="18" charset="0"/>
                <a:cs typeface="Times New Roman" panose="02020603050405020304" pitchFamily="18" charset="0"/>
              </a:rPr>
              <a:t>persoanele ce se dedică ordinii și muncii suprapersonale, exemplar ajungând acum „</a:t>
            </a:r>
            <a:r>
              <a:rPr lang="ro-RO" u="sng" dirty="0" err="1" smtClean="0">
                <a:latin typeface="Times New Roman" panose="02020603050405020304" pitchFamily="18" charset="0"/>
                <a:cs typeface="Times New Roman" panose="02020603050405020304" pitchFamily="18" charset="0"/>
              </a:rPr>
              <a:t>ananca</a:t>
            </a:r>
            <a:r>
              <a:rPr lang="en-US" u="sng" dirty="0" err="1" smtClean="0">
                <a:latin typeface="Times New Roman" panose="02020603050405020304" pitchFamily="18" charset="0"/>
                <a:cs typeface="Times New Roman" panose="02020603050405020304" pitchFamily="18" charset="0"/>
              </a:rPr>
              <a:t>st</a:t>
            </a:r>
            <a:r>
              <a:rPr lang="ro-RO" u="sng" dirty="0" smtClean="0">
                <a:latin typeface="Times New Roman" panose="02020603050405020304" pitchFamily="18" charset="0"/>
                <a:cs typeface="Times New Roman" panose="02020603050405020304" pitchFamily="18" charset="0"/>
              </a:rPr>
              <a:t>ul</a:t>
            </a:r>
            <a:r>
              <a:rPr lang="ro-RO" dirty="0">
                <a:latin typeface="Times New Roman" panose="02020603050405020304" pitchFamily="18" charset="0"/>
                <a:cs typeface="Times New Roman" panose="02020603050405020304" pitchFamily="18" charset="0"/>
              </a:rPr>
              <a:t>„ (descris de </a:t>
            </a:r>
            <a:r>
              <a:rPr lang="ro-RO" dirty="0" err="1">
                <a:latin typeface="Times New Roman" panose="02020603050405020304" pitchFamily="18" charset="0"/>
                <a:cs typeface="Times New Roman" panose="02020603050405020304" pitchFamily="18" charset="0"/>
              </a:rPr>
              <a:t>Tellembach</a:t>
            </a:r>
            <a:r>
              <a:rPr lang="ro-RO" dirty="0">
                <a:latin typeface="Times New Roman" panose="02020603050405020304" pitchFamily="18" charset="0"/>
                <a:cs typeface="Times New Roman" panose="02020603050405020304" pitchFamily="18" charset="0"/>
              </a:rPr>
              <a:t> la </a:t>
            </a:r>
            <a:r>
              <a:rPr lang="ro-RO" dirty="0" err="1">
                <a:latin typeface="Times New Roman" panose="02020603050405020304" pitchFamily="18" charset="0"/>
                <a:cs typeface="Times New Roman" panose="02020603050405020304" pitchFamily="18" charset="0"/>
              </a:rPr>
              <a:t>Tipus</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Melancholicus</a:t>
            </a:r>
            <a:r>
              <a:rPr lang="ro-RO" dirty="0">
                <a:latin typeface="Times New Roman" panose="02020603050405020304" pitchFamily="18" charset="0"/>
                <a:cs typeface="Times New Roman" panose="02020603050405020304" pitchFamily="18" charset="0"/>
              </a:rPr>
              <a:t>)...</a:t>
            </a:r>
            <a:r>
              <a:rPr lang="ro-RO" dirty="0" err="1">
                <a:latin typeface="Times New Roman" panose="02020603050405020304" pitchFamily="18" charset="0"/>
                <a:cs typeface="Times New Roman" panose="02020603050405020304" pitchFamily="18" charset="0"/>
              </a:rPr>
              <a:t>hiperpreocupat</a:t>
            </a:r>
            <a:r>
              <a:rPr lang="ro-RO" dirty="0">
                <a:latin typeface="Times New Roman" panose="02020603050405020304" pitchFamily="18" charset="0"/>
                <a:cs typeface="Times New Roman" panose="02020603050405020304" pitchFamily="18" charset="0"/>
              </a:rPr>
              <a:t> de ordine și performanța sa în roluri (</a:t>
            </a:r>
            <a:r>
              <a:rPr lang="ro-RO" dirty="0" err="1">
                <a:latin typeface="Times New Roman" panose="02020603050405020304" pitchFamily="18" charset="0"/>
                <a:cs typeface="Times New Roman" panose="02020603050405020304" pitchFamily="18" charset="0"/>
              </a:rPr>
              <a:t>Kraus</a:t>
            </a:r>
            <a:r>
              <a:rPr lang="ro-RO" dirty="0">
                <a:latin typeface="Times New Roman" panose="02020603050405020304" pitchFamily="18" charset="0"/>
                <a:cs typeface="Times New Roman" panose="02020603050405020304" pitchFamily="18" charset="0"/>
              </a:rPr>
              <a:t>)..</a:t>
            </a:r>
          </a:p>
          <a:p>
            <a:endParaRPr lang="ro-RO" dirty="0"/>
          </a:p>
        </p:txBody>
      </p:sp>
    </p:spTree>
    <p:extLst>
      <p:ext uri="{BB962C8B-B14F-4D97-AF65-F5344CB8AC3E}">
        <p14:creationId xmlns:p14="http://schemas.microsoft.com/office/powerpoint/2010/main" val="142905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1064712" y="1665962"/>
            <a:ext cx="10002840" cy="3996284"/>
          </a:xfrm>
        </p:spPr>
        <p:txBody>
          <a:bodyPr>
            <a:normAutofit fontScale="25000" lnSpcReduction="20000"/>
          </a:bodyPr>
          <a:lstStyle/>
          <a:p>
            <a:pPr marL="0" indent="0">
              <a:buNone/>
            </a:pPr>
            <a:endParaRPr lang="en-US" sz="7200" dirty="0">
              <a:latin typeface="Times New Roman" panose="02020603050405020304" pitchFamily="18" charset="0"/>
              <a:cs typeface="Times New Roman" panose="02020603050405020304" pitchFamily="18" charset="0"/>
            </a:endParaRPr>
          </a:p>
          <a:p>
            <a:pPr>
              <a:lnSpc>
                <a:spcPct val="120000"/>
              </a:lnSpc>
            </a:pPr>
            <a:r>
              <a:rPr lang="ro-RO" sz="7200" dirty="0">
                <a:latin typeface="Times New Roman" panose="02020603050405020304" pitchFamily="18" charset="0"/>
                <a:cs typeface="Times New Roman" panose="02020603050405020304" pitchFamily="18" charset="0"/>
              </a:rPr>
              <a:t>Principalele trăsături ale TPOC – inclusiv a </a:t>
            </a:r>
            <a:r>
              <a:rPr lang="ro-RO" sz="7200" dirty="0" err="1" smtClean="0">
                <a:latin typeface="Times New Roman" panose="02020603050405020304" pitchFamily="18" charset="0"/>
                <a:cs typeface="Times New Roman" panose="02020603050405020304" pitchFamily="18" charset="0"/>
              </a:rPr>
              <a:t>variantelo</a:t>
            </a:r>
            <a:r>
              <a:rPr lang="en-US" sz="7200" dirty="0" smtClean="0">
                <a:latin typeface="Times New Roman" panose="02020603050405020304" pitchFamily="18" charset="0"/>
                <a:cs typeface="Times New Roman" panose="02020603050405020304" pitchFamily="18" charset="0"/>
              </a:rPr>
              <a:t>r</a:t>
            </a:r>
            <a:r>
              <a:rPr lang="ro-RO" sz="7200" dirty="0" smtClean="0">
                <a:latin typeface="Times New Roman" panose="02020603050405020304" pitchFamily="18" charset="0"/>
                <a:cs typeface="Times New Roman" panose="02020603050405020304" pitchFamily="18" charset="0"/>
              </a:rPr>
              <a:t> </a:t>
            </a:r>
            <a:r>
              <a:rPr lang="ro-RO" sz="7200" dirty="0" err="1">
                <a:latin typeface="Times New Roman" panose="02020603050405020304" pitchFamily="18" charset="0"/>
                <a:cs typeface="Times New Roman" panose="02020603050405020304" pitchFamily="18" charset="0"/>
              </a:rPr>
              <a:t>psihastene</a:t>
            </a:r>
            <a:r>
              <a:rPr lang="ro-RO" sz="7200" dirty="0">
                <a:latin typeface="Times New Roman" panose="02020603050405020304" pitchFamily="18" charset="0"/>
                <a:cs typeface="Times New Roman" panose="02020603050405020304" pitchFamily="18" charset="0"/>
              </a:rPr>
              <a:t> și </a:t>
            </a:r>
            <a:r>
              <a:rPr lang="ro-RO" sz="7200" dirty="0" err="1">
                <a:latin typeface="Times New Roman" panose="02020603050405020304" pitchFamily="18" charset="0"/>
                <a:cs typeface="Times New Roman" panose="02020603050405020304" pitchFamily="18" charset="0"/>
              </a:rPr>
              <a:t>anancaste</a:t>
            </a:r>
            <a:r>
              <a:rPr lang="ro-RO" sz="7200" dirty="0">
                <a:latin typeface="Times New Roman" panose="02020603050405020304" pitchFamily="18" charset="0"/>
                <a:cs typeface="Times New Roman" panose="02020603050405020304" pitchFamily="18" charset="0"/>
              </a:rPr>
              <a:t> – se bazează pe </a:t>
            </a:r>
            <a:r>
              <a:rPr lang="ro-RO" sz="7200" b="1" dirty="0">
                <a:latin typeface="Times New Roman" panose="02020603050405020304" pitchFamily="18" charset="0"/>
                <a:cs typeface="Times New Roman" panose="02020603050405020304" pitchFamily="18" charset="0"/>
              </a:rPr>
              <a:t>organizarea și implementarea de acțiunii</a:t>
            </a:r>
            <a:r>
              <a:rPr lang="ro-RO" sz="7200" dirty="0">
                <a:latin typeface="Times New Roman" panose="02020603050405020304" pitchFamily="18" charset="0"/>
                <a:cs typeface="Times New Roman" panose="02020603050405020304" pitchFamily="18" charset="0"/>
              </a:rPr>
              <a:t>, cu implicarea funcțiilor cognitiv-executive în:</a:t>
            </a:r>
          </a:p>
          <a:p>
            <a:pPr marL="0" indent="0">
              <a:lnSpc>
                <a:spcPct val="120000"/>
              </a:lnSpc>
              <a:buNone/>
            </a:pPr>
            <a:r>
              <a:rPr lang="ro-RO" sz="7200" dirty="0">
                <a:latin typeface="Times New Roman" panose="02020603050405020304" pitchFamily="18" charset="0"/>
                <a:cs typeface="Times New Roman" panose="02020603050405020304" pitchFamily="18" charset="0"/>
              </a:rPr>
              <a:t>                     - planuri de realizare a unui scop.. prin etape ordonate... modelate probabilistic</a:t>
            </a:r>
            <a:endParaRPr lang="en-US" sz="7200" dirty="0">
              <a:latin typeface="Times New Roman" panose="02020603050405020304" pitchFamily="18" charset="0"/>
              <a:cs typeface="Times New Roman" panose="02020603050405020304" pitchFamily="18" charset="0"/>
            </a:endParaRPr>
          </a:p>
          <a:p>
            <a:pPr marL="0" indent="0">
              <a:lnSpc>
                <a:spcPct val="120000"/>
              </a:lnSpc>
              <a:buNone/>
            </a:pP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decizi</a:t>
            </a:r>
            <a:r>
              <a:rPr lang="ro-RO" sz="7200" dirty="0">
                <a:latin typeface="Times New Roman" panose="02020603050405020304" pitchFamily="18" charset="0"/>
                <a:cs typeface="Times New Roman" panose="02020603050405020304" pitchFamily="18" charset="0"/>
              </a:rPr>
              <a:t>e..</a:t>
            </a:r>
            <a:r>
              <a:rPr lang="en-US" sz="7200" dirty="0">
                <a:latin typeface="Times New Roman" panose="02020603050405020304" pitchFamily="18" charset="0"/>
                <a:cs typeface="Times New Roman" panose="02020603050405020304" pitchFamily="18" charset="0"/>
              </a:rPr>
              <a:t> </a:t>
            </a:r>
            <a:r>
              <a:rPr lang="ro-RO" sz="7200" dirty="0">
                <a:latin typeface="Times New Roman" panose="02020603050405020304" pitchFamily="18" charset="0"/>
                <a:cs typeface="Times New Roman" panose="02020603050405020304" pitchFamily="18" charset="0"/>
              </a:rPr>
              <a:t>ș</a:t>
            </a:r>
            <a:r>
              <a:rPr lang="en-US" sz="7200" dirty="0" err="1">
                <a:latin typeface="Times New Roman" panose="02020603050405020304" pitchFamily="18" charset="0"/>
                <a:cs typeface="Times New Roman" panose="02020603050405020304" pitchFamily="18" charset="0"/>
              </a:rPr>
              <a:t>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implementarea</a:t>
            </a:r>
            <a:endParaRPr lang="en-US" sz="7200" dirty="0">
              <a:latin typeface="Times New Roman" panose="02020603050405020304" pitchFamily="18" charset="0"/>
              <a:cs typeface="Times New Roman" panose="02020603050405020304" pitchFamily="18" charset="0"/>
            </a:endParaRPr>
          </a:p>
          <a:p>
            <a:pPr marL="0" indent="0">
              <a:lnSpc>
                <a:spcPct val="120000"/>
              </a:lnSpc>
              <a:buNone/>
            </a:pP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acestora</a:t>
            </a:r>
            <a:r>
              <a:rPr lang="en-US" sz="7200" dirty="0">
                <a:latin typeface="Times New Roman" panose="02020603050405020304" pitchFamily="18" charset="0"/>
                <a:cs typeface="Times New Roman" panose="02020603050405020304" pitchFamily="18" charset="0"/>
              </a:rPr>
              <a:t>													FINAL </a:t>
            </a:r>
            <a:r>
              <a:rPr lang="ro-RO" sz="7200" dirty="0">
                <a:latin typeface="Times New Roman" panose="02020603050405020304" pitchFamily="18" charset="0"/>
                <a:cs typeface="Times New Roman" panose="02020603050405020304" pitchFamily="18" charset="0"/>
              </a:rPr>
              <a:t>finalizarea și.. </a:t>
            </a:r>
            <a:r>
              <a:rPr lang="en-US" sz="7200" dirty="0">
                <a:latin typeface="Times New Roman" panose="02020603050405020304" pitchFamily="18" charset="0"/>
                <a:cs typeface="Times New Roman" panose="02020603050405020304" pitchFamily="18" charset="0"/>
              </a:rPr>
              <a:t>																 			</a:t>
            </a:r>
            <a:r>
              <a:rPr lang="ro-RO" sz="7200" dirty="0">
                <a:latin typeface="Times New Roman" panose="02020603050405020304" pitchFamily="18" charset="0"/>
                <a:cs typeface="Times New Roman" panose="02020603050405020304" pitchFamily="18" charset="0"/>
              </a:rPr>
              <a:t>reorientarea </a:t>
            </a:r>
            <a:r>
              <a:rPr lang="en-US" sz="7200" dirty="0">
                <a:latin typeface="Times New Roman" panose="02020603050405020304" pitchFamily="18" charset="0"/>
                <a:cs typeface="Times New Roman" panose="02020603050405020304" pitchFamily="18" charset="0"/>
              </a:rPr>
              <a:t>																         		</a:t>
            </a:r>
            <a:r>
              <a:rPr lang="ro-RO" sz="7200" dirty="0">
                <a:latin typeface="Times New Roman" panose="02020603050405020304" pitchFamily="18" charset="0"/>
                <a:cs typeface="Times New Roman" panose="02020603050405020304" pitchFamily="18" charset="0"/>
              </a:rPr>
              <a:t>spre alt</a:t>
            </a:r>
            <a:r>
              <a:rPr lang="en-US" sz="7200" dirty="0">
                <a:latin typeface="Times New Roman" panose="02020603050405020304" pitchFamily="18" charset="0"/>
                <a:cs typeface="Times New Roman" panose="02020603050405020304" pitchFamily="18" charset="0"/>
              </a:rPr>
              <a:t>e</a:t>
            </a:r>
            <a:r>
              <a:rPr lang="ro-RO" sz="7200" dirty="0">
                <a:latin typeface="Times New Roman" panose="02020603050405020304" pitchFamily="18" charset="0"/>
                <a:cs typeface="Times New Roman" panose="02020603050405020304" pitchFamily="18" charset="0"/>
              </a:rPr>
              <a:t> acțiuni  </a:t>
            </a:r>
          </a:p>
          <a:p>
            <a:pPr marL="0" indent="0">
              <a:lnSpc>
                <a:spcPct val="120000"/>
              </a:lnSpc>
              <a:buNone/>
            </a:pPr>
            <a:r>
              <a:rPr lang="ro-RO" sz="7200" dirty="0">
                <a:latin typeface="Times New Roman" panose="02020603050405020304" pitchFamily="18" charset="0"/>
                <a:cs typeface="Times New Roman" panose="02020603050405020304" pitchFamily="18" charset="0"/>
              </a:rPr>
              <a:t>                              - </a:t>
            </a:r>
            <a:r>
              <a:rPr lang="en-US" sz="7200" dirty="0">
                <a:latin typeface="Times New Roman" panose="02020603050405020304" pitchFamily="18" charset="0"/>
                <a:cs typeface="Times New Roman" panose="02020603050405020304" pitchFamily="18" charset="0"/>
              </a:rPr>
              <a:t>control feedback</a:t>
            </a:r>
            <a:r>
              <a:rPr lang="ro-RO" sz="7200" dirty="0">
                <a:latin typeface="Times New Roman" panose="02020603050405020304" pitchFamily="18" charset="0"/>
                <a:cs typeface="Times New Roman" panose="02020603050405020304" pitchFamily="18" charset="0"/>
              </a:rPr>
              <a:t> și</a:t>
            </a:r>
            <a:r>
              <a:rPr lang="en-US" sz="7200" dirty="0">
                <a:latin typeface="Times New Roman" panose="02020603050405020304" pitchFamily="18" charset="0"/>
                <a:cs typeface="Times New Roman" panose="02020603050405020304" pitchFamily="18" charset="0"/>
              </a:rPr>
              <a:t> </a:t>
            </a:r>
            <a:r>
              <a:rPr lang="ro-RO" sz="7200" dirty="0">
                <a:latin typeface="Times New Roman" panose="02020603050405020304" pitchFamily="18" charset="0"/>
                <a:cs typeface="Times New Roman" panose="02020603050405020304" pitchFamily="18" charset="0"/>
              </a:rPr>
              <a:t>periodic a progresului spre final</a:t>
            </a:r>
            <a:endParaRPr lang="en-US" sz="7200" dirty="0">
              <a:latin typeface="Times New Roman" panose="02020603050405020304" pitchFamily="18" charset="0"/>
              <a:cs typeface="Times New Roman" panose="02020603050405020304" pitchFamily="18" charset="0"/>
            </a:endParaRPr>
          </a:p>
          <a:p>
            <a:pPr>
              <a:lnSpc>
                <a:spcPct val="120000"/>
              </a:lnSpc>
            </a:pPr>
            <a:r>
              <a:rPr lang="en-US" sz="7200" dirty="0" err="1">
                <a:effectLst/>
                <a:latin typeface="Times New Roman" panose="02020603050405020304" pitchFamily="18" charset="0"/>
                <a:ea typeface="Calibri" panose="020F0502020204030204" pitchFamily="34" charset="0"/>
                <a:cs typeface="Times New Roman" panose="02020603050405020304" pitchFamily="18" charset="0"/>
              </a:rPr>
              <a:t>Aceast</a:t>
            </a:r>
            <a:r>
              <a:rPr lang="vi-VN" sz="7200" dirty="0">
                <a:effectLst/>
                <a:latin typeface="Times New Roman" panose="02020603050405020304" pitchFamily="18" charset="0"/>
                <a:ea typeface="Calibri" panose="020F0502020204030204" pitchFamily="34" charset="0"/>
                <a:cs typeface="Times New Roman" panose="02020603050405020304" pitchFamily="18" charset="0"/>
              </a:rPr>
              <a:t>ă</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effectLst/>
                <a:latin typeface="Times New Roman" panose="02020603050405020304" pitchFamily="18" charset="0"/>
                <a:ea typeface="Calibri" panose="020F0502020204030204" pitchFamily="34" charset="0"/>
                <a:cs typeface="Times New Roman" panose="02020603050405020304" pitchFamily="18" charset="0"/>
              </a:rPr>
              <a:t>abordare</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US" sz="7200" dirty="0" err="1">
                <a:effectLst/>
                <a:latin typeface="Times New Roman" panose="02020603050405020304" pitchFamily="18" charset="0"/>
                <a:ea typeface="Calibri" panose="020F0502020204030204" pitchFamily="34" charset="0"/>
                <a:cs typeface="Times New Roman" panose="02020603050405020304" pitchFamily="18" charset="0"/>
              </a:rPr>
              <a:t>permis</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effectLst/>
                <a:latin typeface="Times New Roman" panose="02020603050405020304" pitchFamily="18" charset="0"/>
                <a:ea typeface="Calibri" panose="020F0502020204030204" pitchFamily="34" charset="0"/>
                <a:cs typeface="Times New Roman" panose="02020603050405020304" pitchFamily="18" charset="0"/>
              </a:rPr>
              <a:t>corelarea</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effectLst/>
                <a:latin typeface="Times New Roman" panose="02020603050405020304" pitchFamily="18" charset="0"/>
                <a:ea typeface="Calibri" panose="020F0502020204030204" pitchFamily="34" charset="0"/>
                <a:cs typeface="Times New Roman" panose="02020603050405020304" pitchFamily="18" charset="0"/>
              </a:rPr>
              <a:t>studiilor</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effectLst/>
                <a:latin typeface="Times New Roman" panose="02020603050405020304" pitchFamily="18" charset="0"/>
                <a:ea typeface="Calibri" panose="020F0502020204030204" pitchFamily="34" charset="0"/>
                <a:cs typeface="Times New Roman" panose="02020603050405020304" pitchFamily="18" charset="0"/>
              </a:rPr>
              <a:t>psihopatologice</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 cu </a:t>
            </a:r>
            <a:r>
              <a:rPr lang="en-US" sz="7200" dirty="0" err="1">
                <a:effectLst/>
                <a:latin typeface="Times New Roman" panose="02020603050405020304" pitchFamily="18" charset="0"/>
                <a:ea typeface="Calibri" panose="020F0502020204030204" pitchFamily="34" charset="0"/>
                <a:cs typeface="Times New Roman" panose="02020603050405020304" pitchFamily="18" charset="0"/>
              </a:rPr>
              <a:t>cele</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7200" dirty="0" err="1">
                <a:effectLst/>
                <a:latin typeface="Times New Roman" panose="02020603050405020304" pitchFamily="18" charset="0"/>
                <a:ea typeface="Calibri" panose="020F0502020204030204" pitchFamily="34" charset="0"/>
                <a:cs typeface="Times New Roman" panose="02020603050405020304" pitchFamily="18" charset="0"/>
              </a:rPr>
              <a:t>privitoare</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 la </a:t>
            </a:r>
            <a:r>
              <a:rPr lang="en-US" sz="7200" b="1" dirty="0" err="1">
                <a:latin typeface="Times New Roman" panose="02020603050405020304" pitchFamily="18" charset="0"/>
                <a:ea typeface="Calibri" panose="020F0502020204030204" pitchFamily="34" charset="0"/>
                <a:cs typeface="Times New Roman" panose="02020603050405020304" pitchFamily="18" charset="0"/>
              </a:rPr>
              <a:t>T</a:t>
            </a:r>
            <a:r>
              <a:rPr lang="en-US" sz="7200" b="1" dirty="0" err="1">
                <a:effectLst/>
                <a:latin typeface="Times New Roman" panose="02020603050405020304" pitchFamily="18" charset="0"/>
                <a:ea typeface="Calibri" panose="020F0502020204030204" pitchFamily="34" charset="0"/>
                <a:cs typeface="Times New Roman" panose="02020603050405020304" pitchFamily="18" charset="0"/>
              </a:rPr>
              <a:t>eoria</a:t>
            </a:r>
            <a:r>
              <a:rPr lang="en-US" sz="7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7200" b="1" dirty="0">
                <a:latin typeface="Times New Roman" panose="02020603050405020304" pitchFamily="18" charset="0"/>
                <a:cs typeface="Times New Roman" panose="02020603050405020304" pitchFamily="18" charset="0"/>
              </a:rPr>
              <a:t>și</a:t>
            </a:r>
            <a:r>
              <a:rPr lang="en-US" sz="7200" b="1" dirty="0">
                <a:latin typeface="Times New Roman" panose="02020603050405020304" pitchFamily="18" charset="0"/>
                <a:cs typeface="Times New Roman" panose="02020603050405020304" pitchFamily="18" charset="0"/>
              </a:rPr>
              <a:t> </a:t>
            </a:r>
            <a:r>
              <a:rPr lang="en-US" sz="7200" b="1" dirty="0" err="1">
                <a:latin typeface="Times New Roman" panose="02020603050405020304" pitchFamily="18" charset="0"/>
                <a:cs typeface="Times New Roman" panose="02020603050405020304" pitchFamily="18" charset="0"/>
              </a:rPr>
              <a:t>logica</a:t>
            </a:r>
            <a:r>
              <a:rPr lang="en-US" sz="7200" b="1" dirty="0">
                <a:latin typeface="Times New Roman" panose="02020603050405020304" pitchFamily="18" charset="0"/>
                <a:cs typeface="Times New Roman" panose="02020603050405020304" pitchFamily="18" charset="0"/>
              </a:rPr>
              <a:t> </a:t>
            </a:r>
            <a:r>
              <a:rPr lang="ro-RO" sz="7200" b="1" dirty="0">
                <a:latin typeface="Times New Roman" panose="02020603050405020304" pitchFamily="18" charset="0"/>
                <a:cs typeface="Times New Roman" panose="02020603050405020304" pitchFamily="18" charset="0"/>
              </a:rPr>
              <a:t>acțiuni</a:t>
            </a:r>
            <a:r>
              <a:rPr lang="en-US" sz="7200" b="1" dirty="0" err="1">
                <a:latin typeface="Times New Roman" panose="02020603050405020304" pitchFamily="18" charset="0"/>
                <a:cs typeface="Times New Roman" panose="02020603050405020304" pitchFamily="18" charset="0"/>
              </a:rPr>
              <a:t>i</a:t>
            </a:r>
            <a:r>
              <a:rPr lang="en-US" sz="7200" dirty="0">
                <a:latin typeface="Times New Roman" panose="02020603050405020304" pitchFamily="18" charset="0"/>
                <a:cs typeface="Times New Roman" panose="02020603050405020304" pitchFamily="18" charset="0"/>
              </a:rPr>
              <a:t>, </a:t>
            </a:r>
            <a:r>
              <a:rPr lang="ro-RO" sz="7200" dirty="0">
                <a:latin typeface="Times New Roman" panose="02020603050405020304" pitchFamily="18" charset="0"/>
                <a:cs typeface="Times New Roman" panose="02020603050405020304" pitchFamily="18" charset="0"/>
              </a:rPr>
              <a:t>î</a:t>
            </a:r>
            <a:r>
              <a:rPr lang="en-US" sz="7200" dirty="0">
                <a:latin typeface="Times New Roman" panose="02020603050405020304" pitchFamily="18" charset="0"/>
                <a:cs typeface="Times New Roman" panose="02020603050405020304" pitchFamily="18" charset="0"/>
              </a:rPr>
              <a:t>n </a:t>
            </a:r>
            <a:r>
              <a:rPr lang="en-US" sz="7200" dirty="0" err="1">
                <a:latin typeface="Times New Roman" panose="02020603050405020304" pitchFamily="18" charset="0"/>
                <a:cs typeface="Times New Roman" panose="02020603050405020304" pitchFamily="18" charset="0"/>
              </a:rPr>
              <a:t>marginea</a:t>
            </a:r>
            <a:r>
              <a:rPr lang="en-US" sz="7200" dirty="0">
                <a:latin typeface="Times New Roman" panose="02020603050405020304" pitchFamily="18" charset="0"/>
                <a:cs typeface="Times New Roman" panose="02020603050405020304" pitchFamily="18" charset="0"/>
              </a:rPr>
              <a:t> </a:t>
            </a:r>
            <a:r>
              <a:rPr lang="en-US" sz="7200" b="1" dirty="0" err="1">
                <a:latin typeface="Times New Roman" panose="02020603050405020304" pitchFamily="18" charset="0"/>
                <a:cs typeface="Times New Roman" panose="02020603050405020304" pitchFamily="18" charset="0"/>
              </a:rPr>
              <a:t>ciberneticii</a:t>
            </a:r>
            <a:endParaRPr lang="en-US" sz="7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Aft>
                <a:spcPts val="800"/>
              </a:spcAft>
              <a:buNone/>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o-RO" dirty="0"/>
          </a:p>
        </p:txBody>
      </p:sp>
      <p:cxnSp>
        <p:nvCxnSpPr>
          <p:cNvPr id="7" name="Conector drept 6"/>
          <p:cNvCxnSpPr/>
          <p:nvPr/>
        </p:nvCxnSpPr>
        <p:spPr>
          <a:xfrm>
            <a:off x="3451965" y="3206663"/>
            <a:ext cx="49206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drept 7"/>
          <p:cNvCxnSpPr/>
          <p:nvPr/>
        </p:nvCxnSpPr>
        <p:spPr>
          <a:xfrm>
            <a:off x="3451965" y="3797474"/>
            <a:ext cx="48079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ector drept 9"/>
          <p:cNvCxnSpPr/>
          <p:nvPr/>
        </p:nvCxnSpPr>
        <p:spPr>
          <a:xfrm flipH="1">
            <a:off x="3036519" y="3231716"/>
            <a:ext cx="415446" cy="3006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drept 11"/>
          <p:cNvCxnSpPr/>
          <p:nvPr/>
        </p:nvCxnSpPr>
        <p:spPr>
          <a:xfrm flipH="1" flipV="1">
            <a:off x="3036517" y="3559479"/>
            <a:ext cx="415448" cy="2379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drept 15"/>
          <p:cNvCxnSpPr/>
          <p:nvPr/>
        </p:nvCxnSpPr>
        <p:spPr>
          <a:xfrm>
            <a:off x="3036519" y="3532340"/>
            <a:ext cx="5336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drept cu săgeată 22"/>
          <p:cNvCxnSpPr/>
          <p:nvPr/>
        </p:nvCxnSpPr>
        <p:spPr>
          <a:xfrm>
            <a:off x="7841293" y="3532340"/>
            <a:ext cx="53131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ector drept cu săgeată 23"/>
          <p:cNvCxnSpPr/>
          <p:nvPr/>
        </p:nvCxnSpPr>
        <p:spPr>
          <a:xfrm>
            <a:off x="8106950" y="3534428"/>
            <a:ext cx="53131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ector drept 25"/>
          <p:cNvCxnSpPr/>
          <p:nvPr/>
        </p:nvCxnSpPr>
        <p:spPr>
          <a:xfrm>
            <a:off x="3820438" y="3043825"/>
            <a:ext cx="0" cy="338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drept 26"/>
          <p:cNvCxnSpPr/>
          <p:nvPr/>
        </p:nvCxnSpPr>
        <p:spPr>
          <a:xfrm>
            <a:off x="4292251" y="3033387"/>
            <a:ext cx="0" cy="338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ector drept 27"/>
          <p:cNvCxnSpPr/>
          <p:nvPr/>
        </p:nvCxnSpPr>
        <p:spPr>
          <a:xfrm>
            <a:off x="4826696" y="3033387"/>
            <a:ext cx="0" cy="338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ector drept 28"/>
          <p:cNvCxnSpPr/>
          <p:nvPr/>
        </p:nvCxnSpPr>
        <p:spPr>
          <a:xfrm>
            <a:off x="5710826" y="3037561"/>
            <a:ext cx="0" cy="338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drept 29"/>
          <p:cNvCxnSpPr/>
          <p:nvPr/>
        </p:nvCxnSpPr>
        <p:spPr>
          <a:xfrm>
            <a:off x="5319386" y="3033386"/>
            <a:ext cx="0" cy="338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ector drept 30"/>
          <p:cNvCxnSpPr/>
          <p:nvPr/>
        </p:nvCxnSpPr>
        <p:spPr>
          <a:xfrm>
            <a:off x="3820438" y="3649250"/>
            <a:ext cx="0" cy="338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drept 31"/>
          <p:cNvCxnSpPr/>
          <p:nvPr/>
        </p:nvCxnSpPr>
        <p:spPr>
          <a:xfrm>
            <a:off x="4292251" y="3649250"/>
            <a:ext cx="0" cy="338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ector drept 32"/>
          <p:cNvCxnSpPr/>
          <p:nvPr/>
        </p:nvCxnSpPr>
        <p:spPr>
          <a:xfrm>
            <a:off x="4826696" y="3678476"/>
            <a:ext cx="0" cy="338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drept 33"/>
          <p:cNvCxnSpPr/>
          <p:nvPr/>
        </p:nvCxnSpPr>
        <p:spPr>
          <a:xfrm>
            <a:off x="5319386" y="3649249"/>
            <a:ext cx="0" cy="338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drept 34"/>
          <p:cNvCxnSpPr/>
          <p:nvPr/>
        </p:nvCxnSpPr>
        <p:spPr>
          <a:xfrm>
            <a:off x="5710826" y="3649250"/>
            <a:ext cx="0" cy="338203"/>
          </a:xfrm>
          <a:prstGeom prst="line">
            <a:avLst/>
          </a:prstGeom>
        </p:spPr>
        <p:style>
          <a:lnRef idx="1">
            <a:schemeClr val="accent1"/>
          </a:lnRef>
          <a:fillRef idx="0">
            <a:schemeClr val="accent1"/>
          </a:fillRef>
          <a:effectRef idx="0">
            <a:schemeClr val="accent1"/>
          </a:effectRef>
          <a:fontRef idx="minor">
            <a:schemeClr val="tx1"/>
          </a:fontRef>
        </p:style>
      </p:cxnSp>
      <p:sp>
        <p:nvSpPr>
          <p:cNvPr id="36" name="Schemă logică: Conector 35"/>
          <p:cNvSpPr/>
          <p:nvPr/>
        </p:nvSpPr>
        <p:spPr>
          <a:xfrm>
            <a:off x="2961361" y="3482236"/>
            <a:ext cx="94990" cy="116909"/>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cxnSp>
        <p:nvCxnSpPr>
          <p:cNvPr id="38" name="Conector drept cu săgeată 37"/>
          <p:cNvCxnSpPr/>
          <p:nvPr/>
        </p:nvCxnSpPr>
        <p:spPr>
          <a:xfrm flipV="1">
            <a:off x="2864806" y="3794985"/>
            <a:ext cx="288099" cy="2192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Conector drept cu săgeată 39"/>
          <p:cNvCxnSpPr/>
          <p:nvPr/>
        </p:nvCxnSpPr>
        <p:spPr>
          <a:xfrm>
            <a:off x="2510825" y="3406758"/>
            <a:ext cx="393525" cy="1398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onector drept cu săgeată 41"/>
          <p:cNvCxnSpPr/>
          <p:nvPr/>
        </p:nvCxnSpPr>
        <p:spPr>
          <a:xfrm>
            <a:off x="3369502" y="2959674"/>
            <a:ext cx="450936" cy="2129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589212" y="1371600"/>
            <a:ext cx="8915400" cy="4539622"/>
          </a:xfrm>
        </p:spPr>
        <p:txBody>
          <a:bodyPr/>
          <a:lstStyle/>
          <a:p>
            <a:pPr marL="0" indent="0">
              <a:buNone/>
            </a:pPr>
            <a:endParaRPr lang="ro-RO" dirty="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Trăirile </a:t>
            </a:r>
            <a:r>
              <a:rPr lang="ro-RO" dirty="0">
                <a:latin typeface="Times New Roman" panose="02020603050405020304" pitchFamily="18" charset="0"/>
                <a:cs typeface="Times New Roman" panose="02020603050405020304" pitchFamily="18" charset="0"/>
              </a:rPr>
              <a:t>din seria </a:t>
            </a:r>
            <a:r>
              <a:rPr lang="ro-RO" b="1" dirty="0">
                <a:latin typeface="Times New Roman" panose="02020603050405020304" pitchFamily="18" charset="0"/>
                <a:cs typeface="Times New Roman" panose="02020603050405020304" pitchFamily="18" charset="0"/>
              </a:rPr>
              <a:t>ÎNDOIELII (indecizie, </a:t>
            </a:r>
            <a:r>
              <a:rPr lang="ro-RO" b="1" dirty="0" err="1">
                <a:latin typeface="Times New Roman" panose="02020603050405020304" pitchFamily="18" charset="0"/>
                <a:cs typeface="Times New Roman" panose="02020603050405020304" pitchFamily="18" charset="0"/>
              </a:rPr>
              <a:t>nehotărîre</a:t>
            </a:r>
            <a:r>
              <a:rPr lang="ro-RO" b="1" dirty="0">
                <a:latin typeface="Times New Roman" panose="02020603050405020304" pitchFamily="18" charset="0"/>
                <a:cs typeface="Times New Roman" panose="02020603050405020304" pitchFamily="18" charset="0"/>
              </a:rPr>
              <a:t>, nesiguranță) se manifestă mai accentuat în cazul PSIHASTENULUI</a:t>
            </a:r>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la care progresia spre final e dificilă și datorită oscilației între variantele posibile... cu renunțarea la unele direcții de </a:t>
            </a:r>
            <a:r>
              <a:rPr lang="ro-RO" dirty="0" err="1">
                <a:latin typeface="Times New Roman" panose="02020603050405020304" pitchFamily="18" charset="0"/>
                <a:cs typeface="Times New Roman" panose="02020603050405020304" pitchFamily="18" charset="0"/>
              </a:rPr>
              <a:t>acțiune...</a:t>
            </a:r>
            <a:r>
              <a:rPr lang="ro-RO" dirty="0" err="1" smtClean="0">
                <a:latin typeface="Times New Roman" panose="02020603050405020304" pitchFamily="18" charset="0"/>
                <a:cs typeface="Times New Roman" panose="02020603050405020304" pitchFamily="18" charset="0"/>
              </a:rPr>
              <a:t>experimentar</a:t>
            </a:r>
            <a:r>
              <a:rPr lang="en-US" dirty="0" smtClean="0">
                <a:latin typeface="Times New Roman" panose="02020603050405020304" pitchFamily="18" charset="0"/>
                <a:cs typeface="Times New Roman" panose="02020603050405020304" pitchFamily="18" charset="0"/>
              </a:rPr>
              <a:t>e</a:t>
            </a:r>
            <a:r>
              <a:rPr lang="ro-RO" dirty="0" smtClean="0">
                <a:latin typeface="Times New Roman" panose="02020603050405020304" pitchFamily="18" charset="0"/>
                <a:cs typeface="Times New Roman" panose="02020603050405020304" pitchFamily="18" charset="0"/>
              </a:rPr>
              <a:t>a </a:t>
            </a:r>
            <a:r>
              <a:rPr lang="ro-RO" dirty="0">
                <a:latin typeface="Times New Roman" panose="02020603050405020304" pitchFamily="18" charset="0"/>
                <a:cs typeface="Times New Roman" panose="02020603050405020304" pitchFamily="18" charset="0"/>
              </a:rPr>
              <a:t>altora ...și deseori revenirea la variante inițiale.....domină nesiguranța...multiple verificări.... sentimentul că realizarea e incompletă </a:t>
            </a:r>
            <a:r>
              <a:rPr lang="ro-RO" dirty="0" smtClean="0">
                <a:latin typeface="Times New Roman" panose="02020603050405020304" pitchFamily="18" charset="0"/>
                <a:cs typeface="Times New Roman" panose="02020603050405020304" pitchFamily="18" charset="0"/>
              </a:rPr>
              <a:t>(nu e </a:t>
            </a:r>
            <a:r>
              <a:rPr lang="ro-RO" dirty="0" err="1" smtClean="0">
                <a:latin typeface="Times New Roman" panose="02020603050405020304" pitchFamily="18" charset="0"/>
                <a:cs typeface="Times New Roman" panose="02020603050405020304" pitchFamily="18" charset="0"/>
              </a:rPr>
              <a:t>perfectă..nu</a:t>
            </a:r>
            <a:r>
              <a:rPr lang="ro-RO" dirty="0" smtClean="0">
                <a:latin typeface="Times New Roman" panose="02020603050405020304" pitchFamily="18" charset="0"/>
                <a:cs typeface="Times New Roman" panose="02020603050405020304" pitchFamily="18" charset="0"/>
              </a:rPr>
              <a:t> </a:t>
            </a:r>
            <a:r>
              <a:rPr lang="ro-RO" dirty="0" err="1" smtClean="0">
                <a:latin typeface="Times New Roman" panose="02020603050405020304" pitchFamily="18" charset="0"/>
                <a:cs typeface="Times New Roman" panose="02020603050405020304" pitchFamily="18" charset="0"/>
              </a:rPr>
              <a:t>e</a:t>
            </a:r>
            <a:r>
              <a:rPr lang="ro-RO" dirty="0" smtClean="0">
                <a:latin typeface="Times New Roman" panose="02020603050405020304" pitchFamily="18" charset="0"/>
                <a:cs typeface="Times New Roman" panose="02020603050405020304" pitchFamily="18" charset="0"/>
              </a:rPr>
              <a:t> în ordine...„</a:t>
            </a:r>
            <a:r>
              <a:rPr lang="ro-RO" i="1" dirty="0" err="1" smtClean="0">
                <a:latin typeface="Times New Roman" panose="02020603050405020304" pitchFamily="18" charset="0"/>
                <a:cs typeface="Times New Roman" panose="02020603050405020304" pitchFamily="18" charset="0"/>
              </a:rPr>
              <a:t>all</a:t>
            </a:r>
            <a:r>
              <a:rPr lang="ro-RO" i="1" dirty="0" smtClean="0">
                <a:latin typeface="Times New Roman" panose="02020603050405020304" pitchFamily="18" charset="0"/>
                <a:cs typeface="Times New Roman" panose="02020603050405020304" pitchFamily="18" charset="0"/>
              </a:rPr>
              <a:t> </a:t>
            </a:r>
            <a:r>
              <a:rPr lang="ro-RO" i="1" dirty="0" err="1" smtClean="0">
                <a:latin typeface="Times New Roman" panose="02020603050405020304" pitchFamily="18" charset="0"/>
                <a:cs typeface="Times New Roman" panose="02020603050405020304" pitchFamily="18" charset="0"/>
              </a:rPr>
              <a:t>right</a:t>
            </a:r>
            <a:r>
              <a:rPr lang="ro-RO" dirty="0" smtClean="0">
                <a:latin typeface="Times New Roman" panose="02020603050405020304" pitchFamily="18" charset="0"/>
                <a:cs typeface="Times New Roman" panose="02020603050405020304" pitchFamily="18" charset="0"/>
              </a:rPr>
              <a:t>„).</a:t>
            </a:r>
          </a:p>
          <a:p>
            <a:pPr algn="just"/>
            <a:r>
              <a:rPr lang="ro-RO" dirty="0" smtClean="0">
                <a:latin typeface="Times New Roman" panose="02020603050405020304" pitchFamily="18" charset="0"/>
                <a:cs typeface="Times New Roman" panose="02020603050405020304" pitchFamily="18" charset="0"/>
              </a:rPr>
              <a:t>Îndoiala </a:t>
            </a:r>
            <a:r>
              <a:rPr lang="ro-RO" dirty="0" err="1" smtClean="0">
                <a:latin typeface="Times New Roman" panose="02020603050405020304" pitchFamily="18" charset="0"/>
                <a:cs typeface="Times New Roman" panose="02020603050405020304" pitchFamily="18" charset="0"/>
              </a:rPr>
              <a:t>psihastenă</a:t>
            </a:r>
            <a:r>
              <a:rPr lang="ro-RO" dirty="0" smtClean="0">
                <a:latin typeface="Times New Roman" panose="02020603050405020304" pitchFamily="18" charset="0"/>
                <a:cs typeface="Times New Roman" panose="02020603050405020304" pitchFamily="18" charset="0"/>
              </a:rPr>
              <a:t> poate întreține ruminații legate de eventualități </a:t>
            </a:r>
            <a:r>
              <a:rPr lang="ro-RO" dirty="0" err="1" smtClean="0">
                <a:latin typeface="Times New Roman" panose="02020603050405020304" pitchFamily="18" charset="0"/>
                <a:cs typeface="Times New Roman" panose="02020603050405020304" pitchFamily="18" charset="0"/>
              </a:rPr>
              <a:t>contrarii....indecizie</a:t>
            </a:r>
            <a:r>
              <a:rPr lang="ro-RO" dirty="0" smtClean="0">
                <a:latin typeface="Times New Roman" panose="02020603050405020304" pitchFamily="18" charset="0"/>
                <a:cs typeface="Times New Roman" panose="02020603050405020304" pitchFamily="18" charset="0"/>
              </a:rPr>
              <a:t> </a:t>
            </a:r>
            <a:r>
              <a:rPr lang="ro-RO" dirty="0" err="1" smtClean="0">
                <a:latin typeface="Times New Roman" panose="02020603050405020304" pitchFamily="18" charset="0"/>
                <a:cs typeface="Times New Roman" panose="02020603050405020304" pitchFamily="18" charset="0"/>
              </a:rPr>
              <a:t>majoră....până</a:t>
            </a:r>
            <a:r>
              <a:rPr lang="ro-RO" dirty="0" smtClean="0">
                <a:latin typeface="Times New Roman" panose="02020603050405020304" pitchFamily="18" charset="0"/>
                <a:cs typeface="Times New Roman" panose="02020603050405020304" pitchFamily="18" charset="0"/>
              </a:rPr>
              <a:t> la nivelul „ambivalenței„ (pe care </a:t>
            </a:r>
            <a:r>
              <a:rPr lang="ro-RO" dirty="0" err="1" smtClean="0">
                <a:latin typeface="Times New Roman" panose="02020603050405020304" pitchFamily="18" charset="0"/>
                <a:cs typeface="Times New Roman" panose="02020603050405020304" pitchFamily="18" charset="0"/>
              </a:rPr>
              <a:t>Bleuler</a:t>
            </a:r>
            <a:r>
              <a:rPr lang="ro-RO" dirty="0" smtClean="0">
                <a:latin typeface="Times New Roman" panose="02020603050405020304" pitchFamily="18" charset="0"/>
                <a:cs typeface="Times New Roman" panose="02020603050405020304" pitchFamily="18" charset="0"/>
              </a:rPr>
              <a:t> o includea printre „</a:t>
            </a:r>
            <a:r>
              <a:rPr lang="ro-RO" i="1" dirty="0" smtClean="0">
                <a:latin typeface="Times New Roman" panose="02020603050405020304" pitchFamily="18" charset="0"/>
                <a:cs typeface="Times New Roman" panose="02020603050405020304" pitchFamily="18" charset="0"/>
              </a:rPr>
              <a:t>Cei patru A</a:t>
            </a:r>
            <a:r>
              <a:rPr lang="ro-RO" dirty="0" smtClean="0">
                <a:latin typeface="Times New Roman" panose="02020603050405020304" pitchFamily="18" charset="0"/>
                <a:cs typeface="Times New Roman" panose="02020603050405020304" pitchFamily="18" charset="0"/>
              </a:rPr>
              <a:t>.„ ai autismului </a:t>
            </a:r>
            <a:r>
              <a:rPr lang="ro-RO" dirty="0" err="1" smtClean="0">
                <a:latin typeface="Times New Roman" panose="02020603050405020304" pitchFamily="18" charset="0"/>
                <a:cs typeface="Times New Roman" panose="02020603050405020304" pitchFamily="18" charset="0"/>
              </a:rPr>
              <a:t>schizofren</a:t>
            </a:r>
            <a:r>
              <a:rPr lang="ro-RO" dirty="0" smtClean="0">
                <a:latin typeface="Times New Roman" panose="02020603050405020304" pitchFamily="18" charset="0"/>
                <a:cs typeface="Times New Roman" panose="02020603050405020304" pitchFamily="18" charset="0"/>
              </a:rPr>
              <a:t>)...</a:t>
            </a:r>
          </a:p>
          <a:p>
            <a:pPr algn="just"/>
            <a:endParaRPr lang="ro-RO" dirty="0"/>
          </a:p>
        </p:txBody>
      </p:sp>
    </p:spTree>
    <p:extLst>
      <p:ext uri="{BB962C8B-B14F-4D97-AF65-F5344CB8AC3E}">
        <p14:creationId xmlns:p14="http://schemas.microsoft.com/office/powerpoint/2010/main" val="3750713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E0279120-9558-4923-8754-EC0BC6B766B6}"/>
              </a:ext>
            </a:extLst>
          </p:cNvPr>
          <p:cNvSpPr>
            <a:spLocks noGrp="1"/>
          </p:cNvSpPr>
          <p:nvPr>
            <p:ph idx="1"/>
          </p:nvPr>
        </p:nvSpPr>
        <p:spPr>
          <a:xfrm>
            <a:off x="2589212" y="851771"/>
            <a:ext cx="8915400" cy="5059452"/>
          </a:xfrm>
        </p:spPr>
        <p:txBody>
          <a:bodyPr>
            <a:normAutofit/>
          </a:bodyPr>
          <a:lstStyle/>
          <a:p>
            <a:pPr algn="just">
              <a:lnSpc>
                <a:spcPct val="150000"/>
              </a:lnSpc>
            </a:pPr>
            <a:endParaRPr lang="en-US" dirty="0">
              <a:latin typeface="Times New Roman" panose="02020603050405020304" pitchFamily="18" charset="0"/>
              <a:cs typeface="Times New Roman" panose="02020603050405020304" pitchFamily="18" charset="0"/>
            </a:endParaRPr>
          </a:p>
          <a:p>
            <a:pPr algn="just">
              <a:lnSpc>
                <a:spcPct val="150000"/>
              </a:lnSpc>
            </a:pPr>
            <a:endParaRPr lang="en-US" dirty="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Varianta </a:t>
            </a:r>
            <a:r>
              <a:rPr lang="ro-RO" b="1" dirty="0">
                <a:latin typeface="Times New Roman" panose="02020603050405020304" pitchFamily="18" charset="0"/>
                <a:cs typeface="Times New Roman" panose="02020603050405020304" pitchFamily="18" charset="0"/>
              </a:rPr>
              <a:t>ANANCASTĂ a TPOC transgresează problematica îndoielii, prin rigiditatea unui comportament ghidat de planul întocmit și de norme suprapersonale</a:t>
            </a:r>
            <a:r>
              <a:rPr lang="ro-RO" dirty="0">
                <a:latin typeface="Times New Roman" panose="02020603050405020304" pitchFamily="18" charset="0"/>
                <a:cs typeface="Times New Roman" panose="02020603050405020304" pitchFamily="18" charset="0"/>
              </a:rPr>
              <a:t>. Un plan odată adoptat, acțiunea e  dusă la bun sfârșit cvasi-ritualic, formalist, sistematic și </a:t>
            </a:r>
            <a:r>
              <a:rPr lang="ro-RO" dirty="0" err="1">
                <a:latin typeface="Times New Roman" panose="02020603050405020304" pitchFamily="18" charset="0"/>
                <a:cs typeface="Times New Roman" panose="02020603050405020304" pitchFamily="18" charset="0"/>
              </a:rPr>
              <a:t>hiperordonat</a:t>
            </a:r>
            <a:r>
              <a:rPr lang="ro-RO" dirty="0">
                <a:latin typeface="Times New Roman" panose="02020603050405020304" pitchFamily="18" charset="0"/>
                <a:cs typeface="Times New Roman" panose="02020603050405020304" pitchFamily="18" charset="0"/>
              </a:rPr>
              <a:t>, neluându-se în considerare sfaturile, neconformitatea circumstanțelor cu proiectul, modificarea parametrilor ambientali...pacientul simțindu-se obligat – ca de un destin inexorabil – să împlinească proiectul adoptat.</a:t>
            </a:r>
          </a:p>
          <a:p>
            <a:pPr algn="just"/>
            <a:r>
              <a:rPr lang="ro-RO" dirty="0" smtClean="0">
                <a:latin typeface="Times New Roman" panose="02020603050405020304" pitchFamily="18" charset="0"/>
                <a:cs typeface="Times New Roman" panose="02020603050405020304" pitchFamily="18" charset="0"/>
              </a:rPr>
              <a:t>Modelul </a:t>
            </a:r>
            <a:r>
              <a:rPr lang="ro-RO" dirty="0" err="1">
                <a:latin typeface="Times New Roman" panose="02020603050405020304" pitchFamily="18" charset="0"/>
                <a:cs typeface="Times New Roman" panose="02020603050405020304" pitchFamily="18" charset="0"/>
              </a:rPr>
              <a:t>anancast</a:t>
            </a:r>
            <a:r>
              <a:rPr lang="ro-RO" dirty="0">
                <a:latin typeface="Times New Roman" panose="02020603050405020304" pitchFamily="18" charset="0"/>
                <a:cs typeface="Times New Roman" panose="02020603050405020304" pitchFamily="18" charset="0"/>
              </a:rPr>
              <a:t> s-a dovedit a fi în mare măsură similar cu comportamentul unor </a:t>
            </a:r>
            <a:r>
              <a:rPr lang="ro-RO" b="1" dirty="0">
                <a:latin typeface="Times New Roman" panose="02020603050405020304" pitchFamily="18" charset="0"/>
                <a:cs typeface="Times New Roman" panose="02020603050405020304" pitchFamily="18" charset="0"/>
              </a:rPr>
              <a:t>autiști superiori</a:t>
            </a:r>
            <a:r>
              <a:rPr lang="ro-RO" dirty="0">
                <a:latin typeface="Times New Roman" panose="02020603050405020304" pitchFamily="18" charset="0"/>
                <a:cs typeface="Times New Roman" panose="02020603050405020304" pitchFamily="18" charset="0"/>
              </a:rPr>
              <a:t>...neinteresați dacă sunt sau nu acceptați și urmăriți de alții (după modelul „actelor autiste„ descrise de </a:t>
            </a:r>
            <a:r>
              <a:rPr lang="ro-RO" dirty="0" err="1">
                <a:latin typeface="Times New Roman" panose="02020603050405020304" pitchFamily="18" charset="0"/>
                <a:cs typeface="Times New Roman" panose="02020603050405020304" pitchFamily="18" charset="0"/>
              </a:rPr>
              <a:t>Minkowski</a:t>
            </a:r>
            <a:r>
              <a:rPr lang="ro-RO" dirty="0">
                <a:latin typeface="Times New Roman" panose="02020603050405020304" pitchFamily="18" charset="0"/>
                <a:cs typeface="Times New Roman" panose="02020603050405020304" pitchFamily="18" charset="0"/>
              </a:rPr>
              <a:t>).... desfășurat în planul unor ordonări, sistematizări sau acte constructive şi realizatoare.</a:t>
            </a:r>
          </a:p>
          <a:p>
            <a:pPr algn="just"/>
            <a:r>
              <a:rPr lang="ro-RO" dirty="0" smtClean="0">
                <a:latin typeface="Times New Roman" panose="02020603050405020304" pitchFamily="18" charset="0"/>
                <a:cs typeface="Times New Roman" panose="02020603050405020304" pitchFamily="18" charset="0"/>
              </a:rPr>
              <a:t>(Polarizarea </a:t>
            </a:r>
            <a:r>
              <a:rPr lang="ro-RO" dirty="0" err="1">
                <a:latin typeface="Times New Roman" panose="02020603050405020304" pitchFamily="18" charset="0"/>
                <a:cs typeface="Times New Roman" panose="02020603050405020304" pitchFamily="18" charset="0"/>
              </a:rPr>
              <a:t>anancast</a:t>
            </a:r>
            <a:r>
              <a:rPr lang="ro-RO" dirty="0">
                <a:latin typeface="Times New Roman" panose="02020603050405020304" pitchFamily="18" charset="0"/>
                <a:cs typeface="Times New Roman" panose="02020603050405020304" pitchFamily="18" charset="0"/>
              </a:rPr>
              <a:t> </a:t>
            </a:r>
            <a:r>
              <a:rPr lang="ro-RO" dirty="0" err="1">
                <a:latin typeface="Times New Roman" panose="02020603050405020304" pitchFamily="18" charset="0"/>
                <a:cs typeface="Times New Roman" panose="02020603050405020304" pitchFamily="18" charset="0"/>
              </a:rPr>
              <a:t>psihasten</a:t>
            </a:r>
            <a:r>
              <a:rPr lang="ro-RO" dirty="0">
                <a:latin typeface="Times New Roman" panose="02020603050405020304" pitchFamily="18" charset="0"/>
                <a:cs typeface="Times New Roman" panose="02020603050405020304" pitchFamily="18" charset="0"/>
              </a:rPr>
              <a:t> e similară cu cea de la </a:t>
            </a:r>
            <a:r>
              <a:rPr lang="ro-RO" dirty="0" err="1">
                <a:latin typeface="Times New Roman" panose="02020603050405020304" pitchFamily="18" charset="0"/>
                <a:cs typeface="Times New Roman" panose="02020603050405020304" pitchFamily="18" charset="0"/>
              </a:rPr>
              <a:t>începtul</a:t>
            </a:r>
            <a:r>
              <a:rPr lang="ro-RO" dirty="0">
                <a:latin typeface="Times New Roman" panose="02020603050405020304" pitchFamily="18" charset="0"/>
                <a:cs typeface="Times New Roman" panose="02020603050405020304" pitchFamily="18" charset="0"/>
              </a:rPr>
              <a:t> sec XX între </a:t>
            </a:r>
            <a:r>
              <a:rPr lang="en-US" dirty="0" smtClean="0">
                <a:latin typeface="Times New Roman" panose="02020603050405020304" pitchFamily="18" charset="0"/>
                <a:cs typeface="Times New Roman" panose="02020603050405020304" pitchFamily="18" charset="0"/>
              </a:rPr>
              <a:t>p</a:t>
            </a:r>
            <a:r>
              <a:rPr lang="ro-RO" dirty="0" err="1" smtClean="0">
                <a:latin typeface="Times New Roman" panose="02020603050405020304" pitchFamily="18" charset="0"/>
                <a:cs typeface="Times New Roman" panose="02020603050405020304" pitchFamily="18" charset="0"/>
              </a:rPr>
              <a:t>ersonalitatea</a:t>
            </a:r>
            <a:r>
              <a:rPr lang="ro-RO" dirty="0" smtClean="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paranoidă (Perrin) și cea senzitivă (</a:t>
            </a:r>
            <a:r>
              <a:rPr lang="ro-RO" dirty="0" err="1">
                <a:latin typeface="Times New Roman" panose="02020603050405020304" pitchFamily="18" charset="0"/>
                <a:cs typeface="Times New Roman" panose="02020603050405020304" pitchFamily="18" charset="0"/>
              </a:rPr>
              <a:t>Kretschmer</a:t>
            </a:r>
            <a:r>
              <a:rPr lang="ro-RO" dirty="0">
                <a:latin typeface="Times New Roman" panose="02020603050405020304" pitchFamily="18" charset="0"/>
                <a:cs typeface="Times New Roman" panose="02020603050405020304" pitchFamily="18" charset="0"/>
              </a:rPr>
              <a:t>)</a:t>
            </a:r>
          </a:p>
          <a:p>
            <a:pPr marL="0" indent="0" algn="just">
              <a:lnSpc>
                <a:spcPct val="150000"/>
              </a:lnSpc>
              <a:spcAft>
                <a:spcPts val="800"/>
              </a:spcAft>
              <a:buNone/>
            </a:pPr>
            <a:endParaRPr lang="ro-RO" dirty="0">
              <a:effectLst/>
              <a:latin typeface="Calibri" panose="020F0502020204030204" pitchFamily="34" charset="0"/>
              <a:ea typeface="Calibri" panose="020F0502020204030204" pitchFamily="34" charset="0"/>
              <a:cs typeface="Times New Roman" panose="02020603050405020304" pitchFamily="18" charset="0"/>
            </a:endParaRPr>
          </a:p>
          <a:p>
            <a:endParaRPr lang="ro-RO" dirty="0"/>
          </a:p>
        </p:txBody>
      </p:sp>
    </p:spTree>
    <p:extLst>
      <p:ext uri="{BB962C8B-B14F-4D97-AF65-F5344CB8AC3E}">
        <p14:creationId xmlns:p14="http://schemas.microsoft.com/office/powerpoint/2010/main" val="2597396378"/>
      </p:ext>
    </p:extLst>
  </p:cSld>
  <p:clrMapOvr>
    <a:masterClrMapping/>
  </p:clrMapOvr>
</p:sld>
</file>

<file path=ppt/theme/theme1.xml><?xml version="1.0" encoding="utf-8"?>
<a:theme xmlns:a="http://schemas.openxmlformats.org/drawingml/2006/main" name="Adiere">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996</TotalTime>
  <Words>2439</Words>
  <Application>Microsoft Office PowerPoint</Application>
  <PresentationFormat>Particularizare</PresentationFormat>
  <Paragraphs>91</Paragraphs>
  <Slides>21</Slides>
  <Notes>0</Notes>
  <HiddenSlides>0</HiddenSlides>
  <MMClips>0</MMClips>
  <ScaleCrop>false</ScaleCrop>
  <HeadingPairs>
    <vt:vector size="4" baseType="variant">
      <vt:variant>
        <vt:lpstr>Temă</vt:lpstr>
      </vt:variant>
      <vt:variant>
        <vt:i4>1</vt:i4>
      </vt:variant>
      <vt:variant>
        <vt:lpstr>Titluri diapozitive</vt:lpstr>
      </vt:variant>
      <vt:variant>
        <vt:i4>21</vt:i4>
      </vt:variant>
    </vt:vector>
  </HeadingPairs>
  <TitlesOfParts>
    <vt:vector size="22" baseType="lpstr">
      <vt:lpstr>Adiere</vt:lpstr>
      <vt:lpstr> Fațete ale poveștii Tulburării de Personalitate Obsesiv Compulsive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Mircea</dc:creator>
  <cp:lastModifiedBy>Jeni</cp:lastModifiedBy>
  <cp:revision>156</cp:revision>
  <dcterms:created xsi:type="dcterms:W3CDTF">2024-05-13T09:02:54Z</dcterms:created>
  <dcterms:modified xsi:type="dcterms:W3CDTF">2024-06-30T05:50:30Z</dcterms:modified>
</cp:coreProperties>
</file>