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66" r:id="rId12"/>
    <p:sldId id="271" r:id="rId13"/>
    <p:sldId id="268" r:id="rId14"/>
    <p:sldId id="273" r:id="rId15"/>
  </p:sldIdLst>
  <p:sldSz cx="12188825" cy="6858000"/>
  <p:notesSz cx="6858000" cy="9144000"/>
  <p:defaultTextStyle>
    <a:defPPr rtl="0">
      <a:defRPr lang="ro-RO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182" autoAdjust="0"/>
  </p:normalViewPr>
  <p:slideViewPr>
    <p:cSldViewPr showGuides="1">
      <p:cViewPr>
        <p:scale>
          <a:sx n="78" d="100"/>
          <a:sy n="78" d="100"/>
        </p:scale>
        <p:origin x="-336" y="-4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1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8T07:42:20.289" v="13" actId="790"/>
      <pc:docMkLst>
        <pc:docMk/>
      </pc:docMkLst>
      <pc:sldChg chg="modSp">
        <pc:chgData name="Fake Test User" userId="SID-0" providerId="Test" clId="FakeClientId" dt="2018-11-28T07:29:37.836" v="0" actId="790"/>
        <pc:sldMkLst>
          <pc:docMk/>
          <pc:sldMk cId="173668550" sldId="258"/>
        </pc:sldMkLst>
        <pc:spChg chg="mod">
          <ac:chgData name="Fake Test User" userId="SID-0" providerId="Test" clId="FakeClientId" dt="2018-11-28T07:29:37.836" v="0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8T07:29:37.836" v="0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8T07:29:51.981" v="1" actId="790"/>
        <pc:sldMkLst>
          <pc:docMk/>
          <pc:sldMk cId="1153074785" sldId="259"/>
        </pc:sldMkLst>
        <pc:spChg chg="mod">
          <ac:chgData name="Fake Test User" userId="SID-0" providerId="Test" clId="FakeClientId" dt="2018-11-28T07:29:51.981" v="1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8T07:29:51.981" v="1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8T07:36:15.708" v="3" actId="790"/>
        <pc:sldMkLst>
          <pc:docMk/>
          <pc:sldMk cId="840374242" sldId="260"/>
        </pc:sldMkLst>
        <pc:spChg chg="mod">
          <ac:chgData name="Fake Test User" userId="SID-0" providerId="Test" clId="FakeClientId" dt="2018-11-28T07:36:15.708" v="3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8T07:36:15.708" v="3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8T07:36:20.421" v="4" actId="790"/>
        <pc:sldMkLst>
          <pc:docMk/>
          <pc:sldMk cId="310570406" sldId="261"/>
        </pc:sldMkLst>
        <pc:spChg chg="mod">
          <ac:chgData name="Fake Test User" userId="SID-0" providerId="Test" clId="FakeClientId" dt="2018-11-28T07:36:20.421" v="4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8T07:36:20.421" v="4" actId="790"/>
          <ac:spMkLst>
            <pc:docMk/>
            <pc:sldMk cId="310570406" sldId="261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8T07:38:44.105" v="10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8T07:37:14.576" v="5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8T07:37:22.348" v="6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8T07:37:22.348" v="6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8T07:37:28.749" v="7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8T07:37:28.749" v="7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8T07:37:28.749" v="7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8T07:37:28.749" v="7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8T07:37:28.749" v="7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8T07:37:28.749" v="7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8T07:37:34.852" v="8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8T07:37:34.852" v="8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8T07:37:41.953" v="9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8T07:37:41.953" v="9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8T07:37:41.953" v="9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8T07:37:41.953" v="9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8T07:37:41.953" v="9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8T07:37:41.953" v="9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8T07:37:41.953" v="9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8T07:38:44.105" v="10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8T07:38:44.105" v="10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E2915C-DB9C-4FA3-BAD6-AD708D51559E}" type="datetime1">
              <a:rPr lang="ro-RO" smtClean="0">
                <a:solidFill>
                  <a:schemeClr val="tx2"/>
                </a:solidFill>
                <a:latin typeface="Calibri" panose="020F0502020204030204" pitchFamily="34" charset="0"/>
              </a:rPr>
              <a:t>15.08.2021</a:t>
            </a:fld>
            <a:endParaRPr lang="ro-RO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o-RO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o-RO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2307FF5-3D92-4C84-83D1-63C79B2A5C4C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 dirty="0">
              <a:latin typeface="Calibri" panose="020F0502020204030204" pitchFamily="34" charset="0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o-RO" smtClean="0">
                <a:latin typeface="Calibri" panose="020F0502020204030204" pitchFamily="34" charset="0"/>
              </a:rPr>
              <a:t>1</a:t>
            </a:fld>
            <a:endParaRPr lang="ro-R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2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72102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3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48743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4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7316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5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05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6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59742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7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21517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8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684305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o-RO" noProof="0" smtClean="0"/>
              <a:pPr/>
              <a:t>11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43258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 descr="Stivă de cărți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Dreptunghi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o-RO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Gr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ine 8" descr="Stivă de cărți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Dreptunghi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o-RO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 noProof="0" smtClean="0"/>
              <a:t>Clic pentru a edita stilul de subtitlu</a:t>
            </a:r>
            <a:endParaRPr lang="ro-RO" noProof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37A3712-F343-46EA-9363-D44C057A8A00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 noProof="0"/>
              <a:t>Adăugați un subsol</a:t>
            </a:r>
          </a:p>
        </p:txBody>
      </p:sp>
      <p:sp>
        <p:nvSpPr>
          <p:cNvPr id="11" name="Substituent număr diapozitiv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Faceți clic pentru a edita stilurile de text coordonator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ED15162-C1EE-4D4F-B6B3-9D8EA5A4D062}" type="datetime1">
              <a:rPr lang="ro-RO" smtClean="0"/>
              <a:t>15.08.2021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/>
              <a:t>Adăugați un subsol</a:t>
            </a:r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o-RO"/>
              <a:t>Faceți clic pentru a edita stilurile de text coordonator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F9EC6D8-FA3B-422A-B4ED-142B4753DB0A}" type="datetime1">
              <a:rPr lang="ro-RO" smtClean="0"/>
              <a:t>15.08.2021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/>
              <a:t>Adăugați un subsol</a:t>
            </a:r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EAEAA36-3782-45E5-B9B7-CCE4BFBAB245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 noProof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tet secțiu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Dreptunghi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o-RO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I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Dreptunghi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Imagine 4" descr="Stivă de cărț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u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8" name="Subtitlu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 noProof="0" smtClean="0"/>
              <a:t>Clic pentru a edita stilul de subtitlu</a:t>
            </a:r>
            <a:endParaRPr lang="ro-RO" noProof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1DE05F-251D-4995-A200-E2F1519738E6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 noProof="0"/>
              <a:t>Adăugați un subsol</a:t>
            </a: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98A7C0-63BB-4B8A-ABC2-A20E24515C54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 noProof="0"/>
              <a:t>Adăugați un subsol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4E3F0A9-9EB5-48F7-B75A-FA82AC3F0784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 noProof="0"/>
              <a:t>Adăugați un subsol</a:t>
            </a: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E64BA1C-682A-431E-BB23-098617652158}" type="datetime1">
              <a:rPr lang="ro-RO" smtClean="0"/>
              <a:t>15.08.2021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/>
              <a:t>Adăugați un subsol</a:t>
            </a:r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64DED1B-D5CB-4656-AB53-FE692C3EF09C}" type="datetime1">
              <a:rPr lang="ro-RO" smtClean="0"/>
              <a:t>15.08.2021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/>
              <a:t>Adăugați un subsol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o-RO" dirty="0">
              <a:latin typeface="Calibri" panose="020F0502020204030204" pitchFamily="34" charset="0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o-RO"/>
              <a:t>Faceți clic pentru a edita stilurile de text coordonator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o-RO"/>
              <a:t>Faceți clic pentru a edita stilurile de text coordonator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3EFDF7C-F88C-4F53-B629-ED2B04C803EA}" type="datetime1">
              <a:rPr lang="ro-RO" smtClean="0"/>
              <a:t>15.08.2021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/>
              <a:t>Adăugați un subsol</a:t>
            </a:r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o-RO" dirty="0">
              <a:latin typeface="Calibri" panose="020F0502020204030204" pitchFamily="34" charset="0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imagine 2" descr="Un substituent gol pentru a adăuga o imagine. Faceți clic pe substituent și selectați imaginea pe care doriți s-o adăugaț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o-RO"/>
              <a:t>Faceți clic pe pictogramă pentru a adăuga o imagine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o-RO"/>
              <a:t>Faceți clic pentru a edita stilurile de text coordonator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B563C6-2E8F-4F69-8CC6-BC5453F7B614}" type="datetime1">
              <a:rPr lang="ro-RO" smtClean="0"/>
              <a:t>15.08.2021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o-RO"/>
              <a:t>Adăugați un subsol</a:t>
            </a:r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Dreptunghi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o-RO" noProof="0">
                <a:latin typeface="Calibri" panose="020F0502020204030204" pitchFamily="34" charset="0"/>
              </a:endParaRPr>
            </a:p>
          </p:txBody>
        </p:sp>
        <p:sp>
          <p:nvSpPr>
            <p:cNvPr id="8" name="Dreptunghi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o-RO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3E1E2C8-3F6C-46C4-AA99-62D11E0DE2E6}" type="datetime1">
              <a:rPr lang="ro-RO" noProof="0" smtClean="0"/>
              <a:t>15.08.2021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o-RO" noProof="0"/>
              <a:t>Adăugați un subsol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2158999"/>
          </a:xfrm>
        </p:spPr>
        <p:txBody>
          <a:bodyPr rtlCol="0"/>
          <a:lstStyle/>
          <a:p>
            <a:pPr algn="ctr"/>
            <a:r>
              <a:rPr lang="ro-RO" dirty="0"/>
              <a:t> </a:t>
            </a:r>
            <a:r>
              <a:rPr lang="ro-RO" sz="3600" b="1" dirty="0"/>
              <a:t>Recontextualizarea Tulburărilor de personalitate în lumea       postmodernă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/>
            <a:r>
              <a:rPr lang="ro-RO" dirty="0"/>
              <a:t> Prof. Mircea Lăzărescu – Timișoara</a:t>
            </a:r>
            <a:endParaRPr lang="ro-R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Circumstanţialitatea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vieții relaționale familiale şi profesionale se corelează, în continuare, cu mobilitatea crescândă a populației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… ce devine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migratorie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multe sensuri.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stimulată apoi improvizația şi exercitarea unor moduri originale de existenţă, inclusiv solitară.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Astfel încât, modelul tradițional al liniarității predictibile în derularea unei biografii (de tip 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Bildungsroman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 se estompează.</a:t>
            </a:r>
          </a:p>
        </p:txBody>
      </p:sp>
    </p:spTree>
    <p:extLst>
      <p:ext uri="{BB962C8B-B14F-4D97-AF65-F5344CB8AC3E}">
        <p14:creationId xmlns:p14="http://schemas.microsoft.com/office/powerpoint/2010/main" val="23656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aspect specific al noii lumi postmoderne e medierea tehnică a relaţionărilor interpersonale,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...faptul determinând reducerea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importanţei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deficitului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autocontrol circumstanțial (prin comportamente impulsiv explozive); şi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hiperexpresivităţii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captative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tip histrionic (cu migrare în direcția narcisismului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Dar,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relaționarea mediată tehnic creşte posibilitatea raportărilor anafective, lipsite de atașament,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intimanţă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şi empatie…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… şi care sunt lipsite de interes  faţă de consecințele negative asupra altora.. prin diluarea responsabilității…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….precum şi a comportamentelor egoiste, ce se pot repercuta negativ asupra unor mari grupe de oameni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751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ro-RO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concluzie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 privire analitică, chiar sumară, asupra parametrilor ce caracterizează actuala viață cotidiană a oamenilor,  e importantă pentru psihopatologia interesată de  abordarea Tulburărilor de personalitate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….deoarece în prezent nu se mai pot aplica în acest domeniu automat conceptualizări care puteau funcționa pe vremea lui </a:t>
            </a:r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S.Freud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o-R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K.Schneider</a:t>
            </a: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a psihiatrilor din anii 80 ai secolului trecut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….iar actuala abordare dimensională a Psihopatiei şi  a Tulburărilor de  personalitate, se cere corelată cu caracteristicile mediului ecologic uman, în care persoanele există efectiv.</a:t>
            </a:r>
          </a:p>
        </p:txBody>
      </p:sp>
    </p:spTree>
    <p:extLst>
      <p:ext uri="{BB962C8B-B14F-4D97-AF65-F5344CB8AC3E}">
        <p14:creationId xmlns:p14="http://schemas.microsoft.com/office/powerpoint/2010/main" val="5478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o-RO" dirty="0"/>
              <a:t> </a:t>
            </a:r>
            <a:r>
              <a:rPr lang="en-US" dirty="0" smtClean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astfel de analiză - alături de abordările dimensionale – nu poate fi semnificativă decât dacă continuă să se practice amănunțite studii de caz…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…o moștenire a vremii lui Jaspers, care rămâne mereu valabilă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o-RO" dirty="0" smtClean="0"/>
              <a:t>                                  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 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MULTUMESC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637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Tulburările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personalitate şi Psihopatia (în sensul lui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Cleckley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au fost constant circumscrise ca manifestându-se în mijlocul vieții cotidiene, prin perturbarea relaționărilor interpersonale în toate ariile; şi transgresarea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normativităţilor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cutumelor şi legilor.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Așa cum cadrul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nosologic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Tulburării de personalitate s-a impus în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nosologia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psihiatrică doar spre sfârşitul sec. XX.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începutul sec. XXI modificările evidente în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derularea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vieții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cotidiene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ridic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 probleme în conturarea şi identificarea acestei problematici clinice.  </a:t>
            </a:r>
          </a:p>
          <a:p>
            <a:pPr marL="0" indent="0" rtl="0">
              <a:buNone/>
            </a:pPr>
            <a:endParaRPr lang="ro-R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fapt, reflexia antropologică a  acceptat mereu că Tulburarea de personalitate şi Psihopatia pot fi parțial mascate şi modelate de parametrii socio-culturali.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Această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sensibilitate faţă de mediul ecologic uman,  ne provoacă să fim atenți la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specificităţile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derulării actuale ale vieții cotidiene, într-o lume postmodernă redimensionată  prin tehnologia logosului.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continuare se vor face câteva observații în această direcție din partea unui psihopatolog care a  urmărit aceste probleme timp de 60 de ani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Perioadă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care, Tulburările de personalitate au ajuns să fie studiate amplu de psihiatri – după introducerea axei II de diagnostic în 1980 în DSM-III – iar după anul  2000 a crescut interesul pentru o abordare dimensională.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rtl="0"/>
            <a:endParaRPr lang="ro-R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această perspectivă a ultimelor decenii, s-a impus evidenţa că, societatea contemporană se caracterizează tot mai mult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accentuarea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circumstanţialităţii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relaționărilor,  şi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medierea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tehnică a acestor relaționări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Condiții care  modifică perspectiva derulării unei biografii în conformitate cu  o istorie de viaţă bine conturată şi previzibilă. Fapt ce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criteriul de diagnostic al: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“ incapacității psihopatului de a-şi face proiecte pe termen lung şi a se </a:t>
            </a:r>
            <a:r>
              <a:rPr lang="ro-RO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autodirecţiona</a:t>
            </a:r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eficient şi coerent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Exemplară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poate fi considerată situația din viața familială, în care stabilitatea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de-a-lungul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biografiei scade progresiv, de la un deceniu la altul…..astfel încât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 ce se menține stabilă crescându-şi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până ce bunicii se preocupă de nepoți…..scade exponențial.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rtl="0">
              <a:buNone/>
            </a:pPr>
            <a:endParaRPr lang="ro-R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Relațiile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tip marital, inclusiv generarea de copii, se derulează în lumea de tip occidental tot mai frecvent fără căsătorie….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…sau, cu divorț şi recăsătorii repetate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Faptul de a trăi întreaga viață cu relaționări ce se schimbă frecvent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o-RO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Transmiterea </a:t>
            </a:r>
            <a:r>
              <a:rPr lang="ro-RO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transgeneraţională</a:t>
            </a:r>
            <a:r>
              <a:rPr lang="ro-RO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modelelor de comportament, specifică familiilor nucleare  - care doar în urmă cu câteva decenii a stat la baza terapiei familiale sistemice -  devine tot mai rară.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ro-RO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 Apoi,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Stabilitatea la locul de muncă nu mai poate fi invocată nici ea un criteriu al psihopatiei…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...de vreme ce angajarea pe termen lung e excepțională….iar cea pe termen scurt regulă…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Locul de muncă se schimbă şi el, în normalitate, frecvent…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.. iar pe de altă parte, se impun activitățile online</a:t>
            </a:r>
          </a:p>
        </p:txBody>
      </p:sp>
    </p:spTree>
    <p:extLst>
      <p:ext uri="{BB962C8B-B14F-4D97-AF65-F5344CB8AC3E}">
        <p14:creationId xmlns:p14="http://schemas.microsoft.com/office/powerpoint/2010/main" val="18817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60615_win32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26628387_TF03460615" id="{31AF8E53-77EE-4EC8-AB70-EB6126A22EB8}" vid="{A393C365-25A1-489E-81CB-81E596B77B03}"/>
    </a:ext>
  </a:extLst>
</a:theme>
</file>

<file path=ppt/theme/theme2.xml><?xml version="1.0" encoding="utf-8"?>
<a:theme xmlns:a="http://schemas.openxmlformats.org/drawingml/2006/main" name="Temă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tf03460615_win32</Template>
  <TotalTime>17</TotalTime>
  <Words>369</Words>
  <Application>Microsoft Office PowerPoint</Application>
  <PresentationFormat>Particularizare</PresentationFormat>
  <Paragraphs>53</Paragraphs>
  <Slides>14</Slides>
  <Notes>9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5" baseType="lpstr">
      <vt:lpstr>tf03460615_win32</vt:lpstr>
      <vt:lpstr> Recontextualizarea Tulburărilor de personalitate în lumea       postmodernă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 venit!</dc:title>
  <dc:creator>Jeni</dc:creator>
  <cp:lastModifiedBy>Jeni</cp:lastModifiedBy>
  <cp:revision>21</cp:revision>
  <dcterms:created xsi:type="dcterms:W3CDTF">2021-06-01T12:18:28Z</dcterms:created>
  <dcterms:modified xsi:type="dcterms:W3CDTF">2021-08-15T08:53:43Z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