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0" r:id="rId18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2837B32-A9DC-4AA2-B3F9-3CE06BF5ED38}" type="datetimeFigureOut">
              <a:rPr lang="ro-RO" smtClean="0"/>
              <a:pPr/>
              <a:t>27.04.2023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8D8AC8-FC5D-483F-99D2-509CA5A0556A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4733365" y="1752600"/>
            <a:ext cx="3313355" cy="2658036"/>
          </a:xfrm>
        </p:spPr>
        <p:txBody>
          <a:bodyPr>
            <a:normAutofit/>
          </a:bodyPr>
          <a:lstStyle/>
          <a:p>
            <a:r>
              <a:rPr lang="fr-FR" dirty="0" err="1"/>
              <a:t>Abordarea</a:t>
            </a:r>
            <a:r>
              <a:rPr lang="fr-FR" dirty="0"/>
              <a:t> </a:t>
            </a:r>
            <a:r>
              <a:rPr lang="fr-FR" dirty="0" err="1"/>
              <a:t>dimensională</a:t>
            </a:r>
            <a:r>
              <a:rPr lang="fr-FR" dirty="0"/>
              <a:t> a </a:t>
            </a:r>
            <a:r>
              <a:rPr lang="fr-FR" dirty="0" err="1"/>
              <a:t>psihopatiei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4572000" y="4876800"/>
            <a:ext cx="36576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/>
              <a:t> </a:t>
            </a:r>
            <a:r>
              <a:rPr lang="it-IT" b="1" dirty="0"/>
              <a:t>Prof.Dr. Mircea Lăzărescu Timişoara</a:t>
            </a:r>
          </a:p>
          <a:p>
            <a:pPr algn="ctr"/>
            <a:r>
              <a:rPr lang="it-IT" b="1" dirty="0" smtClean="0"/>
              <a:t>Cluj, 2022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204475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990600"/>
            <a:ext cx="7109908" cy="4842029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l-a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constituit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transpunerea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simptomatologiei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psihopatului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Cleckley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se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grupeaz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clase :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Trăsături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 se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cursul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dialogului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încredere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afectiv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manipulativ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2.Aspecte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comportamentale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dosar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-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viaţă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cronic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instabil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dissocial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iresponsabilitate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scopuri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termen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impulsivitate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nevoie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stimulare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Problematica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psihopatiei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s-a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menţinut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decupând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problematică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dissocial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anetopată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infracţională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interesează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psihiatrie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forensică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Încercarea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atribui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DSM-III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eventuală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psihopatică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(Millon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nu s-a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21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4842029"/>
          </a:xfrm>
        </p:spPr>
        <p:txBody>
          <a:bodyPr>
            <a:normAutofit/>
          </a:bodyPr>
          <a:lstStyle/>
          <a:p>
            <a:pPr marL="68580" indent="0" algn="just"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 algn="just"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Dreptunghi 1"/>
          <p:cNvSpPr/>
          <p:nvPr/>
        </p:nvSpPr>
        <p:spPr>
          <a:xfrm>
            <a:off x="1066800" y="2274838"/>
            <a:ext cx="7086600" cy="19389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tradiţia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decantat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treptat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perspectivă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psihopatiei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impunându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triarhic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lui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Patrick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 are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îndrăznelii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baldness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impulsivităţii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malignităţii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meaness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8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838200"/>
            <a:ext cx="7109908" cy="4994429"/>
          </a:xfrm>
        </p:spPr>
        <p:txBody>
          <a:bodyPr anchor="ctr">
            <a:noAutofit/>
          </a:bodyPr>
          <a:lstStyle/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Prima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îndrăznelii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baldness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frica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însoţită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asertivitate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emoţională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spirit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aventură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exprimă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tip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dezinhibiţie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însoţită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siguranţă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sine,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imunitate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atitudine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nepăsătoare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potenţial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carismatic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căutarea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noului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Originile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trăsături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fermecător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manipulativ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lui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Cleckley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dar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trăsăturile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extrovertite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ale «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emoţionalităţii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pozitive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psihosocial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valenţe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leadership.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hipomaniacale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externalizat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0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1066800"/>
            <a:ext cx="7109908" cy="4765829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impulsivităţii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trimite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îndrăzneţe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neplanificate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expresie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dezinhibiţiei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lipsei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autocontrol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trimite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comportamentele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externalizate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deficit 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controlului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funcţiilor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executive,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impulsurilor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relaţionărilor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condiţia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hipomană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iarăşi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avută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Dar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comportamentele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impulsive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întâlnesc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stări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dispoziţionale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negative,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anxioasă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depresivă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Patrick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atrage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atenţia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posibilității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oscilaţii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(cum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întâlnesc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TP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71855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4842029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model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malignitatea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meaness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avută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agresivitatea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proiectivă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crudă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(C.U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.)…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…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dublată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emotivitătii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remuşcare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ataşament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ruşine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;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îndrăznelii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articula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impulsivitatea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acum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avută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autocontrolată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planificată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maligne (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sadicul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altLang="ro-RO" dirty="0"/>
          </a:p>
        </p:txBody>
      </p:sp>
    </p:spTree>
    <p:extLst>
      <p:ext uri="{BB962C8B-B14F-4D97-AF65-F5344CB8AC3E}">
        <p14:creationId xmlns:p14="http://schemas.microsoft.com/office/powerpoint/2010/main" val="418273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1066800"/>
            <a:ext cx="7033708" cy="4765829"/>
          </a:xfrm>
        </p:spPr>
        <p:txBody>
          <a:bodyPr anchor="ctr"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" indent="0" algn="just">
              <a:buNone/>
            </a:pP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Parametrii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modelului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triarhic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centrează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la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tradiţionala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psihopatie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lui 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Cleckley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aria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clusterului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DSM-III-5, ce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antisocială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grupaj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corelaţia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categoriile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se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impune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clusterul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(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schizofrenia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(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patologia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anxioasă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Dar…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aspectul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externalizat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îndrăznelii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încrederii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grandiozitatii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etc….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sugerează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patologiei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 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externalizate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(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Achenbach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)…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decantează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fenomenologia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stărilor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maniacale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fapt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abordarea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dimensională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interesată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preeminent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relevarea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structurilor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psihice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căror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deficit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disfuncţional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sindroame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62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143000" y="1524000"/>
            <a:ext cx="6777317" cy="3737577"/>
          </a:xfrm>
        </p:spPr>
        <p:txBody>
          <a:bodyPr anchor="ctr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aceast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abordare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dimensional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psihopatiei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fapt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demersul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K.Schneider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 carte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privitoare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Personalităţi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1921), care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circumscrise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 :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anormal, care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pricina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suferă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îi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alţii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sufere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»….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comentate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caracteriopatii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nicio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trimitere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terminologia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psihiatrică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Problematica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caracteriopatiilor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sociopate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anetopate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implicaţii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forensice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persist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noastre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abordările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dimensionale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operează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nosologiei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oficiale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menţionând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faţ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multifaţetata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problematică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persoanei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umane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…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nu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exclusă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spiritualitatea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spcBef>
                <a:spcPts val="0"/>
              </a:spcBef>
              <a:buNone/>
            </a:pP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spcBef>
                <a:spcPts val="0"/>
              </a:spcBef>
              <a:buNone/>
            </a:pP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178401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				V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Ă</a:t>
            </a:r>
            <a:r>
              <a:rPr lang="en-US" b="1" dirty="0">
                <a:solidFill>
                  <a:schemeClr val="tx1"/>
                </a:solidFill>
              </a:rPr>
              <a:t> MULŢUMESC!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137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219200" y="1447800"/>
            <a:ext cx="6777317" cy="3508977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Problematica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psihopatiei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preocupat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psihopatologii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lansarea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princeps</a:t>
            </a:r>
          </a:p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H.Cleckley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Mask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(1941)</a:t>
            </a: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Dar,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marginea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sistematicii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psihiatriei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perioadei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glorie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« 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Tulburărilor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Personalitate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(T.P.)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susţinut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DSM-III (1980)…De ex.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monografia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Millon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F.,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Simonsen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(et all) :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Psychopathy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Antisocial,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violent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(1998)</a:t>
            </a: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Iar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încercarea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dimensională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DSM-5,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psihopatia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abordată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dimensional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Patrick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Ch., Handbook of Psychopathy (2019)</a:t>
            </a: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ro-RO" sz="2000" dirty="0"/>
          </a:p>
          <a:p>
            <a:pPr algn="just"/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354713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Ciudăţenia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abordării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cazuistice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lui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Cleckley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comentarea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caracterial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aberant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moral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c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rui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se 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simptomele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psihiatrice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“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om de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social,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captivant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seducător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manipulator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excroc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exploatează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alţii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scrupule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milă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empatie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remuşcare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ruşine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egoiste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hedonice….cu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comportamente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frecvent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impulsive,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neputându-şi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desfăşura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viaţă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coerent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algn="just">
              <a:buNone/>
            </a:pP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Deşi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Cleckley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un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deficit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funcţional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cerebral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 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afazie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semantică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faţă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semnificaţia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responsabilitate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-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comentariul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său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tradiţia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caracteriopatiilor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K.Schneider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parametrii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tipurilor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TP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instaura DSM-III.</a:t>
            </a:r>
            <a:endParaRPr lang="ro-R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41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Preocuparea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faţă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avut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glorie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DSM-III (1980)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DSM-5 (2013),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DSM-III 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rezervat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dg.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fundalului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longitudinal al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psihismului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TP…care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se manifesta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biografic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imposibil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experienţe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Dg. TP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liste de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simptome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usor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aveau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echivalent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cadre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nosologice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TP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schizotipala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paranoida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Obsesiv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compulsiva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s-au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înfiinţat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multiple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Asociaţii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ţinându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nenumărate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comunicări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5389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484202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Construcţia DSM-III a fost compozită,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deşi, redactorii au găsit un numitor comun pentru carcterizarea TP: - perturbarea relaţiilor interpersonale şi a imaginii de sine; direcţie în care s-a dezvoltat circumplexul bazat pe vectorii: dominaţie /sumisiune şi afiliere/desafiliere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Cât priveşte tipologia, aceasta pe de o parte a dezvoltat tema lui Kretschmer privitoare la continuumul dintre psihoze şi normalitatea creatoare, fapt aproape explicit în clusterul A cu tipurile: TP schizoidă, schizotipală, paranoidă.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Dar, extinzând-o şi în alte direcţii, de ex. anxios depresivă, spre care trimit TP din clusterul C : evitantă, obsesiv compulsivă, dependentă.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Sunt apoi TP ce derivă din concepţia psihanalitică, precum: narcisistul, marginalul.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o-RO" sz="1900" dirty="0"/>
          </a:p>
        </p:txBody>
      </p:sp>
    </p:spTree>
    <p:extLst>
      <p:ext uri="{BB962C8B-B14F-4D97-AF65-F5344CB8AC3E}">
        <p14:creationId xmlns:p14="http://schemas.microsoft.com/office/powerpoint/2010/main" val="90840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838200"/>
            <a:ext cx="7186108" cy="4994429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Maniera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compozită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DSM-III a construit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nosologică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TP,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culminează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antisocială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reuneşte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cazuistica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încalcă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altora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apropiat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psihopat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Faţă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exterioare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juridice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redactorii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DSM_III se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bazau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studiile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longitudinale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lui Robins, care au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demonstrat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tranziţia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treptată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copiilor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tinerilor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Tb.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conduită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cazuistică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dissocial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infracţională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Totuşi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DSM a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diferită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diagnosticarea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perioadelor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aberante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(Tb.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provocator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impulsivă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explozivă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repetată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conduită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/>
          </a:p>
          <a:p>
            <a:pPr marL="68580" indent="0" algn="just">
              <a:buNone/>
            </a:pPr>
            <a:endParaRPr lang="ro-RO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3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838200"/>
            <a:ext cx="7109908" cy="4994429"/>
          </a:xfrm>
        </p:spPr>
        <p:txBody>
          <a:bodyPr anchor="ctr"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dirty="0"/>
              <a:t>	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sz="21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Epoca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tip DSM-III pare a se fi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încheiat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ediţia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DSM-5 (2013),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axe ;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diagnostic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alternativ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caracterizare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diagnosticabile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dimesional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termeni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psihiatrici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bilanţul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cercetărilor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Includerea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TP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evantaiul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spectrelor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maladive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e.g.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schizofren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absoarbe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tipurile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clusterul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Tipurile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scăzut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histrionică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crescut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narcisistă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marginală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o-RO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9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914400"/>
            <a:ext cx="7109908" cy="4918229"/>
          </a:xfrm>
        </p:spPr>
        <p:txBody>
          <a:bodyPr anchor="ctr">
            <a:normAutofit fontScale="77500" lnSpcReduction="20000"/>
          </a:bodyPr>
          <a:lstStyle/>
          <a:p>
            <a:pPr algn="just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atenţie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ICD-11 (Draft 2019)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TP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considerate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tulburări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caracterizate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durata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peste 2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afectând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-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sinele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sentimentul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identităţii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auto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direcţionare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relaţionarea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mutualitate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înţelegerea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perspectivei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celuilalt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controlul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conflictelor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intensitate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uşoar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-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-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funcţie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durata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amploarea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ariilor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manifestare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exprimarea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trăsături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accentuate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personalitate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ariile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1.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Afectivitate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2.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Detaşare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relaţionare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3.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Manifestări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dissociale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4.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Dificultăţi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corelate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dezinhibiţiei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Anancasm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…6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nstabilitate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marginală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DSM-III-5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comportamentul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disruptiv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opozitiv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exploziv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repetitiv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conduită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copilului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o-RO" altLang="ro-RO" b="1" dirty="0"/>
          </a:p>
        </p:txBody>
      </p:sp>
    </p:spTree>
    <p:extLst>
      <p:ext uri="{BB962C8B-B14F-4D97-AF65-F5344CB8AC3E}">
        <p14:creationId xmlns:p14="http://schemas.microsoft.com/office/powerpoint/2010/main" val="188838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914400"/>
            <a:ext cx="7109908" cy="4918229"/>
          </a:xfrm>
        </p:spPr>
        <p:txBody>
          <a:bodyPr anchor="ctr">
            <a:normAutofit fontScale="92500" lnSpcReduction="20000"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psihopatiei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Cleckley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marginală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faţa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sistematizările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 din DSM-III-5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ICD-10, 11.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istoriei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acestui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concept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menţionate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Lyyked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(1957)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privitoare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reacţiei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anxietate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care are,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genetică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deficitul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reţele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neuronale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reacţii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emotive;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susţin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emoţiile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ataşamentul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impresionabilitatea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ruşinea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Deficitul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etichetat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“Callous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Unemotivity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(C.U.)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răspândit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populaţie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el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avantaj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expediţii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riscante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acţiuni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(e.g.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comando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Cazuistica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evidenţiată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McCord&amp;McCord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privitoare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psihopatii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penitenciare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diferiţi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 de salon »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Cleckley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trimite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C.U.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agresivitate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proactivă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 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predatorie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(nu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reacţiv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impulsiva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recoltează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sadicii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criminalii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700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174</TotalTime>
  <Words>28</Words>
  <Application>Microsoft Office PowerPoint</Application>
  <PresentationFormat>Expunere pe ecran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17</vt:i4>
      </vt:variant>
    </vt:vector>
  </HeadingPairs>
  <TitlesOfParts>
    <vt:vector size="18" baseType="lpstr">
      <vt:lpstr>Austin</vt:lpstr>
      <vt:lpstr>Abordarea dimensională a psihopatiei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Normalitate psihică şi ambianţă culturală       Tb. Anxios fobice şi Covid-19</dc:title>
  <dc:creator>Jeni</dc:creator>
  <cp:lastModifiedBy>Jeni</cp:lastModifiedBy>
  <cp:revision>71</cp:revision>
  <dcterms:created xsi:type="dcterms:W3CDTF">2020-08-15T08:49:12Z</dcterms:created>
  <dcterms:modified xsi:type="dcterms:W3CDTF">2023-04-27T14:36:02Z</dcterms:modified>
</cp:coreProperties>
</file>