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3"/>
  </p:notesMasterIdLst>
  <p:handoutMasterIdLst>
    <p:handoutMasterId r:id="rId24"/>
  </p:handoutMasterIdLst>
  <p:sldIdLst>
    <p:sldId id="256" r:id="rId5"/>
    <p:sldId id="258" r:id="rId6"/>
    <p:sldId id="259" r:id="rId7"/>
    <p:sldId id="263" r:id="rId8"/>
    <p:sldId id="267" r:id="rId9"/>
    <p:sldId id="266" r:id="rId10"/>
    <p:sldId id="270" r:id="rId11"/>
    <p:sldId id="277" r:id="rId12"/>
    <p:sldId id="271" r:id="rId13"/>
    <p:sldId id="269" r:id="rId14"/>
    <p:sldId id="268" r:id="rId15"/>
    <p:sldId id="265" r:id="rId16"/>
    <p:sldId id="274" r:id="rId17"/>
    <p:sldId id="273" r:id="rId18"/>
    <p:sldId id="272" r:id="rId19"/>
    <p:sldId id="282" r:id="rId20"/>
    <p:sldId id="283" r:id="rId21"/>
    <p:sldId id="278" r:id="rId22"/>
  </p:sldIdLst>
  <p:sldSz cx="12192000" cy="6858000"/>
  <p:notesSz cx="6858000" cy="9144000"/>
  <p:defaultTextStyle>
    <a:defPPr rtl="0">
      <a:defRPr lang="ro-R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81" d="100"/>
          <a:sy n="81" d="100"/>
        </p:scale>
        <p:origin x="-216"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dirty="0"/>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44CF261-1DF9-4497-AAAB-96C399020B2E}" type="datetime1">
              <a:rPr lang="ro-RO" smtClean="0"/>
              <a:t>15.08.2021</a:t>
            </a:fld>
            <a:endParaRPr lang="ro-RO" dirty="0"/>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dirty="0"/>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75DC4F1-CC00-4E21-8F9B-51DE3107EA3A}" type="slidenum">
              <a:rPr lang="ro-RO" smtClean="0"/>
              <a:t>‹#›</a:t>
            </a:fld>
            <a:endParaRPr lang="ro-RO" dirty="0"/>
          </a:p>
        </p:txBody>
      </p:sp>
    </p:spTree>
    <p:extLst>
      <p:ext uri="{BB962C8B-B14F-4D97-AF65-F5344CB8AC3E}">
        <p14:creationId xmlns:p14="http://schemas.microsoft.com/office/powerpoint/2010/main" val="3438173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noProof="0"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62D90-701F-4B9B-8997-FC29B5792B44}" type="datetime1">
              <a:rPr lang="ro-RO" smtClean="0"/>
              <a:pPr/>
              <a:t>15.08.2021</a:t>
            </a:fld>
            <a:endParaRPr lang="ro-RO"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o-RO" noProof="0"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noProof="0"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6D563E5-3F3B-4F78-9C71-DC2608869805}" type="slidenum">
              <a:rPr lang="ro-RO" noProof="0" smtClean="0"/>
              <a:t>‹#›</a:t>
            </a:fld>
            <a:endParaRPr lang="ro-RO" noProof="0"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10"/>
          </p:nvPr>
        </p:nvSpPr>
        <p:spPr/>
        <p:txBody>
          <a:bodyPr rtlCol="0"/>
          <a:lstStyle/>
          <a:p>
            <a:pPr rtl="0"/>
            <a:fld id="{56D563E5-3F3B-4F78-9C71-DC2608869805}" type="slidenum">
              <a:rPr lang="ro-RO" smtClean="0"/>
              <a:t>1</a:t>
            </a:fld>
            <a:endParaRPr lang="ro-RO" dirty="0"/>
          </a:p>
        </p:txBody>
      </p:sp>
    </p:spTree>
    <p:extLst>
      <p:ext uri="{BB962C8B-B14F-4D97-AF65-F5344CB8AC3E}">
        <p14:creationId xmlns:p14="http://schemas.microsoft.com/office/powerpoint/2010/main" val="148839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10"/>
          </p:nvPr>
        </p:nvSpPr>
        <p:spPr/>
        <p:txBody>
          <a:bodyPr rtlCol="0"/>
          <a:lstStyle/>
          <a:p>
            <a:pPr rtl="0"/>
            <a:fld id="{56D563E5-3F3B-4F78-9C71-DC2608869805}" type="slidenum">
              <a:rPr lang="ro-RO" smtClean="0"/>
              <a:t>2</a:t>
            </a:fld>
            <a:endParaRPr lang="ro-RO" dirty="0"/>
          </a:p>
        </p:txBody>
      </p:sp>
    </p:spTree>
    <p:extLst>
      <p:ext uri="{BB962C8B-B14F-4D97-AF65-F5344CB8AC3E}">
        <p14:creationId xmlns:p14="http://schemas.microsoft.com/office/powerpoint/2010/main" val="356348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10"/>
          </p:nvPr>
        </p:nvSpPr>
        <p:spPr/>
        <p:txBody>
          <a:bodyPr rtlCol="0"/>
          <a:lstStyle/>
          <a:p>
            <a:pPr rtl="0"/>
            <a:fld id="{56D563E5-3F3B-4F78-9C71-DC2608869805}" type="slidenum">
              <a:rPr lang="ro-RO" smtClean="0"/>
              <a:t>16</a:t>
            </a:fld>
            <a:endParaRPr lang="ro-RO" dirty="0"/>
          </a:p>
        </p:txBody>
      </p:sp>
    </p:spTree>
    <p:extLst>
      <p:ext uri="{BB962C8B-B14F-4D97-AF65-F5344CB8AC3E}">
        <p14:creationId xmlns:p14="http://schemas.microsoft.com/office/powerpoint/2010/main" val="356348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10"/>
          </p:nvPr>
        </p:nvSpPr>
        <p:spPr/>
        <p:txBody>
          <a:bodyPr rtlCol="0"/>
          <a:lstStyle/>
          <a:p>
            <a:pPr rtl="0"/>
            <a:fld id="{56D563E5-3F3B-4F78-9C71-DC2608869805}" type="slidenum">
              <a:rPr lang="ro-RO" smtClean="0"/>
              <a:t>17</a:t>
            </a:fld>
            <a:endParaRPr lang="ro-RO" dirty="0"/>
          </a:p>
        </p:txBody>
      </p:sp>
    </p:spTree>
    <p:extLst>
      <p:ext uri="{BB962C8B-B14F-4D97-AF65-F5344CB8AC3E}">
        <p14:creationId xmlns:p14="http://schemas.microsoft.com/office/powerpoint/2010/main" val="356348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8" name="Grup 7"/>
          <p:cNvGrpSpPr/>
          <p:nvPr/>
        </p:nvGrpSpPr>
        <p:grpSpPr>
          <a:xfrm>
            <a:off x="0" y="3175"/>
            <a:ext cx="12198350" cy="6875463"/>
            <a:chOff x="0" y="3175"/>
            <a:chExt cx="12198350" cy="6875463"/>
          </a:xfrm>
        </p:grpSpPr>
        <p:sp>
          <p:nvSpPr>
            <p:cNvPr id="11" name="Formă liberă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ormă liberă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ormă liberă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Substituent dată 3"/>
          <p:cNvSpPr>
            <a:spLocks noGrp="1"/>
          </p:cNvSpPr>
          <p:nvPr>
            <p:ph type="dt" sz="half" idx="10"/>
          </p:nvPr>
        </p:nvSpPr>
        <p:spPr>
          <a:xfrm>
            <a:off x="8973319" y="6442524"/>
            <a:ext cx="2743200" cy="365125"/>
          </a:xfrm>
        </p:spPr>
        <p:txBody>
          <a:bodyPr rtlCol="0"/>
          <a:lstStyle>
            <a:lvl1pPr>
              <a:defRPr/>
            </a:lvl1pPr>
          </a:lstStyle>
          <a:p>
            <a:fld id="{D6D4AB3A-5D30-47CC-9E26-A660BDDF7630}" type="datetime1">
              <a:rPr lang="ro-RO" smtClean="0"/>
              <a:pPr/>
              <a:t>15.08.2021</a:t>
            </a:fld>
            <a:endParaRPr lang="ro-RO" dirty="0"/>
          </a:p>
        </p:txBody>
      </p:sp>
      <p:sp>
        <p:nvSpPr>
          <p:cNvPr id="5" name="Substituent subsol 4"/>
          <p:cNvSpPr>
            <a:spLocks noGrp="1"/>
          </p:cNvSpPr>
          <p:nvPr>
            <p:ph type="ftr" sz="quarter" idx="11"/>
          </p:nvPr>
        </p:nvSpPr>
        <p:spPr>
          <a:xfrm>
            <a:off x="4032210" y="6442524"/>
            <a:ext cx="4114800" cy="365125"/>
          </a:xfrm>
        </p:spPr>
        <p:txBody>
          <a:bodyPr rtlCol="0"/>
          <a:lstStyle>
            <a:lvl1pPr algn="ctr">
              <a:defRPr/>
            </a:lvl1pPr>
          </a:lstStyle>
          <a:p>
            <a:pPr rtl="0"/>
            <a:endParaRPr lang="ro-RO" noProof="0" dirty="0"/>
          </a:p>
        </p:txBody>
      </p:sp>
      <p:sp>
        <p:nvSpPr>
          <p:cNvPr id="6" name="Substituent număr diapozitiv 5"/>
          <p:cNvSpPr>
            <a:spLocks noGrp="1"/>
          </p:cNvSpPr>
          <p:nvPr>
            <p:ph type="sldNum" sz="quarter" idx="12"/>
          </p:nvPr>
        </p:nvSpPr>
        <p:spPr>
          <a:xfrm>
            <a:off x="466432" y="6442524"/>
            <a:ext cx="2755378" cy="365125"/>
          </a:xfrm>
        </p:spPr>
        <p:txBody>
          <a:bodyPr rtlCol="0" anchor="ctr"/>
          <a:lstStyle>
            <a:lvl1pPr algn="l">
              <a:defRPr sz="1200"/>
            </a:lvl1pPr>
          </a:lstStyle>
          <a:p>
            <a:pPr rtl="0"/>
            <a:fld id="{FAEF9944-A4F6-4C59-AEBD-678D6480B8EA}" type="slidenum">
              <a:rPr lang="ro-RO" noProof="0" smtClean="0"/>
              <a:pPr rtl="0"/>
              <a:t>‹#›</a:t>
            </a:fld>
            <a:endParaRPr lang="ro-RO" noProof="0" dirty="0"/>
          </a:p>
        </p:txBody>
      </p:sp>
      <p:sp>
        <p:nvSpPr>
          <p:cNvPr id="68" name="Formă liberă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up 8" title="Formă container text"/>
          <p:cNvGrpSpPr/>
          <p:nvPr/>
        </p:nvGrpSpPr>
        <p:grpSpPr>
          <a:xfrm>
            <a:off x="7320300" y="467784"/>
            <a:ext cx="4875213" cy="5922963"/>
            <a:chOff x="7320300" y="467784"/>
            <a:chExt cx="4875213" cy="5922963"/>
          </a:xfrm>
        </p:grpSpPr>
        <p:sp>
          <p:nvSpPr>
            <p:cNvPr id="231" name="Formă liberă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ormă liberă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Conector drept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u 1"/>
          <p:cNvSpPr>
            <a:spLocks noGrp="1"/>
          </p:cNvSpPr>
          <p:nvPr>
            <p:ph type="ctrTitle"/>
          </p:nvPr>
        </p:nvSpPr>
        <p:spPr>
          <a:xfrm>
            <a:off x="7920752" y="1023867"/>
            <a:ext cx="3793678" cy="3349641"/>
          </a:xfrm>
        </p:spPr>
        <p:txBody>
          <a:bodyPr rtlCol="0" anchor="t">
            <a:normAutofit/>
          </a:bodyPr>
          <a:lstStyle>
            <a:lvl1pPr algn="l">
              <a:lnSpc>
                <a:spcPct val="105000"/>
              </a:lnSpc>
              <a:defRPr sz="3900" baseline="0">
                <a:solidFill>
                  <a:schemeClr val="bg2"/>
                </a:solidFill>
              </a:defRPr>
            </a:lvl1pPr>
          </a:lstStyle>
          <a:p>
            <a:pPr rtl="0"/>
            <a:r>
              <a:rPr lang="ro-RO" noProof="0" smtClean="0"/>
              <a:t>Clic pentru editare stil titlu</a:t>
            </a:r>
            <a:endParaRPr lang="ro-RO" noProof="0" dirty="0"/>
          </a:p>
        </p:txBody>
      </p:sp>
      <p:sp>
        <p:nvSpPr>
          <p:cNvPr id="3" name="Subtitlu 2"/>
          <p:cNvSpPr>
            <a:spLocks noGrp="1"/>
          </p:cNvSpPr>
          <p:nvPr>
            <p:ph type="subTitle" idx="1"/>
          </p:nvPr>
        </p:nvSpPr>
        <p:spPr>
          <a:xfrm>
            <a:off x="7920752" y="4945377"/>
            <a:ext cx="3793678" cy="1037760"/>
          </a:xfrm>
        </p:spPr>
        <p:txBody>
          <a:bodyPr rtlCol="0"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smtClean="0"/>
              <a:t>Clic pentru a edita stilul de subtitlu</a:t>
            </a:r>
            <a:endParaRPr lang="ro-RO" noProof="0" dirty="0"/>
          </a:p>
        </p:txBody>
      </p:sp>
    </p:spTree>
  </p:cSld>
  <p:clrMapOvr>
    <a:masterClrMapping/>
  </p:clrMapOvr>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smtClean="0"/>
              <a:t>Clic pentru editare stil titlu</a:t>
            </a:r>
            <a:endParaRPr lang="ro-RO" noProof="0" dirty="0"/>
          </a:p>
        </p:txBody>
      </p:sp>
      <p:sp>
        <p:nvSpPr>
          <p:cNvPr id="3" name="Substituent text vertical 2"/>
          <p:cNvSpPr>
            <a:spLocks noGrp="1"/>
          </p:cNvSpPr>
          <p:nvPr>
            <p:ph type="body" orient="vert" idx="1"/>
          </p:nvPr>
        </p:nvSpPr>
        <p:spPr/>
        <p:txBody>
          <a:bodyPr vert="eaVert"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4" name="Substituent dată 3"/>
          <p:cNvSpPr>
            <a:spLocks noGrp="1"/>
          </p:cNvSpPr>
          <p:nvPr>
            <p:ph type="dt" sz="half" idx="10"/>
          </p:nvPr>
        </p:nvSpPr>
        <p:spPr/>
        <p:txBody>
          <a:bodyPr rtlCol="0"/>
          <a:lstStyle>
            <a:lvl1pPr>
              <a:defRPr/>
            </a:lvl1pPr>
          </a:lstStyle>
          <a:p>
            <a:fld id="{B02B1267-47D7-4E90-95AB-9CE176CDD0EA}" type="datetime1">
              <a:rPr lang="ro-RO" smtClean="0"/>
              <a:pPr/>
              <a:t>15.08.2021</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FAEF9944-A4F6-4C59-AEBD-678D6480B8EA}" type="slidenum">
              <a:rPr lang="ro-RO" noProof="0" smtClean="0"/>
              <a:t>‹#›</a:t>
            </a:fld>
            <a:endParaRPr lang="ro-RO"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grpSp>
        <p:nvGrpSpPr>
          <p:cNvPr id="8" name="Grup 7" title="Pană"/>
          <p:cNvGrpSpPr/>
          <p:nvPr/>
        </p:nvGrpSpPr>
        <p:grpSpPr>
          <a:xfrm>
            <a:off x="400714" y="362425"/>
            <a:ext cx="3495979" cy="6204388"/>
            <a:chOff x="400714" y="362425"/>
            <a:chExt cx="3495979" cy="6204388"/>
          </a:xfrm>
        </p:grpSpPr>
        <p:sp>
          <p:nvSpPr>
            <p:cNvPr id="25" name="Formă liberă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ormă liberă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u vertical 1"/>
          <p:cNvSpPr>
            <a:spLocks noGrp="1"/>
          </p:cNvSpPr>
          <p:nvPr>
            <p:ph type="title" orient="vert"/>
          </p:nvPr>
        </p:nvSpPr>
        <p:spPr>
          <a:xfrm>
            <a:off x="9277965" y="507037"/>
            <a:ext cx="1571626" cy="5339932"/>
          </a:xfrm>
        </p:spPr>
        <p:txBody>
          <a:bodyPr vert="eaVert" rtlCol="0"/>
          <a:lstStyle/>
          <a:p>
            <a:pPr rtl="0"/>
            <a:r>
              <a:rPr lang="ro-RO" noProof="0" smtClean="0"/>
              <a:t>Clic pentru editare stil titlu</a:t>
            </a:r>
            <a:endParaRPr lang="ro-RO" noProof="0" dirty="0"/>
          </a:p>
        </p:txBody>
      </p:sp>
      <p:sp>
        <p:nvSpPr>
          <p:cNvPr id="3" name="Substituent text vertical 2"/>
          <p:cNvSpPr>
            <a:spLocks noGrp="1"/>
          </p:cNvSpPr>
          <p:nvPr>
            <p:ph type="body" orient="vert" idx="1"/>
          </p:nvPr>
        </p:nvSpPr>
        <p:spPr>
          <a:xfrm>
            <a:off x="2933700" y="524373"/>
            <a:ext cx="5959577" cy="5322596"/>
          </a:xfrm>
        </p:spPr>
        <p:txBody>
          <a:bodyPr vert="eaVert"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4" name="Substituent dată 3"/>
          <p:cNvSpPr>
            <a:spLocks noGrp="1"/>
          </p:cNvSpPr>
          <p:nvPr>
            <p:ph type="dt" sz="half" idx="10"/>
          </p:nvPr>
        </p:nvSpPr>
        <p:spPr>
          <a:xfrm>
            <a:off x="9277965" y="6296615"/>
            <a:ext cx="2505996" cy="365125"/>
          </a:xfrm>
        </p:spPr>
        <p:txBody>
          <a:bodyPr rtlCol="0"/>
          <a:lstStyle>
            <a:lvl1pPr>
              <a:defRPr/>
            </a:lvl1pPr>
          </a:lstStyle>
          <a:p>
            <a:fld id="{0C4DEC60-4465-4A7D-B743-FED26FA3641F}" type="datetime1">
              <a:rPr lang="ro-RO" smtClean="0"/>
              <a:pPr/>
              <a:t>15.08.2021</a:t>
            </a:fld>
            <a:endParaRPr lang="ro-RO" dirty="0"/>
          </a:p>
        </p:txBody>
      </p:sp>
      <p:sp>
        <p:nvSpPr>
          <p:cNvPr id="5" name="Substituent subsol 4"/>
          <p:cNvSpPr>
            <a:spLocks noGrp="1"/>
          </p:cNvSpPr>
          <p:nvPr>
            <p:ph type="ftr" sz="quarter" idx="11"/>
          </p:nvPr>
        </p:nvSpPr>
        <p:spPr>
          <a:xfrm>
            <a:off x="2933699" y="6296615"/>
            <a:ext cx="5959577" cy="365125"/>
          </a:xfrm>
        </p:spPr>
        <p:txBody>
          <a:bodyPr rtlCol="0"/>
          <a:lstStyle/>
          <a:p>
            <a:pPr rtl="0"/>
            <a:endParaRPr lang="ro-RO" noProof="0" dirty="0"/>
          </a:p>
        </p:txBody>
      </p:sp>
      <p:sp>
        <p:nvSpPr>
          <p:cNvPr id="6" name="Substituent număr diapozitiv 5"/>
          <p:cNvSpPr>
            <a:spLocks noGrp="1"/>
          </p:cNvSpPr>
          <p:nvPr>
            <p:ph type="sldNum" sz="quarter" idx="12"/>
          </p:nvPr>
        </p:nvSpPr>
        <p:spPr>
          <a:xfrm rot="5400000">
            <a:off x="8734643" y="2853201"/>
            <a:ext cx="5383267" cy="604269"/>
          </a:xfrm>
        </p:spPr>
        <p:txBody>
          <a:bodyPr rtlCol="0"/>
          <a:lstStyle>
            <a:lvl1pPr algn="l">
              <a:defRPr/>
            </a:lvl1pPr>
          </a:lstStyle>
          <a:p>
            <a:pPr rtl="0"/>
            <a:fld id="{FAEF9944-A4F6-4C59-AEBD-678D6480B8EA}" type="slidenum">
              <a:rPr lang="ro-RO" noProof="0" smtClean="0"/>
              <a:pPr rtl="0"/>
              <a:t>‹#›</a:t>
            </a:fld>
            <a:endParaRPr lang="ro-RO" noProof="0" dirty="0"/>
          </a:p>
        </p:txBody>
      </p:sp>
      <p:cxnSp>
        <p:nvCxnSpPr>
          <p:cNvPr id="7" name="Conector drept 6" title="Linie de riglă"/>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smtClean="0"/>
              <a:t>Clic pentru editare stil titlu</a:t>
            </a:r>
            <a:endParaRPr lang="ro-RO" noProof="0" dirty="0"/>
          </a:p>
        </p:txBody>
      </p:sp>
      <p:sp>
        <p:nvSpPr>
          <p:cNvPr id="3" name="Substituent conținut 2"/>
          <p:cNvSpPr>
            <a:spLocks noGrp="1"/>
          </p:cNvSpPr>
          <p:nvPr>
            <p:ph idx="1"/>
          </p:nvPr>
        </p:nvSpPr>
        <p:spPr/>
        <p:txBody>
          <a:bodyPr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4" name="Substituent dată 3"/>
          <p:cNvSpPr>
            <a:spLocks noGrp="1"/>
          </p:cNvSpPr>
          <p:nvPr>
            <p:ph type="dt" sz="half" idx="10"/>
          </p:nvPr>
        </p:nvSpPr>
        <p:spPr/>
        <p:txBody>
          <a:bodyPr rtlCol="0"/>
          <a:lstStyle>
            <a:lvl1pPr>
              <a:defRPr/>
            </a:lvl1pPr>
          </a:lstStyle>
          <a:p>
            <a:fld id="{8B645995-72F5-4F7A-834D-0B2C404E0540}" type="datetime1">
              <a:rPr lang="ro-RO" smtClean="0"/>
              <a:pPr/>
              <a:t>15.08.2021</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FAEF9944-A4F6-4C59-AEBD-678D6480B8EA}" type="slidenum">
              <a:rPr lang="ro-RO" noProof="0" smtClean="0"/>
              <a:t>‹#›</a:t>
            </a:fld>
            <a:endParaRPr lang="ro-RO"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Pr>
        <a:solidFill>
          <a:schemeClr val="accent1"/>
        </a:solidFill>
        <a:effectLst/>
      </p:bgPr>
    </p:bg>
    <p:spTree>
      <p:nvGrpSpPr>
        <p:cNvPr id="1" name=""/>
        <p:cNvGrpSpPr/>
        <p:nvPr/>
      </p:nvGrpSpPr>
      <p:grpSpPr>
        <a:xfrm>
          <a:off x="0" y="0"/>
          <a:ext cx="0" cy="0"/>
          <a:chOff x="0" y="0"/>
          <a:chExt cx="0" cy="0"/>
        </a:xfrm>
      </p:grpSpPr>
      <p:sp>
        <p:nvSpPr>
          <p:cNvPr id="10" name="Formă liberă 5" title="Fundal cu pene"/>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up 8" title="Formă container text"/>
          <p:cNvGrpSpPr/>
          <p:nvPr/>
        </p:nvGrpSpPr>
        <p:grpSpPr>
          <a:xfrm>
            <a:off x="2452688" y="1262063"/>
            <a:ext cx="7286625" cy="4333875"/>
            <a:chOff x="2452688" y="1262063"/>
            <a:chExt cx="7286625" cy="4333875"/>
          </a:xfrm>
        </p:grpSpPr>
        <p:sp>
          <p:nvSpPr>
            <p:cNvPr id="175" name="Formă liberă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ormă liberă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Conector drept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Substituent dată 3"/>
          <p:cNvSpPr>
            <a:spLocks noGrp="1"/>
          </p:cNvSpPr>
          <p:nvPr>
            <p:ph type="dt" sz="half" idx="10"/>
          </p:nvPr>
        </p:nvSpPr>
        <p:spPr>
          <a:xfrm>
            <a:off x="8984743" y="6296730"/>
            <a:ext cx="2743200" cy="365125"/>
          </a:xfrm>
        </p:spPr>
        <p:txBody>
          <a:bodyPr rtlCol="0"/>
          <a:lstStyle>
            <a:lvl1pPr>
              <a:defRPr>
                <a:solidFill>
                  <a:schemeClr val="bg2"/>
                </a:solidFill>
              </a:defRPr>
            </a:lvl1pPr>
          </a:lstStyle>
          <a:p>
            <a:fld id="{95EC21A6-17F4-4D2C-A895-E0211FC5FB4F}" type="datetime1">
              <a:rPr lang="ro-RO" smtClean="0"/>
              <a:pPr/>
              <a:t>15.08.2021</a:t>
            </a:fld>
            <a:endParaRPr lang="ro-RO" dirty="0"/>
          </a:p>
        </p:txBody>
      </p:sp>
      <p:sp>
        <p:nvSpPr>
          <p:cNvPr id="5" name="Substituent subsol 4"/>
          <p:cNvSpPr>
            <a:spLocks noGrp="1"/>
          </p:cNvSpPr>
          <p:nvPr>
            <p:ph type="ftr" sz="quarter" idx="11"/>
          </p:nvPr>
        </p:nvSpPr>
        <p:spPr>
          <a:xfrm>
            <a:off x="4040910" y="6296730"/>
            <a:ext cx="4114800" cy="365125"/>
          </a:xfrm>
        </p:spPr>
        <p:txBody>
          <a:bodyPr rtlCol="0"/>
          <a:lstStyle>
            <a:lvl1pPr algn="ctr">
              <a:defRPr>
                <a:solidFill>
                  <a:schemeClr val="bg2"/>
                </a:solidFill>
              </a:defRPr>
            </a:lvl1pPr>
          </a:lstStyle>
          <a:p>
            <a:pPr rtl="0"/>
            <a:endParaRPr lang="ro-RO" noProof="0" dirty="0"/>
          </a:p>
        </p:txBody>
      </p:sp>
      <p:sp>
        <p:nvSpPr>
          <p:cNvPr id="6" name="Substituent număr diapozitiv 5"/>
          <p:cNvSpPr>
            <a:spLocks noGrp="1"/>
          </p:cNvSpPr>
          <p:nvPr>
            <p:ph type="sldNum" sz="quarter" idx="12"/>
          </p:nvPr>
        </p:nvSpPr>
        <p:spPr>
          <a:xfrm>
            <a:off x="464076" y="6296730"/>
            <a:ext cx="2781542" cy="365125"/>
          </a:xfrm>
        </p:spPr>
        <p:txBody>
          <a:bodyPr rtlCol="0" anchor="ctr"/>
          <a:lstStyle>
            <a:lvl1pPr algn="l">
              <a:defRPr sz="1200">
                <a:solidFill>
                  <a:schemeClr val="bg2"/>
                </a:solidFill>
              </a:defRPr>
            </a:lvl1pPr>
          </a:lstStyle>
          <a:p>
            <a:pPr rtl="0"/>
            <a:fld id="{FAEF9944-A4F6-4C59-AEBD-678D6480B8EA}" type="slidenum">
              <a:rPr lang="ro-RO" noProof="0" smtClean="0"/>
              <a:pPr rtl="0"/>
              <a:t>‹#›</a:t>
            </a:fld>
            <a:endParaRPr lang="ro-RO" noProof="0" dirty="0"/>
          </a:p>
        </p:txBody>
      </p:sp>
      <p:sp>
        <p:nvSpPr>
          <p:cNvPr id="2" name="Titlu 1"/>
          <p:cNvSpPr>
            <a:spLocks noGrp="1"/>
          </p:cNvSpPr>
          <p:nvPr>
            <p:ph type="title"/>
          </p:nvPr>
        </p:nvSpPr>
        <p:spPr>
          <a:xfrm>
            <a:off x="3162301" y="1830579"/>
            <a:ext cx="5859724" cy="1841715"/>
          </a:xfrm>
        </p:spPr>
        <p:txBody>
          <a:bodyPr rtlCol="0" anchor="t">
            <a:normAutofit/>
          </a:bodyPr>
          <a:lstStyle>
            <a:lvl1pPr algn="ctr">
              <a:lnSpc>
                <a:spcPct val="105000"/>
              </a:lnSpc>
              <a:defRPr sz="3900" baseline="0">
                <a:solidFill>
                  <a:schemeClr val="tx2">
                    <a:lumMod val="75000"/>
                    <a:lumOff val="25000"/>
                  </a:schemeClr>
                </a:solidFill>
              </a:defRPr>
            </a:lvl1pPr>
          </a:lstStyle>
          <a:p>
            <a:pPr rtl="0"/>
            <a:r>
              <a:rPr lang="ro-RO" noProof="0" smtClean="0"/>
              <a:t>Clic pentru editare stil titlu</a:t>
            </a:r>
            <a:endParaRPr lang="ro-RO" noProof="0" dirty="0"/>
          </a:p>
        </p:txBody>
      </p:sp>
      <p:sp>
        <p:nvSpPr>
          <p:cNvPr id="3" name="Substituent text 2"/>
          <p:cNvSpPr>
            <a:spLocks noGrp="1"/>
          </p:cNvSpPr>
          <p:nvPr>
            <p:ph type="body" idx="1" hasCustomPrompt="1"/>
          </p:nvPr>
        </p:nvSpPr>
        <p:spPr>
          <a:xfrm>
            <a:off x="3814584" y="4176131"/>
            <a:ext cx="4566474" cy="1038807"/>
          </a:xfrm>
        </p:spPr>
        <p:txBody>
          <a:bodyPr rtlCol="0">
            <a:normAutofit/>
          </a:bodyPr>
          <a:lstStyle>
            <a:lvl1pPr marL="0" indent="0" algn="ctr" rtl="0">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dirty="0"/>
              <a:t>Faceți clic pentru a edita stilurile de text Coordonator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smtClean="0"/>
              <a:t>Clic pentru editare stil titlu</a:t>
            </a:r>
            <a:endParaRPr lang="ro-RO" noProof="0" dirty="0"/>
          </a:p>
        </p:txBody>
      </p:sp>
      <p:sp>
        <p:nvSpPr>
          <p:cNvPr id="3" name="Substituent conținut 2"/>
          <p:cNvSpPr>
            <a:spLocks noGrp="1"/>
          </p:cNvSpPr>
          <p:nvPr>
            <p:ph sz="half" idx="1"/>
          </p:nvPr>
        </p:nvSpPr>
        <p:spPr>
          <a:xfrm>
            <a:off x="2933699" y="2438399"/>
            <a:ext cx="4160520" cy="3657601"/>
          </a:xfrm>
        </p:spPr>
        <p:txBody>
          <a:bodyPr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4" name="Substituent conținut 3"/>
          <p:cNvSpPr>
            <a:spLocks noGrp="1"/>
          </p:cNvSpPr>
          <p:nvPr>
            <p:ph sz="half" idx="2"/>
          </p:nvPr>
        </p:nvSpPr>
        <p:spPr>
          <a:xfrm>
            <a:off x="7543751" y="2438399"/>
            <a:ext cx="4160520" cy="3657601"/>
          </a:xfrm>
        </p:spPr>
        <p:txBody>
          <a:bodyPr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5" name="Substituent dată 4"/>
          <p:cNvSpPr>
            <a:spLocks noGrp="1"/>
          </p:cNvSpPr>
          <p:nvPr>
            <p:ph type="dt" sz="half" idx="10"/>
          </p:nvPr>
        </p:nvSpPr>
        <p:spPr/>
        <p:txBody>
          <a:bodyPr rtlCol="0"/>
          <a:lstStyle>
            <a:lvl1pPr>
              <a:defRPr/>
            </a:lvl1pPr>
          </a:lstStyle>
          <a:p>
            <a:fld id="{B05C3B84-C00E-475F-8B8A-8950348FEBC2}" type="datetime1">
              <a:rPr lang="ro-RO" smtClean="0"/>
              <a:pPr/>
              <a:t>15.08.2021</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FAEF9944-A4F6-4C59-AEBD-678D6480B8EA}" type="slidenum">
              <a:rPr lang="ro-RO" noProof="0" smtClean="0"/>
              <a:t>‹#›</a:t>
            </a:fld>
            <a:endParaRPr lang="ro-RO"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2933698" y="566928"/>
            <a:ext cx="8770573" cy="1563624"/>
          </a:xfrm>
        </p:spPr>
        <p:txBody>
          <a:bodyPr rtlCol="0"/>
          <a:lstStyle/>
          <a:p>
            <a:pPr rtl="0"/>
            <a:r>
              <a:rPr lang="ro-RO" noProof="0" smtClean="0"/>
              <a:t>Clic pentru editare stil titlu</a:t>
            </a:r>
            <a:endParaRPr lang="ro-RO" noProof="0" dirty="0"/>
          </a:p>
        </p:txBody>
      </p:sp>
      <p:sp>
        <p:nvSpPr>
          <p:cNvPr id="3" name="Substituent text 2"/>
          <p:cNvSpPr>
            <a:spLocks noGrp="1"/>
          </p:cNvSpPr>
          <p:nvPr>
            <p:ph type="body" idx="1"/>
          </p:nvPr>
        </p:nvSpPr>
        <p:spPr>
          <a:xfrm>
            <a:off x="2933699" y="2456408"/>
            <a:ext cx="4160520" cy="823912"/>
          </a:xfrm>
        </p:spPr>
        <p:txBody>
          <a:bodyPr rtlCol="0"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smtClean="0"/>
              <a:t>Clic pentru editare stiluri text Coordonator</a:t>
            </a:r>
          </a:p>
        </p:txBody>
      </p:sp>
      <p:sp>
        <p:nvSpPr>
          <p:cNvPr id="4" name="Substituent conținut 3"/>
          <p:cNvSpPr>
            <a:spLocks noGrp="1"/>
          </p:cNvSpPr>
          <p:nvPr>
            <p:ph sz="half" idx="2"/>
          </p:nvPr>
        </p:nvSpPr>
        <p:spPr>
          <a:xfrm>
            <a:off x="2933699" y="3316639"/>
            <a:ext cx="4160520" cy="2779361"/>
          </a:xfrm>
        </p:spPr>
        <p:txBody>
          <a:bodyPr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5" name="Substituent text 4"/>
          <p:cNvSpPr>
            <a:spLocks noGrp="1"/>
          </p:cNvSpPr>
          <p:nvPr>
            <p:ph type="body" sz="quarter" idx="3"/>
          </p:nvPr>
        </p:nvSpPr>
        <p:spPr>
          <a:xfrm>
            <a:off x="7543751" y="2456408"/>
            <a:ext cx="4160520" cy="823912"/>
          </a:xfrm>
        </p:spPr>
        <p:txBody>
          <a:bodyPr rtlCol="0"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smtClean="0"/>
              <a:t>Clic pentru editare stiluri text Coordonator</a:t>
            </a:r>
          </a:p>
        </p:txBody>
      </p:sp>
      <p:sp>
        <p:nvSpPr>
          <p:cNvPr id="6" name="Substituent conținut 5"/>
          <p:cNvSpPr>
            <a:spLocks noGrp="1"/>
          </p:cNvSpPr>
          <p:nvPr>
            <p:ph sz="quarter" idx="4"/>
          </p:nvPr>
        </p:nvSpPr>
        <p:spPr>
          <a:xfrm>
            <a:off x="7543751" y="3316639"/>
            <a:ext cx="4160520" cy="2779361"/>
          </a:xfrm>
        </p:spPr>
        <p:txBody>
          <a:bodyPr rtlCol="0"/>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7" name="Substituent dată 6"/>
          <p:cNvSpPr>
            <a:spLocks noGrp="1"/>
          </p:cNvSpPr>
          <p:nvPr>
            <p:ph type="dt" sz="half" idx="10"/>
          </p:nvPr>
        </p:nvSpPr>
        <p:spPr/>
        <p:txBody>
          <a:bodyPr rtlCol="0"/>
          <a:lstStyle>
            <a:lvl1pPr>
              <a:defRPr/>
            </a:lvl1pPr>
          </a:lstStyle>
          <a:p>
            <a:fld id="{37C216FD-D497-49BA-9DA7-656612951BF8}" type="datetime1">
              <a:rPr lang="ro-RO" smtClean="0"/>
              <a:pPr/>
              <a:t>15.08.2021</a:t>
            </a:fld>
            <a:endParaRPr lang="ro-RO" dirty="0"/>
          </a:p>
        </p:txBody>
      </p:sp>
      <p:sp>
        <p:nvSpPr>
          <p:cNvPr id="8" name="Substituent subsol 7"/>
          <p:cNvSpPr>
            <a:spLocks noGrp="1"/>
          </p:cNvSpPr>
          <p:nvPr>
            <p:ph type="ftr" sz="quarter" idx="11"/>
          </p:nvPr>
        </p:nvSpPr>
        <p:spPr/>
        <p:txBody>
          <a:bodyPr rtlCol="0"/>
          <a:lstStyle/>
          <a:p>
            <a:pPr rtl="0"/>
            <a:endParaRPr lang="ro-RO" noProof="0" dirty="0"/>
          </a:p>
        </p:txBody>
      </p:sp>
      <p:sp>
        <p:nvSpPr>
          <p:cNvPr id="9" name="Substituent număr diapozitiv 8"/>
          <p:cNvSpPr>
            <a:spLocks noGrp="1"/>
          </p:cNvSpPr>
          <p:nvPr>
            <p:ph type="sldNum" sz="quarter" idx="12"/>
          </p:nvPr>
        </p:nvSpPr>
        <p:spPr/>
        <p:txBody>
          <a:bodyPr rtlCol="0"/>
          <a:lstStyle/>
          <a:p>
            <a:pPr rtl="0"/>
            <a:fld id="{FAEF9944-A4F6-4C59-AEBD-678D6480B8EA}" type="slidenum">
              <a:rPr lang="ro-RO" noProof="0" smtClean="0"/>
              <a:t>‹#›</a:t>
            </a:fld>
            <a:endParaRPr lang="ro-RO"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smtClean="0"/>
              <a:t>Clic pentru editare stil titlu</a:t>
            </a:r>
            <a:endParaRPr lang="ro-RO" noProof="0" dirty="0"/>
          </a:p>
        </p:txBody>
      </p:sp>
      <p:sp>
        <p:nvSpPr>
          <p:cNvPr id="3" name="Substituent dată 2"/>
          <p:cNvSpPr>
            <a:spLocks noGrp="1"/>
          </p:cNvSpPr>
          <p:nvPr>
            <p:ph type="dt" sz="half" idx="10"/>
          </p:nvPr>
        </p:nvSpPr>
        <p:spPr/>
        <p:txBody>
          <a:bodyPr rtlCol="0"/>
          <a:lstStyle>
            <a:lvl1pPr>
              <a:defRPr/>
            </a:lvl1pPr>
          </a:lstStyle>
          <a:p>
            <a:fld id="{B46EBD5C-DBB0-4460-BEF5-F55AEFD0F97C}" type="datetime1">
              <a:rPr lang="ro-RO" smtClean="0"/>
              <a:pPr/>
              <a:t>15.08.2021</a:t>
            </a:fld>
            <a:endParaRPr lang="ro-RO" dirty="0"/>
          </a:p>
        </p:txBody>
      </p:sp>
      <p:sp>
        <p:nvSpPr>
          <p:cNvPr id="4" name="Substituent subsol 3"/>
          <p:cNvSpPr>
            <a:spLocks noGrp="1"/>
          </p:cNvSpPr>
          <p:nvPr>
            <p:ph type="ftr" sz="quarter" idx="11"/>
          </p:nvPr>
        </p:nvSpPr>
        <p:spPr/>
        <p:txBody>
          <a:bodyPr rtlCol="0"/>
          <a:lstStyle/>
          <a:p>
            <a:pPr rtl="0"/>
            <a:endParaRPr lang="ro-RO" noProof="0" dirty="0"/>
          </a:p>
        </p:txBody>
      </p:sp>
      <p:sp>
        <p:nvSpPr>
          <p:cNvPr id="5" name="Substituent număr diapozitiv 4"/>
          <p:cNvSpPr>
            <a:spLocks noGrp="1"/>
          </p:cNvSpPr>
          <p:nvPr>
            <p:ph type="sldNum" sz="quarter" idx="12"/>
          </p:nvPr>
        </p:nvSpPr>
        <p:spPr/>
        <p:txBody>
          <a:bodyPr rtlCol="0"/>
          <a:lstStyle/>
          <a:p>
            <a:pPr rtl="0"/>
            <a:fld id="{FAEF9944-A4F6-4C59-AEBD-678D6480B8EA}" type="slidenum">
              <a:rPr lang="ro-RO" noProof="0" smtClean="0"/>
              <a:t>‹#›</a:t>
            </a:fld>
            <a:endParaRPr lang="ro-RO"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bg>
      <p:bgPr>
        <a:solidFill>
          <a:schemeClr val="bg2"/>
        </a:solidFill>
        <a:effectLst/>
      </p:bgPr>
    </p:bg>
    <p:spTree>
      <p:nvGrpSpPr>
        <p:cNvPr id="1" name=""/>
        <p:cNvGrpSpPr/>
        <p:nvPr/>
      </p:nvGrpSpPr>
      <p:grpSpPr>
        <a:xfrm>
          <a:off x="0" y="0"/>
          <a:ext cx="0" cy="0"/>
          <a:chOff x="0" y="0"/>
          <a:chExt cx="0" cy="0"/>
        </a:xfrm>
      </p:grpSpPr>
      <p:grpSp>
        <p:nvGrpSpPr>
          <p:cNvPr id="5" name="Grup 4" title="Pene"/>
          <p:cNvGrpSpPr/>
          <p:nvPr/>
        </p:nvGrpSpPr>
        <p:grpSpPr>
          <a:xfrm>
            <a:off x="400714" y="362425"/>
            <a:ext cx="3495979" cy="6204388"/>
            <a:chOff x="400714" y="362425"/>
            <a:chExt cx="3495979" cy="6204388"/>
          </a:xfrm>
        </p:grpSpPr>
        <p:sp>
          <p:nvSpPr>
            <p:cNvPr id="6" name="Formă liberă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ormă liberă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Substituent dată 1"/>
          <p:cNvSpPr>
            <a:spLocks noGrp="1"/>
          </p:cNvSpPr>
          <p:nvPr>
            <p:ph type="dt" sz="half" idx="10"/>
          </p:nvPr>
        </p:nvSpPr>
        <p:spPr/>
        <p:txBody>
          <a:bodyPr rtlCol="0"/>
          <a:lstStyle>
            <a:lvl1pPr>
              <a:defRPr/>
            </a:lvl1pPr>
          </a:lstStyle>
          <a:p>
            <a:fld id="{6A4399EA-7075-4541-840E-59EF9BD5A2AD}" type="datetime1">
              <a:rPr lang="ro-RO" smtClean="0"/>
              <a:pPr/>
              <a:t>15.08.2021</a:t>
            </a:fld>
            <a:endParaRPr lang="ro-RO" dirty="0"/>
          </a:p>
        </p:txBody>
      </p:sp>
      <p:sp>
        <p:nvSpPr>
          <p:cNvPr id="3" name="Substituent subsol 2"/>
          <p:cNvSpPr>
            <a:spLocks noGrp="1"/>
          </p:cNvSpPr>
          <p:nvPr>
            <p:ph type="ftr" sz="quarter" idx="11"/>
          </p:nvPr>
        </p:nvSpPr>
        <p:spPr/>
        <p:txBody>
          <a:bodyPr rtlCol="0"/>
          <a:lstStyle/>
          <a:p>
            <a:pPr rtl="0"/>
            <a:endParaRPr lang="ro-RO" noProof="0" dirty="0"/>
          </a:p>
        </p:txBody>
      </p:sp>
      <p:sp>
        <p:nvSpPr>
          <p:cNvPr id="4" name="Substituent număr diapozitiv 3"/>
          <p:cNvSpPr>
            <a:spLocks noGrp="1"/>
          </p:cNvSpPr>
          <p:nvPr>
            <p:ph type="sldNum" sz="quarter" idx="12"/>
          </p:nvPr>
        </p:nvSpPr>
        <p:spPr/>
        <p:txBody>
          <a:bodyPr rtlCol="0"/>
          <a:lstStyle/>
          <a:p>
            <a:pPr rtl="0"/>
            <a:fld id="{FAEF9944-A4F6-4C59-AEBD-678D6480B8EA}" type="slidenum">
              <a:rPr lang="ro-RO" noProof="0" smtClean="0"/>
              <a:t>‹#›</a:t>
            </a:fld>
            <a:endParaRPr lang="ro-RO" noProof="0"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18" name="Formă liberă 15" title="Pană"/>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u 1"/>
          <p:cNvSpPr>
            <a:spLocks noGrp="1"/>
          </p:cNvSpPr>
          <p:nvPr>
            <p:ph type="title"/>
          </p:nvPr>
        </p:nvSpPr>
        <p:spPr>
          <a:xfrm>
            <a:off x="8476488" y="1503907"/>
            <a:ext cx="3227715" cy="1687924"/>
          </a:xfrm>
        </p:spPr>
        <p:txBody>
          <a:bodyPr rtlCol="0" anchor="b">
            <a:normAutofit/>
          </a:bodyPr>
          <a:lstStyle>
            <a:lvl1pPr>
              <a:lnSpc>
                <a:spcPct val="104000"/>
              </a:lnSpc>
              <a:defRPr sz="3400"/>
            </a:lvl1pPr>
          </a:lstStyle>
          <a:p>
            <a:pPr rtl="0"/>
            <a:r>
              <a:rPr lang="ro-RO" noProof="0" smtClean="0"/>
              <a:t>Clic pentru editare stil titlu</a:t>
            </a:r>
            <a:endParaRPr lang="ro-RO" noProof="0" dirty="0"/>
          </a:p>
        </p:txBody>
      </p:sp>
      <p:sp>
        <p:nvSpPr>
          <p:cNvPr id="3" name="Substituent conținut 2"/>
          <p:cNvSpPr>
            <a:spLocks noGrp="1"/>
          </p:cNvSpPr>
          <p:nvPr>
            <p:ph idx="1"/>
          </p:nvPr>
        </p:nvSpPr>
        <p:spPr>
          <a:xfrm>
            <a:off x="487730" y="441414"/>
            <a:ext cx="7597040" cy="5654586"/>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o-RO" noProof="0" smtClean="0"/>
              <a:t>Clic pentru editare stiluri text Coordonator</a:t>
            </a:r>
          </a:p>
          <a:p>
            <a:pPr lvl="1" rtl="0"/>
            <a:r>
              <a:rPr lang="ro-RO" noProof="0" smtClean="0"/>
              <a:t>Al doilea nivel</a:t>
            </a:r>
          </a:p>
          <a:p>
            <a:pPr lvl="2" rtl="0"/>
            <a:r>
              <a:rPr lang="ro-RO" noProof="0" smtClean="0"/>
              <a:t>Al treilea nivel</a:t>
            </a:r>
          </a:p>
          <a:p>
            <a:pPr lvl="3" rtl="0"/>
            <a:r>
              <a:rPr lang="ro-RO" noProof="0" smtClean="0"/>
              <a:t>Al patrulea nivel</a:t>
            </a:r>
          </a:p>
          <a:p>
            <a:pPr lvl="4" rtl="0"/>
            <a:r>
              <a:rPr lang="ro-RO" noProof="0" smtClean="0"/>
              <a:t>Al cincilea nivel</a:t>
            </a:r>
            <a:endParaRPr lang="ro-RO" noProof="0" dirty="0"/>
          </a:p>
        </p:txBody>
      </p:sp>
      <p:sp>
        <p:nvSpPr>
          <p:cNvPr id="4" name="Substituent text 3"/>
          <p:cNvSpPr>
            <a:spLocks noGrp="1"/>
          </p:cNvSpPr>
          <p:nvPr>
            <p:ph type="body" sz="half" idx="2"/>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smtClean="0"/>
              <a:t>Clic pentru editare stiluri text Coordonator</a:t>
            </a:r>
          </a:p>
        </p:txBody>
      </p:sp>
      <p:sp>
        <p:nvSpPr>
          <p:cNvPr id="5" name="Substituent dată 4"/>
          <p:cNvSpPr>
            <a:spLocks noGrp="1"/>
          </p:cNvSpPr>
          <p:nvPr>
            <p:ph type="dt" sz="half" idx="10"/>
          </p:nvPr>
        </p:nvSpPr>
        <p:spPr>
          <a:xfrm>
            <a:off x="8476555" y="6286500"/>
            <a:ext cx="3227715" cy="365125"/>
          </a:xfrm>
        </p:spPr>
        <p:txBody>
          <a:bodyPr rtlCol="0"/>
          <a:lstStyle>
            <a:lvl1pPr algn="l">
              <a:defRPr/>
            </a:lvl1pPr>
          </a:lstStyle>
          <a:p>
            <a:fld id="{F133FF6F-D5DA-4EF8-8EBF-123AE6035CFB}" type="datetime1">
              <a:rPr lang="ro-RO" smtClean="0"/>
              <a:pPr/>
              <a:t>15.08.2021</a:t>
            </a:fld>
            <a:endParaRPr lang="ro-RO" dirty="0"/>
          </a:p>
        </p:txBody>
      </p:sp>
      <p:sp>
        <p:nvSpPr>
          <p:cNvPr id="6" name="Substituent subsol 5"/>
          <p:cNvSpPr>
            <a:spLocks noGrp="1"/>
          </p:cNvSpPr>
          <p:nvPr>
            <p:ph type="ftr" sz="quarter" idx="11"/>
          </p:nvPr>
        </p:nvSpPr>
        <p:spPr>
          <a:xfrm>
            <a:off x="487730" y="6286500"/>
            <a:ext cx="7597040" cy="365125"/>
          </a:xfrm>
        </p:spPr>
        <p:txBody>
          <a:bodyPr rtlCol="0"/>
          <a:lstStyle>
            <a:lvl1pPr algn="l">
              <a:defRPr/>
            </a:lvl1pPr>
          </a:lstStyle>
          <a:p>
            <a:pPr rtl="0"/>
            <a:endParaRPr lang="ro-RO" noProof="0" dirty="0"/>
          </a:p>
        </p:txBody>
      </p:sp>
      <p:sp>
        <p:nvSpPr>
          <p:cNvPr id="7" name="Substituent număr diapozitiv 6"/>
          <p:cNvSpPr>
            <a:spLocks noGrp="1"/>
          </p:cNvSpPr>
          <p:nvPr>
            <p:ph type="sldNum" sz="quarter" idx="12"/>
          </p:nvPr>
        </p:nvSpPr>
        <p:spPr>
          <a:xfrm>
            <a:off x="8476488" y="373604"/>
            <a:ext cx="3227715" cy="816481"/>
          </a:xfrm>
        </p:spPr>
        <p:txBody>
          <a:bodyPr rtlCol="0" anchor="t"/>
          <a:lstStyle>
            <a:lvl1pPr algn="l">
              <a:defRPr sz="4400"/>
            </a:lvl1pPr>
          </a:lstStyle>
          <a:p>
            <a:pPr rtl="0"/>
            <a:fld id="{FAEF9944-A4F6-4C59-AEBD-678D6480B8EA}" type="slidenum">
              <a:rPr lang="ro-RO" noProof="0" smtClean="0"/>
              <a:pPr rtl="0"/>
              <a:t>‹#›</a:t>
            </a:fld>
            <a:endParaRPr lang="ro-RO" noProof="0" dirty="0"/>
          </a:p>
        </p:txBody>
      </p:sp>
    </p:spTree>
  </p:cSld>
  <p:clrMapOvr>
    <a:masterClrMapping/>
  </p:clrMapOvr>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2" name="Formă liberă 15" title="Pană"/>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u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ro-RO" noProof="0" smtClean="0"/>
              <a:t>Clic pentru editare stil titlu</a:t>
            </a:r>
            <a:endParaRPr lang="ro-RO" noProof="0" dirty="0"/>
          </a:p>
        </p:txBody>
      </p:sp>
      <p:sp>
        <p:nvSpPr>
          <p:cNvPr id="3" name="Substituent imagine 2"/>
          <p:cNvSpPr>
            <a:spLocks noGrp="1" noChangeAspect="1"/>
          </p:cNvSpPr>
          <p:nvPr>
            <p:ph type="pic" idx="1"/>
          </p:nvPr>
        </p:nvSpPr>
        <p:spPr>
          <a:xfrm>
            <a:off x="0" y="0"/>
            <a:ext cx="8102651"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smtClean="0"/>
              <a:t>Faceți clic pe pictogramă pentru a adăuga o imagine</a:t>
            </a:r>
            <a:endParaRPr lang="ro-RO" noProof="0" dirty="0"/>
          </a:p>
        </p:txBody>
      </p:sp>
      <p:sp>
        <p:nvSpPr>
          <p:cNvPr id="4" name="Substituent text 3"/>
          <p:cNvSpPr>
            <a:spLocks noGrp="1"/>
          </p:cNvSpPr>
          <p:nvPr>
            <p:ph type="body" sz="half" idx="2"/>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smtClean="0"/>
              <a:t>Clic pentru editare stiluri text Coordonator</a:t>
            </a:r>
          </a:p>
        </p:txBody>
      </p:sp>
      <p:sp>
        <p:nvSpPr>
          <p:cNvPr id="5" name="Substituent dată 4"/>
          <p:cNvSpPr>
            <a:spLocks noGrp="1"/>
          </p:cNvSpPr>
          <p:nvPr>
            <p:ph type="dt" sz="half" idx="10"/>
          </p:nvPr>
        </p:nvSpPr>
        <p:spPr>
          <a:xfrm>
            <a:off x="8476488" y="6291072"/>
            <a:ext cx="3227832" cy="365125"/>
          </a:xfrm>
        </p:spPr>
        <p:txBody>
          <a:bodyPr rtlCol="0"/>
          <a:lstStyle>
            <a:lvl1pPr algn="l">
              <a:defRPr/>
            </a:lvl1pPr>
          </a:lstStyle>
          <a:p>
            <a:fld id="{A9F7CD23-CFD5-4321-AF36-0C54903B7C35}" type="datetime1">
              <a:rPr lang="ro-RO" smtClean="0"/>
              <a:pPr/>
              <a:t>15.08.2021</a:t>
            </a:fld>
            <a:endParaRPr lang="ro-RO" dirty="0"/>
          </a:p>
        </p:txBody>
      </p:sp>
      <p:sp>
        <p:nvSpPr>
          <p:cNvPr id="6" name="Substituent subsol 5"/>
          <p:cNvSpPr>
            <a:spLocks noGrp="1"/>
          </p:cNvSpPr>
          <p:nvPr>
            <p:ph type="ftr" sz="quarter" idx="11"/>
          </p:nvPr>
        </p:nvSpPr>
        <p:spPr>
          <a:xfrm>
            <a:off x="487731" y="6291072"/>
            <a:ext cx="7598664" cy="365125"/>
          </a:xfrm>
        </p:spPr>
        <p:txBody>
          <a:bodyPr rtlCol="0"/>
          <a:lstStyle>
            <a:lvl1pPr algn="l">
              <a:defRPr/>
            </a:lvl1pPr>
          </a:lstStyle>
          <a:p>
            <a:pPr rtl="0"/>
            <a:endParaRPr lang="ro-RO" noProof="0" dirty="0"/>
          </a:p>
        </p:txBody>
      </p:sp>
      <p:sp>
        <p:nvSpPr>
          <p:cNvPr id="7" name="Substituent număr diapozitiv 6"/>
          <p:cNvSpPr>
            <a:spLocks noGrp="1"/>
          </p:cNvSpPr>
          <p:nvPr>
            <p:ph type="sldNum" sz="quarter" idx="12"/>
          </p:nvPr>
        </p:nvSpPr>
        <p:spPr>
          <a:xfrm>
            <a:off x="8476488" y="373607"/>
            <a:ext cx="3227832" cy="816482"/>
          </a:xfrm>
        </p:spPr>
        <p:txBody>
          <a:bodyPr rtlCol="0" anchor="t"/>
          <a:lstStyle>
            <a:lvl1pPr algn="l">
              <a:defRPr sz="4400"/>
            </a:lvl1pPr>
          </a:lstStyle>
          <a:p>
            <a:pPr rtl="0"/>
            <a:fld id="{FAEF9944-A4F6-4C59-AEBD-678D6480B8EA}" type="slidenum">
              <a:rPr lang="ro-RO" noProof="0" smtClean="0"/>
              <a:pPr rtl="0"/>
              <a:t>‹#›</a:t>
            </a:fld>
            <a:endParaRPr lang="ro-RO"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up 6" title="Pene"/>
          <p:cNvGrpSpPr/>
          <p:nvPr/>
        </p:nvGrpSpPr>
        <p:grpSpPr>
          <a:xfrm>
            <a:off x="400714" y="362425"/>
            <a:ext cx="3495979" cy="6204388"/>
            <a:chOff x="400714" y="362425"/>
            <a:chExt cx="3495979" cy="6204388"/>
          </a:xfrm>
        </p:grpSpPr>
        <p:sp>
          <p:nvSpPr>
            <p:cNvPr id="12" name="Formă liberă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ormă liberă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Substituent titlu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pPr rtl="0"/>
            <a:r>
              <a:rPr lang="ro-RO" noProof="0" dirty="0"/>
              <a:t>Faceți clic pentru a edita stilul de titlu coordonator</a:t>
            </a:r>
          </a:p>
        </p:txBody>
      </p:sp>
      <p:sp>
        <p:nvSpPr>
          <p:cNvPr id="3" name="Substituent text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rtl="0"/>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9271A94C-404C-4616-926D-D8BDE25A2B4D}" type="datetime1">
              <a:rPr lang="ro-RO" smtClean="0"/>
              <a:pPr/>
              <a:t>15.08.2021</a:t>
            </a:fld>
            <a:endParaRPr lang="ro-RO" dirty="0"/>
          </a:p>
        </p:txBody>
      </p:sp>
      <p:sp>
        <p:nvSpPr>
          <p:cNvPr id="5" name="Substituent subsol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pPr rtl="0"/>
            <a:endParaRPr lang="ro-RO" noProof="0" dirty="0"/>
          </a:p>
        </p:txBody>
      </p:sp>
      <p:sp>
        <p:nvSpPr>
          <p:cNvPr id="6" name="Substituent număr diapozitiv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pPr rtl="0"/>
            <a:fld id="{FAEF9944-A4F6-4C59-AEBD-678D6480B8EA}" type="slidenum">
              <a:rPr lang="ro-RO" noProof="0" smtClean="0"/>
              <a:pPr rtl="0"/>
              <a:t>‹#›</a:t>
            </a:fld>
            <a:endParaRPr lang="ro-RO" noProof="0" dirty="0"/>
          </a:p>
        </p:txBody>
      </p:sp>
      <p:cxnSp>
        <p:nvCxnSpPr>
          <p:cNvPr id="9" name="Conector drept 8" title="Linie de riglă"/>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Dreptunghi 50">
            <a:extLst>
              <a:ext uri="{FF2B5EF4-FFF2-40B4-BE49-F238E27FC236}">
                <a16:creationId xmlns="" xmlns:a16="http://schemas.microsoft.com/office/drawing/2014/main"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grpSp>
        <p:nvGrpSpPr>
          <p:cNvPr id="53" name="Grup 52">
            <a:extLst>
              <a:ext uri="{FF2B5EF4-FFF2-40B4-BE49-F238E27FC236}">
                <a16:creationId xmlns="" xmlns:a16="http://schemas.microsoft.com/office/drawing/2014/main" id="{C1D78633-7222-4BD8-9B43-C5A3FE3FB1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75"/>
            <a:ext cx="12198350" cy="6875463"/>
            <a:chOff x="0" y="3175"/>
            <a:chExt cx="12198350" cy="6875463"/>
          </a:xfrm>
        </p:grpSpPr>
        <p:sp>
          <p:nvSpPr>
            <p:cNvPr id="54" name="Formă liberă 5">
              <a:extLst>
                <a:ext uri="{FF2B5EF4-FFF2-40B4-BE49-F238E27FC236}">
                  <a16:creationId xmlns="" xmlns:a16="http://schemas.microsoft.com/office/drawing/2014/main" id="{64A62ED5-69F8-4A9A-959F-BDFA4CB006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55" name="Formă liberă 9">
              <a:extLst>
                <a:ext uri="{FF2B5EF4-FFF2-40B4-BE49-F238E27FC236}">
                  <a16:creationId xmlns="" xmlns:a16="http://schemas.microsoft.com/office/drawing/2014/main" id="{1E1E0581-3B45-45FA-909D-956C5BA8C38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56" name="Formă liberă 13">
              <a:extLst>
                <a:ext uri="{FF2B5EF4-FFF2-40B4-BE49-F238E27FC236}">
                  <a16:creationId xmlns="" xmlns:a16="http://schemas.microsoft.com/office/drawing/2014/main" id="{05474103-4A93-4198-B2FA-45EC74FD52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58" name="Grup 57">
            <a:extLst>
              <a:ext uri="{FF2B5EF4-FFF2-40B4-BE49-F238E27FC236}">
                <a16:creationId xmlns="" xmlns:a16="http://schemas.microsoft.com/office/drawing/2014/main" id="{AD746CED-0567-4DF8-AB5A-955539059A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52688" y="1262063"/>
            <a:ext cx="7286625" cy="4333875"/>
            <a:chOff x="2452688" y="1262063"/>
            <a:chExt cx="7286625" cy="4333875"/>
          </a:xfrm>
        </p:grpSpPr>
        <p:sp useBgFill="1">
          <p:nvSpPr>
            <p:cNvPr id="59" name="Formă liberă 159">
              <a:extLst>
                <a:ext uri="{FF2B5EF4-FFF2-40B4-BE49-F238E27FC236}">
                  <a16:creationId xmlns="" xmlns:a16="http://schemas.microsoft.com/office/drawing/2014/main" id="{ADA5E076-A7C5-4275-A6C5-D0949C89B1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60" name="Formă liberă 164">
              <a:extLst>
                <a:ext uri="{FF2B5EF4-FFF2-40B4-BE49-F238E27FC236}">
                  <a16:creationId xmlns="" xmlns:a16="http://schemas.microsoft.com/office/drawing/2014/main" id="{8DA0B687-0059-4D26-A341-3533C07D86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61" name="Conector drept 60">
              <a:extLst>
                <a:ext uri="{FF2B5EF4-FFF2-40B4-BE49-F238E27FC236}">
                  <a16:creationId xmlns="" xmlns:a16="http://schemas.microsoft.com/office/drawing/2014/main" id="{B3CFF822-5B88-4257-86DB-464E3C755FE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u 1">
            <a:extLst>
              <a:ext uri="{FF2B5EF4-FFF2-40B4-BE49-F238E27FC236}">
                <a16:creationId xmlns="" xmlns:a16="http://schemas.microsoft.com/office/drawing/2014/main" id="{465AC2A1-33AB-498F-9481-456EE428A8BA}"/>
              </a:ext>
            </a:extLst>
          </p:cNvPr>
          <p:cNvSpPr>
            <a:spLocks noGrp="1"/>
          </p:cNvSpPr>
          <p:nvPr>
            <p:ph type="ctrTitle"/>
          </p:nvPr>
        </p:nvSpPr>
        <p:spPr>
          <a:xfrm>
            <a:off x="3162301" y="1830579"/>
            <a:ext cx="5860821" cy="2401452"/>
          </a:xfrm>
        </p:spPr>
        <p:txBody>
          <a:bodyPr rtlCol="0" anchor="ctr">
            <a:normAutofit/>
          </a:bodyPr>
          <a:lstStyle/>
          <a:p>
            <a:pPr algn="ctr"/>
            <a:r>
              <a:rPr lang="ro-RO" sz="2800" b="1" dirty="0">
                <a:solidFill>
                  <a:schemeClr val="tx1"/>
                </a:solidFill>
              </a:rPr>
              <a:t>Narcisismul </a:t>
            </a:r>
            <a:r>
              <a:rPr lang="ro-RO" sz="2800" b="1" dirty="0" err="1">
                <a:solidFill>
                  <a:schemeClr val="tx1"/>
                </a:solidFill>
              </a:rPr>
              <a:t>personologic</a:t>
            </a:r>
            <a:r>
              <a:rPr lang="ro-RO" sz="2800" b="1" dirty="0">
                <a:solidFill>
                  <a:schemeClr val="tx1"/>
                </a:solidFill>
              </a:rPr>
              <a:t>, megalomania şi grandiozitatea solipsistă</a:t>
            </a:r>
            <a:r>
              <a:rPr lang="ro-RO" sz="2800" dirty="0">
                <a:solidFill>
                  <a:schemeClr val="tx1"/>
                </a:solidFill>
              </a:rPr>
              <a:t/>
            </a:r>
            <a:br>
              <a:rPr lang="ro-RO" sz="2800" dirty="0">
                <a:solidFill>
                  <a:schemeClr val="tx1"/>
                </a:solidFill>
              </a:rPr>
            </a:br>
            <a:endParaRPr lang="ro-RO" sz="2800" dirty="0">
              <a:solidFill>
                <a:schemeClr val="tx1"/>
              </a:solidFill>
            </a:endParaRPr>
          </a:p>
        </p:txBody>
      </p:sp>
      <p:sp>
        <p:nvSpPr>
          <p:cNvPr id="3" name="Subtitlu 2">
            <a:extLst>
              <a:ext uri="{FF2B5EF4-FFF2-40B4-BE49-F238E27FC236}">
                <a16:creationId xmlns="" xmlns:a16="http://schemas.microsoft.com/office/drawing/2014/main" id="{244B152B-31E5-418B-BA48-A3361253FE01}"/>
              </a:ext>
            </a:extLst>
          </p:cNvPr>
          <p:cNvSpPr>
            <a:spLocks noGrp="1"/>
          </p:cNvSpPr>
          <p:nvPr>
            <p:ph type="subTitle" idx="1"/>
          </p:nvPr>
        </p:nvSpPr>
        <p:spPr>
          <a:xfrm>
            <a:off x="3162301" y="4176130"/>
            <a:ext cx="5860821" cy="926103"/>
          </a:xfrm>
        </p:spPr>
        <p:txBody>
          <a:bodyPr rtlCol="0">
            <a:normAutofit fontScale="85000" lnSpcReduction="10000"/>
          </a:bodyPr>
          <a:lstStyle/>
          <a:p>
            <a:r>
              <a:rPr lang="en-US" dirty="0" smtClean="0">
                <a:solidFill>
                  <a:schemeClr val="tx1"/>
                </a:solidFill>
              </a:rPr>
              <a:t>			</a:t>
            </a:r>
            <a:r>
              <a:rPr lang="ro-RO" dirty="0" smtClean="0">
                <a:solidFill>
                  <a:schemeClr val="tx1"/>
                </a:solidFill>
              </a:rPr>
              <a:t>Prof</a:t>
            </a:r>
            <a:r>
              <a:rPr lang="ro-RO" dirty="0">
                <a:solidFill>
                  <a:schemeClr val="tx1"/>
                </a:solidFill>
              </a:rPr>
              <a:t>. Mircea Lăzărescu,Timişoara</a:t>
            </a:r>
          </a:p>
          <a:p>
            <a:r>
              <a:rPr lang="ro-RO" dirty="0">
                <a:solidFill>
                  <a:schemeClr val="tx1"/>
                </a:solidFill>
              </a:rPr>
              <a:t>                                                                          </a:t>
            </a:r>
            <a:r>
              <a:rPr lang="ro-RO" dirty="0" smtClean="0">
                <a:solidFill>
                  <a:schemeClr val="tx1"/>
                </a:solidFill>
              </a:rPr>
              <a:t>T</a:t>
            </a:r>
            <a:r>
              <a:rPr lang="en-US" dirty="0" smtClean="0">
                <a:solidFill>
                  <a:schemeClr val="tx1"/>
                </a:solidFill>
              </a:rPr>
              <a:t>g</a:t>
            </a:r>
            <a:r>
              <a:rPr lang="ro-RO" dirty="0" smtClean="0">
                <a:solidFill>
                  <a:schemeClr val="tx1"/>
                </a:solidFill>
              </a:rPr>
              <a:t>.Mureş </a:t>
            </a:r>
            <a:r>
              <a:rPr lang="ro-RO" dirty="0">
                <a:solidFill>
                  <a:schemeClr val="tx1"/>
                </a:solidFill>
              </a:rPr>
              <a:t>2020</a:t>
            </a:r>
          </a:p>
          <a:p>
            <a:pPr algn="ctr" rtl="0"/>
            <a:endParaRPr lang="ro-RO" dirty="0">
              <a:solidFill>
                <a:schemeClr val="tx2">
                  <a:lumMod val="75000"/>
                  <a:lumOff val="25000"/>
                </a:schemeClr>
              </a:solidFill>
            </a:endParaRPr>
          </a:p>
        </p:txBody>
      </p:sp>
    </p:spTree>
    <p:extLst>
      <p:ext uri="{BB962C8B-B14F-4D97-AF65-F5344CB8AC3E}">
        <p14:creationId xmlns:p14="http://schemas.microsoft.com/office/powerpoint/2010/main" val="107436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just"/>
            <a:endParaRPr lang="en-US" dirty="0" smtClean="0">
              <a:solidFill>
                <a:schemeClr val="tx1"/>
              </a:solidFill>
            </a:endParaRPr>
          </a:p>
          <a:p>
            <a:pPr algn="just"/>
            <a:endParaRPr lang="en-US" dirty="0">
              <a:solidFill>
                <a:schemeClr val="tx1"/>
              </a:solidFill>
            </a:endParaRPr>
          </a:p>
          <a:p>
            <a:pPr algn="just"/>
            <a:r>
              <a:rPr lang="ro-RO" dirty="0" smtClean="0">
                <a:solidFill>
                  <a:schemeClr val="tx1"/>
                </a:solidFill>
              </a:rPr>
              <a:t>TP </a:t>
            </a:r>
            <a:r>
              <a:rPr lang="ro-RO" dirty="0">
                <a:solidFill>
                  <a:schemeClr val="tx1"/>
                </a:solidFill>
              </a:rPr>
              <a:t>narcisistă menține şi</a:t>
            </a:r>
            <a:r>
              <a:rPr lang="en-US" dirty="0" smtClean="0">
                <a:solidFill>
                  <a:schemeClr val="tx1"/>
                </a:solidFill>
              </a:rPr>
              <a:t> </a:t>
            </a:r>
            <a:r>
              <a:rPr lang="en-US" dirty="0" err="1" smtClean="0">
                <a:solidFill>
                  <a:schemeClr val="tx1"/>
                </a:solidFill>
              </a:rPr>
              <a:t>impune</a:t>
            </a:r>
            <a:r>
              <a:rPr lang="en-US" dirty="0" smtClean="0">
                <a:solidFill>
                  <a:schemeClr val="tx1"/>
                </a:solidFill>
              </a:rPr>
              <a:t> </a:t>
            </a:r>
            <a:r>
              <a:rPr lang="ro-RO" dirty="0" smtClean="0">
                <a:solidFill>
                  <a:schemeClr val="tx1"/>
                </a:solidFill>
              </a:rPr>
              <a:t>în </a:t>
            </a:r>
            <a:r>
              <a:rPr lang="ro-RO" dirty="0">
                <a:solidFill>
                  <a:schemeClr val="tx1"/>
                </a:solidFill>
              </a:rPr>
              <a:t>atenția psihopatologiei şi a psihoterapiei o dimensiune importantă a psihismului uman, </a:t>
            </a:r>
            <a:r>
              <a:rPr lang="ro-RO" u="sng" dirty="0">
                <a:solidFill>
                  <a:schemeClr val="tx1"/>
                </a:solidFill>
              </a:rPr>
              <a:t>cea a stimei de sine, în afirmarea sa pozitivă</a:t>
            </a:r>
            <a:r>
              <a:rPr lang="ro-RO" dirty="0">
                <a:solidFill>
                  <a:schemeClr val="tx1"/>
                </a:solidFill>
              </a:rPr>
              <a:t>. Din acest punct de vedere, cadrul </a:t>
            </a:r>
            <a:r>
              <a:rPr lang="ro-RO" dirty="0" err="1">
                <a:solidFill>
                  <a:schemeClr val="tx1"/>
                </a:solidFill>
              </a:rPr>
              <a:t>nosologic</a:t>
            </a:r>
            <a:r>
              <a:rPr lang="ro-RO" dirty="0">
                <a:solidFill>
                  <a:schemeClr val="tx1"/>
                </a:solidFill>
              </a:rPr>
              <a:t> al TP narcisiste are trei zone importante de diagnostic diferențial.</a:t>
            </a:r>
          </a:p>
          <a:p>
            <a:endParaRPr lang="ro-RO" dirty="0"/>
          </a:p>
        </p:txBody>
      </p:sp>
    </p:spTree>
    <p:extLst>
      <p:ext uri="{BB962C8B-B14F-4D97-AF65-F5344CB8AC3E}">
        <p14:creationId xmlns:p14="http://schemas.microsoft.com/office/powerpoint/2010/main" val="344800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just"/>
            <a:r>
              <a:rPr lang="ro-RO" dirty="0">
                <a:solidFill>
                  <a:schemeClr val="tx1"/>
                </a:solidFill>
              </a:rPr>
              <a:t>Prima se referă la </a:t>
            </a:r>
            <a:r>
              <a:rPr lang="ro-RO" u="sng" dirty="0">
                <a:solidFill>
                  <a:schemeClr val="tx1"/>
                </a:solidFill>
              </a:rPr>
              <a:t>TP histrionică</a:t>
            </a:r>
            <a:r>
              <a:rPr lang="ro-RO" dirty="0">
                <a:solidFill>
                  <a:schemeClr val="tx1"/>
                </a:solidFill>
              </a:rPr>
              <a:t>, care a beneficiat în ultimii ani de mult mai puține studii decât cea </a:t>
            </a:r>
            <a:r>
              <a:rPr lang="ro-RO" dirty="0" err="1">
                <a:solidFill>
                  <a:schemeClr val="tx1"/>
                </a:solidFill>
              </a:rPr>
              <a:t>narcisistică</a:t>
            </a:r>
            <a:r>
              <a:rPr lang="ro-RO" dirty="0">
                <a:solidFill>
                  <a:schemeClr val="tx1"/>
                </a:solidFill>
              </a:rPr>
              <a:t>; iar în DSM-5 varianta dimensională, ea nici nu mai e inclusă.</a:t>
            </a:r>
          </a:p>
          <a:p>
            <a:pPr algn="just"/>
            <a:r>
              <a:rPr lang="ro-RO" dirty="0">
                <a:solidFill>
                  <a:schemeClr val="tx1"/>
                </a:solidFill>
              </a:rPr>
              <a:t>Destul de multe trăsături sunt caracteristice ambelor acestor TP incluse în Clusterul B, principala fiind </a:t>
            </a:r>
            <a:r>
              <a:rPr lang="ro-RO" u="sng" dirty="0">
                <a:solidFill>
                  <a:schemeClr val="tx1"/>
                </a:solidFill>
              </a:rPr>
              <a:t>tendința de  a atrage atenția asupra sa</a:t>
            </a:r>
            <a:r>
              <a:rPr lang="ro-RO" dirty="0">
                <a:solidFill>
                  <a:schemeClr val="tx1"/>
                </a:solidFill>
              </a:rPr>
              <a:t>. În această direcție TP histrionică se diferențiază de cea </a:t>
            </a:r>
            <a:r>
              <a:rPr lang="ro-RO" dirty="0" err="1">
                <a:solidFill>
                  <a:schemeClr val="tx1"/>
                </a:solidFill>
              </a:rPr>
              <a:t>narcisistică</a:t>
            </a:r>
            <a:r>
              <a:rPr lang="ro-RO" dirty="0">
                <a:solidFill>
                  <a:schemeClr val="tx1"/>
                </a:solidFill>
              </a:rPr>
              <a:t> prin:</a:t>
            </a:r>
          </a:p>
          <a:p>
            <a:endParaRPr lang="ro-RO" dirty="0"/>
          </a:p>
        </p:txBody>
      </p:sp>
    </p:spTree>
    <p:extLst>
      <p:ext uri="{BB962C8B-B14F-4D97-AF65-F5344CB8AC3E}">
        <p14:creationId xmlns:p14="http://schemas.microsoft.com/office/powerpoint/2010/main" val="3015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just"/>
            <a:r>
              <a:rPr lang="ro-RO" dirty="0">
                <a:solidFill>
                  <a:schemeClr val="tx1"/>
                </a:solidFill>
              </a:rPr>
              <a:t>faptul că nu contează dacă ajunge în centrul atenției pentru admirație sau </a:t>
            </a:r>
            <a:r>
              <a:rPr lang="ro-RO" dirty="0" smtClean="0">
                <a:solidFill>
                  <a:schemeClr val="tx1"/>
                </a:solidFill>
              </a:rPr>
              <a:t>compătimire</a:t>
            </a:r>
            <a:r>
              <a:rPr lang="en-US" dirty="0" smtClean="0">
                <a:solidFill>
                  <a:schemeClr val="tx1"/>
                </a:solidFill>
              </a:rPr>
              <a:t>, </a:t>
            </a:r>
            <a:r>
              <a:rPr lang="en-US" dirty="0" err="1" smtClean="0">
                <a:solidFill>
                  <a:schemeClr val="tx1"/>
                </a:solidFill>
              </a:rPr>
              <a:t>indus</a:t>
            </a:r>
            <a:r>
              <a:rPr lang="ro-RO" dirty="0">
                <a:solidFill>
                  <a:schemeClr val="tx1"/>
                </a:solidFill>
              </a:rPr>
              <a:t>ă</a:t>
            </a:r>
            <a:r>
              <a:rPr lang="en-US" dirty="0" smtClean="0">
                <a:solidFill>
                  <a:schemeClr val="tx1"/>
                </a:solidFill>
              </a:rPr>
              <a:t> de ex. </a:t>
            </a:r>
            <a:r>
              <a:rPr lang="en-US" dirty="0" err="1" smtClean="0">
                <a:solidFill>
                  <a:schemeClr val="tx1"/>
                </a:solidFill>
              </a:rPr>
              <a:t>prin</a:t>
            </a:r>
            <a:r>
              <a:rPr lang="en-US" dirty="0" smtClean="0">
                <a:solidFill>
                  <a:schemeClr val="tx1"/>
                </a:solidFill>
              </a:rPr>
              <a:t> </a:t>
            </a:r>
            <a:r>
              <a:rPr lang="ro-RO" dirty="0" smtClean="0">
                <a:solidFill>
                  <a:schemeClr val="tx1"/>
                </a:solidFill>
              </a:rPr>
              <a:t>simptome </a:t>
            </a:r>
            <a:r>
              <a:rPr lang="ro-RO" dirty="0">
                <a:solidFill>
                  <a:schemeClr val="tx1"/>
                </a:solidFill>
              </a:rPr>
              <a:t>de suferință corporală (</a:t>
            </a:r>
            <a:r>
              <a:rPr lang="ro-RO" dirty="0" err="1">
                <a:solidFill>
                  <a:schemeClr val="tx1"/>
                </a:solidFill>
              </a:rPr>
              <a:t>conversive</a:t>
            </a:r>
            <a:r>
              <a:rPr lang="ro-RO" dirty="0">
                <a:solidFill>
                  <a:schemeClr val="tx1"/>
                </a:solidFill>
              </a:rPr>
              <a:t>), condiție generală mizeră, umilinţă…</a:t>
            </a:r>
          </a:p>
          <a:p>
            <a:pPr algn="just"/>
            <a:r>
              <a:rPr lang="ro-RO" dirty="0" smtClean="0">
                <a:solidFill>
                  <a:schemeClr val="tx1"/>
                </a:solidFill>
              </a:rPr>
              <a:t>captarea </a:t>
            </a:r>
            <a:r>
              <a:rPr lang="ro-RO" dirty="0">
                <a:solidFill>
                  <a:schemeClr val="tx1"/>
                </a:solidFill>
              </a:rPr>
              <a:t>atenției se realizează </a:t>
            </a:r>
            <a:r>
              <a:rPr lang="ro-RO" dirty="0" err="1">
                <a:solidFill>
                  <a:schemeClr val="tx1"/>
                </a:solidFill>
              </a:rPr>
              <a:t>predominent</a:t>
            </a:r>
            <a:r>
              <a:rPr lang="ro-RO" dirty="0">
                <a:solidFill>
                  <a:schemeClr val="tx1"/>
                </a:solidFill>
              </a:rPr>
              <a:t> perceptiv situaţional: îmbrăcăminte şi comportament strident, </a:t>
            </a:r>
            <a:r>
              <a:rPr lang="ro-RO" dirty="0" err="1">
                <a:solidFill>
                  <a:schemeClr val="tx1"/>
                </a:solidFill>
              </a:rPr>
              <a:t>hiperexpresivitate</a:t>
            </a:r>
            <a:r>
              <a:rPr lang="ro-RO" dirty="0">
                <a:solidFill>
                  <a:schemeClr val="tx1"/>
                </a:solidFill>
              </a:rPr>
              <a:t> emotivă, </a:t>
            </a:r>
            <a:r>
              <a:rPr lang="ro-RO" dirty="0" err="1">
                <a:solidFill>
                  <a:schemeClr val="tx1"/>
                </a:solidFill>
              </a:rPr>
              <a:t>hipererotism</a:t>
            </a:r>
            <a:r>
              <a:rPr lang="ro-RO" dirty="0">
                <a:solidFill>
                  <a:schemeClr val="tx1"/>
                </a:solidFill>
              </a:rPr>
              <a:t>.</a:t>
            </a:r>
          </a:p>
          <a:p>
            <a:pPr algn="just"/>
            <a:r>
              <a:rPr lang="ro-RO" dirty="0">
                <a:solidFill>
                  <a:schemeClr val="tx1"/>
                </a:solidFill>
              </a:rPr>
              <a:t>Scăderea în ultimul timp a manifestărilor histrionice şi </a:t>
            </a:r>
            <a:r>
              <a:rPr lang="ro-RO" dirty="0" err="1">
                <a:solidFill>
                  <a:schemeClr val="tx1"/>
                </a:solidFill>
              </a:rPr>
              <a:t>conversive</a:t>
            </a:r>
            <a:r>
              <a:rPr lang="ro-RO" dirty="0">
                <a:solidFill>
                  <a:schemeClr val="tx1"/>
                </a:solidFill>
              </a:rPr>
              <a:t> poate fi corelată cu amplificarea utilizării mijloacelor de relaționare mass media, ce o reduc pe cea nemijlocit situațională.</a:t>
            </a:r>
          </a:p>
          <a:p>
            <a:pPr algn="just"/>
            <a:endParaRPr lang="ro-RO" dirty="0">
              <a:solidFill>
                <a:schemeClr val="tx1"/>
              </a:solidFill>
            </a:endParaRPr>
          </a:p>
        </p:txBody>
      </p:sp>
    </p:spTree>
    <p:extLst>
      <p:ext uri="{BB962C8B-B14F-4D97-AF65-F5344CB8AC3E}">
        <p14:creationId xmlns:p14="http://schemas.microsoft.com/office/powerpoint/2010/main" val="266094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just"/>
            <a:r>
              <a:rPr lang="en-US" dirty="0" err="1" smtClean="0">
                <a:solidFill>
                  <a:schemeClr val="tx1"/>
                </a:solidFill>
              </a:rPr>
              <a:t>În</a:t>
            </a:r>
            <a:r>
              <a:rPr lang="en-US" dirty="0" smtClean="0">
                <a:solidFill>
                  <a:schemeClr val="tx1"/>
                </a:solidFill>
              </a:rPr>
              <a:t> al </a:t>
            </a:r>
            <a:r>
              <a:rPr lang="en-US" dirty="0" err="1" smtClean="0">
                <a:solidFill>
                  <a:schemeClr val="tx1"/>
                </a:solidFill>
              </a:rPr>
              <a:t>doilea</a:t>
            </a:r>
            <a:r>
              <a:rPr lang="en-US" dirty="0" smtClean="0">
                <a:solidFill>
                  <a:schemeClr val="tx1"/>
                </a:solidFill>
              </a:rPr>
              <a:t> </a:t>
            </a:r>
            <a:r>
              <a:rPr lang="en-US" dirty="0" err="1" smtClean="0">
                <a:solidFill>
                  <a:schemeClr val="tx1"/>
                </a:solidFill>
              </a:rPr>
              <a:t>rând</a:t>
            </a:r>
            <a:r>
              <a:rPr lang="en-US" dirty="0" smtClean="0">
                <a:solidFill>
                  <a:schemeClr val="tx1"/>
                </a:solidFill>
              </a:rPr>
              <a:t>, </a:t>
            </a:r>
            <a:r>
              <a:rPr lang="ro-RO" dirty="0" smtClean="0">
                <a:solidFill>
                  <a:schemeClr val="tx1"/>
                </a:solidFill>
              </a:rPr>
              <a:t>TP </a:t>
            </a:r>
            <a:r>
              <a:rPr lang="ro-RO" dirty="0">
                <a:solidFill>
                  <a:schemeClr val="tx1"/>
                </a:solidFill>
              </a:rPr>
              <a:t>narcisistă, inclusă fiind în Clusterul B, </a:t>
            </a:r>
            <a:r>
              <a:rPr lang="ro-RO" u="sng" dirty="0">
                <a:solidFill>
                  <a:schemeClr val="tx1"/>
                </a:solidFill>
              </a:rPr>
              <a:t>are afinităţi şi cu </a:t>
            </a:r>
            <a:r>
              <a:rPr lang="en-US" u="sng" dirty="0" smtClean="0">
                <a:solidFill>
                  <a:schemeClr val="tx1"/>
                </a:solidFill>
              </a:rPr>
              <a:t>TP</a:t>
            </a:r>
            <a:r>
              <a:rPr lang="ro-RO" u="sng" dirty="0" smtClean="0">
                <a:solidFill>
                  <a:schemeClr val="tx1"/>
                </a:solidFill>
              </a:rPr>
              <a:t> </a:t>
            </a:r>
            <a:r>
              <a:rPr lang="ro-RO" u="sng" dirty="0">
                <a:solidFill>
                  <a:schemeClr val="tx1"/>
                </a:solidFill>
              </a:rPr>
              <a:t>antisocială</a:t>
            </a:r>
            <a:r>
              <a:rPr lang="ro-RO" dirty="0">
                <a:solidFill>
                  <a:schemeClr val="tx1"/>
                </a:solidFill>
              </a:rPr>
              <a:t>. Faptul are în vedere ceea ce  s-a numit ”varianta sa malignă”; aceasta merita comentată  mai ales în comparație cu tradiționalul psihopat (</a:t>
            </a:r>
            <a:r>
              <a:rPr lang="ro-RO" dirty="0" err="1">
                <a:solidFill>
                  <a:schemeClr val="tx1"/>
                </a:solidFill>
              </a:rPr>
              <a:t>Cleckley</a:t>
            </a:r>
            <a:r>
              <a:rPr lang="ro-RO" dirty="0">
                <a:solidFill>
                  <a:schemeClr val="tx1"/>
                </a:solidFill>
              </a:rPr>
              <a:t>), caracterizat prin sociabilitate </a:t>
            </a:r>
            <a:r>
              <a:rPr lang="ro-RO" dirty="0" err="1">
                <a:solidFill>
                  <a:schemeClr val="tx1"/>
                </a:solidFill>
              </a:rPr>
              <a:t>seductivă</a:t>
            </a:r>
            <a:r>
              <a:rPr lang="ro-RO" dirty="0">
                <a:solidFill>
                  <a:schemeClr val="tx1"/>
                </a:solidFill>
              </a:rPr>
              <a:t>, </a:t>
            </a:r>
            <a:r>
              <a:rPr lang="ro-RO" dirty="0" err="1">
                <a:solidFill>
                  <a:schemeClr val="tx1"/>
                </a:solidFill>
              </a:rPr>
              <a:t>manipulativitate</a:t>
            </a:r>
            <a:r>
              <a:rPr lang="ro-RO" dirty="0">
                <a:solidFill>
                  <a:schemeClr val="tx1"/>
                </a:solidFill>
              </a:rPr>
              <a:t>, dublată de un imaginar bogat (</a:t>
            </a:r>
            <a:r>
              <a:rPr lang="ro-RO" dirty="0" err="1">
                <a:solidFill>
                  <a:schemeClr val="tx1"/>
                </a:solidFill>
              </a:rPr>
              <a:t>mitomanic</a:t>
            </a:r>
            <a:r>
              <a:rPr lang="ro-RO" dirty="0">
                <a:solidFill>
                  <a:schemeClr val="tx1"/>
                </a:solidFill>
              </a:rPr>
              <a:t>) cu excrocherii.</a:t>
            </a:r>
          </a:p>
          <a:p>
            <a:pPr lvl="0" algn="just"/>
            <a:r>
              <a:rPr lang="ro-RO" dirty="0" smtClean="0">
                <a:solidFill>
                  <a:schemeClr val="tx1"/>
                </a:solidFill>
              </a:rPr>
              <a:t>Desigur</a:t>
            </a:r>
            <a:r>
              <a:rPr lang="ro-RO" dirty="0">
                <a:solidFill>
                  <a:schemeClr val="tx1"/>
                </a:solidFill>
              </a:rPr>
              <a:t>, </a:t>
            </a:r>
            <a:r>
              <a:rPr lang="ro-RO" u="sng" dirty="0">
                <a:solidFill>
                  <a:schemeClr val="tx1"/>
                </a:solidFill>
              </a:rPr>
              <a:t>centrul TP narcisiste se consumă în direcția confirmării de către alții a propriei tendințe spre grandiozitate.</a:t>
            </a:r>
            <a:r>
              <a:rPr lang="ro-RO" dirty="0">
                <a:solidFill>
                  <a:schemeClr val="tx1"/>
                </a:solidFill>
              </a:rPr>
              <a:t> Dar </a:t>
            </a:r>
            <a:r>
              <a:rPr lang="en-US" dirty="0" err="1" smtClean="0">
                <a:solidFill>
                  <a:schemeClr val="tx1"/>
                </a:solidFill>
              </a:rPr>
              <a:t>încrederea</a:t>
            </a:r>
            <a:r>
              <a:rPr lang="en-US" dirty="0" smtClean="0">
                <a:solidFill>
                  <a:schemeClr val="tx1"/>
                </a:solidFill>
              </a:rPr>
              <a:t> </a:t>
            </a:r>
            <a:r>
              <a:rPr lang="en-US" dirty="0" err="1" smtClean="0">
                <a:solidFill>
                  <a:schemeClr val="tx1"/>
                </a:solidFill>
              </a:rPr>
              <a:t>în</a:t>
            </a:r>
            <a:r>
              <a:rPr lang="en-US" dirty="0" smtClean="0">
                <a:solidFill>
                  <a:schemeClr val="tx1"/>
                </a:solidFill>
              </a:rPr>
              <a:t> sine a </a:t>
            </a:r>
            <a:r>
              <a:rPr lang="en-US" dirty="0" err="1" smtClean="0">
                <a:solidFill>
                  <a:schemeClr val="tx1"/>
                </a:solidFill>
              </a:rPr>
              <a:t>narcisistului</a:t>
            </a:r>
            <a:r>
              <a:rPr lang="en-US" dirty="0" smtClean="0">
                <a:solidFill>
                  <a:schemeClr val="tx1"/>
                </a:solidFill>
              </a:rPr>
              <a:t> e </a:t>
            </a:r>
            <a:r>
              <a:rPr lang="en-US" dirty="0" err="1" smtClean="0">
                <a:solidFill>
                  <a:schemeClr val="tx1"/>
                </a:solidFill>
              </a:rPr>
              <a:t>vulnerabil</a:t>
            </a:r>
            <a:r>
              <a:rPr lang="vi-VN" dirty="0" smtClean="0">
                <a:solidFill>
                  <a:schemeClr val="tx1"/>
                </a:solidFill>
              </a:rPr>
              <a:t>ă</a:t>
            </a:r>
            <a:r>
              <a:rPr lang="en-US" dirty="0" smtClean="0">
                <a:solidFill>
                  <a:schemeClr val="tx1"/>
                </a:solidFill>
              </a:rPr>
              <a:t>, </a:t>
            </a:r>
            <a:r>
              <a:rPr lang="en-US" dirty="0" err="1" smtClean="0">
                <a:solidFill>
                  <a:schemeClr val="tx1"/>
                </a:solidFill>
              </a:rPr>
              <a:t>pe</a:t>
            </a:r>
            <a:r>
              <a:rPr lang="en-US" dirty="0" smtClean="0">
                <a:solidFill>
                  <a:schemeClr val="tx1"/>
                </a:solidFill>
              </a:rPr>
              <a:t> </a:t>
            </a:r>
            <a:r>
              <a:rPr lang="en-US" dirty="0" err="1" smtClean="0">
                <a:solidFill>
                  <a:schemeClr val="tx1"/>
                </a:solidFill>
              </a:rPr>
              <a:t>când</a:t>
            </a:r>
            <a:r>
              <a:rPr lang="en-US" dirty="0" smtClean="0">
                <a:solidFill>
                  <a:schemeClr val="tx1"/>
                </a:solidFill>
              </a:rPr>
              <a:t> a </a:t>
            </a:r>
            <a:r>
              <a:rPr lang="en-US" dirty="0" err="1" smtClean="0">
                <a:solidFill>
                  <a:schemeClr val="tx1"/>
                </a:solidFill>
              </a:rPr>
              <a:t>psihopatului</a:t>
            </a:r>
            <a:r>
              <a:rPr lang="en-US" dirty="0" smtClean="0">
                <a:solidFill>
                  <a:schemeClr val="tx1"/>
                </a:solidFill>
              </a:rPr>
              <a:t> e f</a:t>
            </a:r>
            <a:r>
              <a:rPr lang="ro-RO" dirty="0">
                <a:solidFill>
                  <a:schemeClr val="tx1"/>
                </a:solidFill>
              </a:rPr>
              <a:t>ă</a:t>
            </a:r>
            <a:r>
              <a:rPr lang="en-US" dirty="0" smtClean="0">
                <a:solidFill>
                  <a:schemeClr val="tx1"/>
                </a:solidFill>
              </a:rPr>
              <a:t>r</a:t>
            </a:r>
            <a:r>
              <a:rPr lang="ro-RO" dirty="0">
                <a:solidFill>
                  <a:schemeClr val="tx1"/>
                </a:solidFill>
              </a:rPr>
              <a:t>ă</a:t>
            </a:r>
            <a:r>
              <a:rPr lang="en-US" dirty="0" smtClean="0">
                <a:solidFill>
                  <a:schemeClr val="tx1"/>
                </a:solidFill>
              </a:rPr>
              <a:t> </a:t>
            </a:r>
            <a:r>
              <a:rPr lang="en-US" dirty="0" err="1" smtClean="0">
                <a:solidFill>
                  <a:schemeClr val="tx1"/>
                </a:solidFill>
              </a:rPr>
              <a:t>fisur</a:t>
            </a:r>
            <a:r>
              <a:rPr lang="ro-RO" dirty="0">
                <a:solidFill>
                  <a:schemeClr val="tx1"/>
                </a:solidFill>
              </a:rPr>
              <a:t>ă</a:t>
            </a:r>
            <a:r>
              <a:rPr lang="en-US" dirty="0" smtClean="0">
                <a:solidFill>
                  <a:schemeClr val="tx1"/>
                </a:solidFill>
              </a:rPr>
              <a:t>. </a:t>
            </a:r>
            <a:r>
              <a:rPr lang="en-US" dirty="0" err="1" smtClean="0">
                <a:solidFill>
                  <a:schemeClr val="tx1"/>
                </a:solidFill>
              </a:rPr>
              <a:t>Totuşi</a:t>
            </a:r>
            <a:r>
              <a:rPr lang="en-US" dirty="0" smtClean="0">
                <a:solidFill>
                  <a:schemeClr val="tx1"/>
                </a:solidFill>
              </a:rPr>
              <a:t>, </a:t>
            </a:r>
            <a:r>
              <a:rPr lang="ro-RO" dirty="0" smtClean="0">
                <a:solidFill>
                  <a:schemeClr val="tx1"/>
                </a:solidFill>
              </a:rPr>
              <a:t>tranziția </a:t>
            </a:r>
            <a:r>
              <a:rPr lang="ro-RO" dirty="0">
                <a:solidFill>
                  <a:schemeClr val="tx1"/>
                </a:solidFill>
              </a:rPr>
              <a:t>în direcția unui psihopat încrezător în sine nu trebuie ignorată.</a:t>
            </a:r>
          </a:p>
          <a:p>
            <a:endParaRPr lang="ro-RO" dirty="0"/>
          </a:p>
        </p:txBody>
      </p:sp>
    </p:spTree>
    <p:extLst>
      <p:ext uri="{BB962C8B-B14F-4D97-AF65-F5344CB8AC3E}">
        <p14:creationId xmlns:p14="http://schemas.microsoft.com/office/powerpoint/2010/main" val="122871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lnSpcReduction="10000"/>
          </a:bodyPr>
          <a:lstStyle/>
          <a:p>
            <a:pPr algn="just"/>
            <a:r>
              <a:rPr lang="en-US" dirty="0" err="1" smtClean="0">
                <a:solidFill>
                  <a:schemeClr val="tx1"/>
                </a:solidFill>
              </a:rPr>
              <a:t>În</a:t>
            </a:r>
            <a:r>
              <a:rPr lang="en-US" dirty="0" smtClean="0">
                <a:solidFill>
                  <a:schemeClr val="tx1"/>
                </a:solidFill>
              </a:rPr>
              <a:t> al </a:t>
            </a:r>
            <a:r>
              <a:rPr lang="en-US" dirty="0" err="1" smtClean="0">
                <a:solidFill>
                  <a:schemeClr val="tx1"/>
                </a:solidFill>
              </a:rPr>
              <a:t>treilea</a:t>
            </a:r>
            <a:r>
              <a:rPr lang="en-US" dirty="0" smtClean="0">
                <a:solidFill>
                  <a:schemeClr val="tx1"/>
                </a:solidFill>
              </a:rPr>
              <a:t> </a:t>
            </a:r>
            <a:r>
              <a:rPr lang="en-US" dirty="0" err="1" smtClean="0">
                <a:solidFill>
                  <a:schemeClr val="tx1"/>
                </a:solidFill>
              </a:rPr>
              <a:t>rând</a:t>
            </a:r>
            <a:r>
              <a:rPr lang="en-US" dirty="0" smtClean="0">
                <a:solidFill>
                  <a:schemeClr val="tx1"/>
                </a:solidFill>
              </a:rPr>
              <a:t>, o</a:t>
            </a:r>
            <a:r>
              <a:rPr lang="ro-RO" dirty="0" smtClean="0">
                <a:solidFill>
                  <a:schemeClr val="tx1"/>
                </a:solidFill>
              </a:rPr>
              <a:t> </a:t>
            </a:r>
            <a:r>
              <a:rPr lang="ro-RO" dirty="0">
                <a:solidFill>
                  <a:schemeClr val="tx1"/>
                </a:solidFill>
              </a:rPr>
              <a:t>problemă aparte o reprezintă apoi însăşi </a:t>
            </a:r>
            <a:r>
              <a:rPr lang="ro-RO" u="sng" dirty="0">
                <a:solidFill>
                  <a:schemeClr val="tx1"/>
                </a:solidFill>
              </a:rPr>
              <a:t>trăsătura nucleară a grandiozității megalomane </a:t>
            </a:r>
            <a:r>
              <a:rPr lang="ro-RO" dirty="0">
                <a:solidFill>
                  <a:schemeClr val="tx1"/>
                </a:solidFill>
              </a:rPr>
              <a:t>(care în mitul original a lui Narcis lipsește).</a:t>
            </a:r>
          </a:p>
          <a:p>
            <a:pPr algn="just"/>
            <a:r>
              <a:rPr lang="ro-RO" dirty="0" smtClean="0">
                <a:solidFill>
                  <a:schemeClr val="tx1"/>
                </a:solidFill>
              </a:rPr>
              <a:t>Părerea </a:t>
            </a:r>
            <a:r>
              <a:rPr lang="ro-RO" dirty="0">
                <a:solidFill>
                  <a:schemeClr val="tx1"/>
                </a:solidFill>
              </a:rPr>
              <a:t>bună despre sine, până la megalomanie şi grandiozitate, însoţeşte de obicei </a:t>
            </a:r>
            <a:r>
              <a:rPr lang="ro-RO" u="sng" dirty="0">
                <a:solidFill>
                  <a:schemeClr val="tx1"/>
                </a:solidFill>
              </a:rPr>
              <a:t>starea maniacală</a:t>
            </a:r>
            <a:r>
              <a:rPr lang="ro-RO" dirty="0">
                <a:solidFill>
                  <a:schemeClr val="tx1"/>
                </a:solidFill>
              </a:rPr>
              <a:t>. În cazul TP narcisiste e vorba însă de izolarea acestei trăsături de dezinhibiţia expansivă şi </a:t>
            </a:r>
            <a:r>
              <a:rPr lang="ro-RO" dirty="0" err="1">
                <a:solidFill>
                  <a:schemeClr val="tx1"/>
                </a:solidFill>
              </a:rPr>
              <a:t>tahipsihică</a:t>
            </a:r>
            <a:r>
              <a:rPr lang="ro-RO" dirty="0">
                <a:solidFill>
                  <a:schemeClr val="tx1"/>
                </a:solidFill>
              </a:rPr>
              <a:t> a maniacului, ce se </a:t>
            </a:r>
            <a:r>
              <a:rPr lang="en-US" dirty="0" err="1" smtClean="0">
                <a:solidFill>
                  <a:schemeClr val="tx1"/>
                </a:solidFill>
              </a:rPr>
              <a:t>exprim</a:t>
            </a:r>
            <a:r>
              <a:rPr lang="ro-RO" dirty="0">
                <a:solidFill>
                  <a:schemeClr val="tx1"/>
                </a:solidFill>
              </a:rPr>
              <a:t>ă şi printr-o </a:t>
            </a:r>
            <a:r>
              <a:rPr lang="ro-RO" dirty="0" err="1">
                <a:solidFill>
                  <a:schemeClr val="tx1"/>
                </a:solidFill>
              </a:rPr>
              <a:t>hipersociabilitate</a:t>
            </a:r>
            <a:r>
              <a:rPr lang="ro-RO" dirty="0">
                <a:solidFill>
                  <a:schemeClr val="tx1"/>
                </a:solidFill>
              </a:rPr>
              <a:t> gregară</a:t>
            </a:r>
            <a:r>
              <a:rPr lang="ro-RO" dirty="0" smtClean="0">
                <a:solidFill>
                  <a:schemeClr val="tx1"/>
                </a:solidFill>
              </a:rPr>
              <a:t>.</a:t>
            </a:r>
            <a:endParaRPr lang="en-US" dirty="0" smtClean="0">
              <a:solidFill>
                <a:schemeClr val="tx1"/>
              </a:solidFill>
            </a:endParaRPr>
          </a:p>
          <a:p>
            <a:pPr algn="just"/>
            <a:r>
              <a:rPr lang="en-US" dirty="0" err="1" smtClean="0">
                <a:solidFill>
                  <a:schemeClr val="tx1"/>
                </a:solidFill>
              </a:rPr>
              <a:t>Tendinţa</a:t>
            </a:r>
            <a:r>
              <a:rPr lang="en-US" dirty="0" smtClean="0">
                <a:solidFill>
                  <a:schemeClr val="tx1"/>
                </a:solidFill>
              </a:rPr>
              <a:t> </a:t>
            </a:r>
            <a:r>
              <a:rPr lang="en-US" dirty="0" err="1" smtClean="0">
                <a:solidFill>
                  <a:schemeClr val="tx1"/>
                </a:solidFill>
              </a:rPr>
              <a:t>megaloman</a:t>
            </a:r>
            <a:r>
              <a:rPr lang="ro-RO" dirty="0">
                <a:solidFill>
                  <a:schemeClr val="tx1"/>
                </a:solidFill>
              </a:rPr>
              <a:t>ă</a:t>
            </a:r>
            <a:r>
              <a:rPr lang="en-US" dirty="0" smtClean="0">
                <a:solidFill>
                  <a:schemeClr val="tx1"/>
                </a:solidFill>
              </a:rPr>
              <a:t>, de </a:t>
            </a:r>
            <a:r>
              <a:rPr lang="en-US" dirty="0" err="1" smtClean="0">
                <a:solidFill>
                  <a:schemeClr val="tx1"/>
                </a:solidFill>
              </a:rPr>
              <a:t>autovalorizare</a:t>
            </a:r>
            <a:r>
              <a:rPr lang="en-US" dirty="0" smtClean="0">
                <a:solidFill>
                  <a:schemeClr val="tx1"/>
                </a:solidFill>
              </a:rPr>
              <a:t> </a:t>
            </a:r>
            <a:r>
              <a:rPr lang="en-US" dirty="0" err="1" smtClean="0">
                <a:solidFill>
                  <a:schemeClr val="tx1"/>
                </a:solidFill>
              </a:rPr>
              <a:t>sinton</a:t>
            </a:r>
            <a:r>
              <a:rPr lang="ro-RO" dirty="0">
                <a:solidFill>
                  <a:schemeClr val="tx1"/>
                </a:solidFill>
              </a:rPr>
              <a:t>ă</a:t>
            </a:r>
            <a:r>
              <a:rPr lang="en-US" dirty="0" smtClean="0">
                <a:solidFill>
                  <a:schemeClr val="tx1"/>
                </a:solidFill>
              </a:rPr>
              <a:t>, persist</a:t>
            </a:r>
            <a:r>
              <a:rPr lang="ro-RO" dirty="0">
                <a:solidFill>
                  <a:schemeClr val="tx1"/>
                </a:solidFill>
              </a:rPr>
              <a:t>ă</a:t>
            </a:r>
            <a:r>
              <a:rPr lang="en-US" dirty="0" smtClean="0">
                <a:solidFill>
                  <a:schemeClr val="tx1"/>
                </a:solidFill>
              </a:rPr>
              <a:t> </a:t>
            </a:r>
            <a:r>
              <a:rPr lang="en-US" dirty="0" err="1" smtClean="0">
                <a:solidFill>
                  <a:schemeClr val="tx1"/>
                </a:solidFill>
              </a:rPr>
              <a:t>apoi</a:t>
            </a:r>
            <a:r>
              <a:rPr lang="en-US" dirty="0" smtClean="0">
                <a:solidFill>
                  <a:schemeClr val="tx1"/>
                </a:solidFill>
              </a:rPr>
              <a:t> </a:t>
            </a:r>
            <a:r>
              <a:rPr lang="en-US" dirty="0" err="1" smtClean="0">
                <a:solidFill>
                  <a:schemeClr val="tx1"/>
                </a:solidFill>
              </a:rPr>
              <a:t>în</a:t>
            </a:r>
            <a:r>
              <a:rPr lang="en-US" dirty="0" smtClean="0">
                <a:solidFill>
                  <a:schemeClr val="tx1"/>
                </a:solidFill>
              </a:rPr>
              <a:t> </a:t>
            </a:r>
            <a:r>
              <a:rPr lang="en-US" dirty="0" err="1" smtClean="0">
                <a:solidFill>
                  <a:schemeClr val="tx1"/>
                </a:solidFill>
              </a:rPr>
              <a:t>st</a:t>
            </a:r>
            <a:r>
              <a:rPr lang="ro-RO" dirty="0">
                <a:solidFill>
                  <a:schemeClr val="tx1"/>
                </a:solidFill>
              </a:rPr>
              <a:t>ă</a:t>
            </a:r>
            <a:r>
              <a:rPr lang="en-US" dirty="0" smtClean="0">
                <a:solidFill>
                  <a:schemeClr val="tx1"/>
                </a:solidFill>
              </a:rPr>
              <a:t>rile </a:t>
            </a:r>
            <a:r>
              <a:rPr lang="en-US" dirty="0" err="1" smtClean="0">
                <a:solidFill>
                  <a:schemeClr val="tx1"/>
                </a:solidFill>
              </a:rPr>
              <a:t>hipomaniacale</a:t>
            </a:r>
            <a:r>
              <a:rPr lang="en-US" dirty="0" smtClean="0">
                <a:solidFill>
                  <a:schemeClr val="tx1"/>
                </a:solidFill>
              </a:rPr>
              <a:t> </a:t>
            </a:r>
            <a:r>
              <a:rPr lang="en-US" dirty="0" err="1" smtClean="0">
                <a:solidFill>
                  <a:schemeClr val="tx1"/>
                </a:solidFill>
              </a:rPr>
              <a:t>ce</a:t>
            </a:r>
            <a:r>
              <a:rPr lang="en-US" dirty="0" smtClean="0">
                <a:solidFill>
                  <a:schemeClr val="tx1"/>
                </a:solidFill>
              </a:rPr>
              <a:t> pot fi </a:t>
            </a:r>
            <a:r>
              <a:rPr lang="en-US" dirty="0" err="1" smtClean="0">
                <a:solidFill>
                  <a:schemeClr val="tx1"/>
                </a:solidFill>
              </a:rPr>
              <a:t>identificate</a:t>
            </a:r>
            <a:r>
              <a:rPr lang="en-US" dirty="0" smtClean="0">
                <a:solidFill>
                  <a:schemeClr val="tx1"/>
                </a:solidFill>
              </a:rPr>
              <a:t> </a:t>
            </a:r>
            <a:r>
              <a:rPr lang="en-US" dirty="0" err="1" smtClean="0">
                <a:solidFill>
                  <a:schemeClr val="tx1"/>
                </a:solidFill>
              </a:rPr>
              <a:t>în</a:t>
            </a:r>
            <a:r>
              <a:rPr lang="en-US" dirty="0" smtClean="0">
                <a:solidFill>
                  <a:schemeClr val="tx1"/>
                </a:solidFill>
              </a:rPr>
              <a:t> </a:t>
            </a:r>
            <a:r>
              <a:rPr lang="en-US" dirty="0" err="1" smtClean="0">
                <a:solidFill>
                  <a:schemeClr val="tx1"/>
                </a:solidFill>
              </a:rPr>
              <a:t>spatele</a:t>
            </a:r>
            <a:r>
              <a:rPr lang="en-US" dirty="0" smtClean="0">
                <a:solidFill>
                  <a:schemeClr val="tx1"/>
                </a:solidFill>
              </a:rPr>
              <a:t> </a:t>
            </a:r>
            <a:r>
              <a:rPr lang="en-US" dirty="0" err="1" smtClean="0">
                <a:solidFill>
                  <a:schemeClr val="tx1"/>
                </a:solidFill>
              </a:rPr>
              <a:t>delirurilor</a:t>
            </a:r>
            <a:r>
              <a:rPr lang="en-US" dirty="0" smtClean="0">
                <a:solidFill>
                  <a:schemeClr val="tx1"/>
                </a:solidFill>
              </a:rPr>
              <a:t> de </a:t>
            </a:r>
            <a:r>
              <a:rPr lang="en-US" dirty="0" err="1" smtClean="0">
                <a:solidFill>
                  <a:schemeClr val="tx1"/>
                </a:solidFill>
              </a:rPr>
              <a:t>grandiozitate</a:t>
            </a:r>
            <a:r>
              <a:rPr lang="en-US" dirty="0" smtClean="0">
                <a:solidFill>
                  <a:schemeClr val="tx1"/>
                </a:solidFill>
              </a:rPr>
              <a:t> </a:t>
            </a:r>
            <a:r>
              <a:rPr lang="en-US" dirty="0" err="1" smtClean="0">
                <a:solidFill>
                  <a:schemeClr val="tx1"/>
                </a:solidFill>
              </a:rPr>
              <a:t>monotematice</a:t>
            </a:r>
            <a:r>
              <a:rPr lang="en-US" dirty="0" smtClean="0">
                <a:solidFill>
                  <a:schemeClr val="tx1"/>
                </a:solidFill>
              </a:rPr>
              <a:t>.</a:t>
            </a:r>
            <a:endParaRPr lang="ro-RO" dirty="0">
              <a:solidFill>
                <a:schemeClr val="tx1"/>
              </a:solidFill>
            </a:endParaRPr>
          </a:p>
          <a:p>
            <a:pPr algn="just"/>
            <a:r>
              <a:rPr lang="ro-RO" dirty="0" smtClean="0">
                <a:solidFill>
                  <a:schemeClr val="tx1"/>
                </a:solidFill>
              </a:rPr>
              <a:t>Ş</a:t>
            </a:r>
            <a:r>
              <a:rPr lang="en-US" dirty="0" err="1" smtClean="0">
                <a:solidFill>
                  <a:schemeClr val="tx1"/>
                </a:solidFill>
              </a:rPr>
              <a:t>i</a:t>
            </a:r>
            <a:r>
              <a:rPr lang="en-US" dirty="0" smtClean="0">
                <a:solidFill>
                  <a:schemeClr val="tx1"/>
                </a:solidFill>
              </a:rPr>
              <a:t> </a:t>
            </a:r>
            <a:r>
              <a:rPr lang="en-US" dirty="0" err="1" smtClean="0">
                <a:solidFill>
                  <a:schemeClr val="tx1"/>
                </a:solidFill>
              </a:rPr>
              <a:t>înc</a:t>
            </a:r>
            <a:r>
              <a:rPr lang="ro-RO" dirty="0">
                <a:solidFill>
                  <a:schemeClr val="tx1"/>
                </a:solidFill>
              </a:rPr>
              <a:t>ă</a:t>
            </a:r>
            <a:r>
              <a:rPr lang="en-US" dirty="0" smtClean="0">
                <a:solidFill>
                  <a:schemeClr val="tx1"/>
                </a:solidFill>
              </a:rPr>
              <a:t>,</a:t>
            </a:r>
            <a:r>
              <a:rPr lang="ro-RO" dirty="0" smtClean="0">
                <a:solidFill>
                  <a:schemeClr val="tx1"/>
                </a:solidFill>
              </a:rPr>
              <a:t> </a:t>
            </a:r>
            <a:r>
              <a:rPr lang="ro-RO" dirty="0">
                <a:solidFill>
                  <a:schemeClr val="tx1"/>
                </a:solidFill>
              </a:rPr>
              <a:t>se întâlnesc şi trăiri de </a:t>
            </a:r>
            <a:r>
              <a:rPr lang="ro-RO" u="sng" dirty="0">
                <a:solidFill>
                  <a:schemeClr val="tx1"/>
                </a:solidFill>
              </a:rPr>
              <a:t>grandiozitate solipsistă</a:t>
            </a:r>
            <a:r>
              <a:rPr lang="ro-RO" dirty="0">
                <a:solidFill>
                  <a:schemeClr val="tx1"/>
                </a:solidFill>
              </a:rPr>
              <a:t>, </a:t>
            </a:r>
            <a:r>
              <a:rPr lang="ro-RO" dirty="0" smtClean="0">
                <a:solidFill>
                  <a:schemeClr val="tx1"/>
                </a:solidFill>
              </a:rPr>
              <a:t>la </a:t>
            </a:r>
            <a:r>
              <a:rPr lang="ro-RO" dirty="0">
                <a:solidFill>
                  <a:schemeClr val="tx1"/>
                </a:solidFill>
              </a:rPr>
              <a:t>persoane autiste.</a:t>
            </a:r>
          </a:p>
          <a:p>
            <a:endParaRPr lang="ro-RO" dirty="0"/>
          </a:p>
        </p:txBody>
      </p:sp>
    </p:spTree>
    <p:extLst>
      <p:ext uri="{BB962C8B-B14F-4D97-AF65-F5344CB8AC3E}">
        <p14:creationId xmlns:p14="http://schemas.microsoft.com/office/powerpoint/2010/main" val="344558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just"/>
            <a:r>
              <a:rPr lang="ro-RO" dirty="0">
                <a:solidFill>
                  <a:schemeClr val="tx1"/>
                </a:solidFill>
              </a:rPr>
              <a:t>O perspectivă clinică mai largă asupra stimei de sine exagerate, aberante, indică  această dimensiune psihică, ca fiind una  parțial independentă; ca manifestându-se în diverse contexte psihopatologice, din care TP narcisistă reprezintă doar unul.</a:t>
            </a:r>
          </a:p>
          <a:p>
            <a:pPr algn="just"/>
            <a:r>
              <a:rPr lang="ro-RO" u="sng" dirty="0" smtClean="0">
                <a:solidFill>
                  <a:schemeClr val="tx1"/>
                </a:solidFill>
              </a:rPr>
              <a:t>Pentru </a:t>
            </a:r>
            <a:r>
              <a:rPr lang="ro-RO" u="sng" dirty="0">
                <a:solidFill>
                  <a:schemeClr val="tx1"/>
                </a:solidFill>
              </a:rPr>
              <a:t>TP narcisistă  stima de sine crescută apare  ca o </a:t>
            </a:r>
            <a:r>
              <a:rPr lang="ro-RO" u="sng" dirty="0" smtClean="0">
                <a:solidFill>
                  <a:schemeClr val="tx1"/>
                </a:solidFill>
              </a:rPr>
              <a:t>PROBLEMATIZARE</a:t>
            </a:r>
            <a:r>
              <a:rPr lang="en-US" dirty="0">
                <a:solidFill>
                  <a:schemeClr val="tx1"/>
                </a:solidFill>
              </a:rPr>
              <a:t>.</a:t>
            </a:r>
            <a:r>
              <a:rPr lang="ro-RO" dirty="0" smtClean="0">
                <a:solidFill>
                  <a:schemeClr val="tx1"/>
                </a:solidFill>
              </a:rPr>
              <a:t> </a:t>
            </a:r>
            <a:endParaRPr lang="en-US" dirty="0" smtClean="0">
              <a:solidFill>
                <a:schemeClr val="tx1"/>
              </a:solidFill>
            </a:endParaRPr>
          </a:p>
          <a:p>
            <a:pPr algn="just"/>
            <a:r>
              <a:rPr lang="en-US" dirty="0" smtClean="0">
                <a:solidFill>
                  <a:schemeClr val="tx1"/>
                </a:solidFill>
              </a:rPr>
              <a:t>M</a:t>
            </a:r>
            <a:r>
              <a:rPr lang="ro-RO" dirty="0" err="1" smtClean="0">
                <a:solidFill>
                  <a:schemeClr val="tx1"/>
                </a:solidFill>
              </a:rPr>
              <a:t>otiv</a:t>
            </a:r>
            <a:r>
              <a:rPr lang="ro-RO" dirty="0" smtClean="0">
                <a:solidFill>
                  <a:schemeClr val="tx1"/>
                </a:solidFill>
              </a:rPr>
              <a:t> </a:t>
            </a:r>
            <a:r>
              <a:rPr lang="ro-RO" dirty="0">
                <a:solidFill>
                  <a:schemeClr val="tx1"/>
                </a:solidFill>
              </a:rPr>
              <a:t>pentru care  şi confirmarea din partea altora e aşa de importantă</a:t>
            </a:r>
            <a:r>
              <a:rPr lang="ro-RO" dirty="0"/>
              <a:t>.</a:t>
            </a:r>
          </a:p>
        </p:txBody>
      </p:sp>
    </p:spTree>
    <p:extLst>
      <p:ext uri="{BB962C8B-B14F-4D97-AF65-F5344CB8AC3E}">
        <p14:creationId xmlns:p14="http://schemas.microsoft.com/office/powerpoint/2010/main" val="200672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reptunghi 38">
            <a:extLst>
              <a:ext uri="{FF2B5EF4-FFF2-40B4-BE49-F238E27FC236}">
                <a16:creationId xmlns="" xmlns:a16="http://schemas.microsoft.com/office/drawing/2014/main"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grpSp>
        <p:nvGrpSpPr>
          <p:cNvPr id="41" name="Grup 40">
            <a:extLst>
              <a:ext uri="{FF2B5EF4-FFF2-40B4-BE49-F238E27FC236}">
                <a16:creationId xmlns="" xmlns:a16="http://schemas.microsoft.com/office/drawing/2014/main" id="{C1D78633-7222-4BD8-9B43-C5A3FE3FB1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75"/>
            <a:ext cx="12198350" cy="6875463"/>
            <a:chOff x="0" y="3175"/>
            <a:chExt cx="12198350" cy="6875463"/>
          </a:xfrm>
        </p:grpSpPr>
        <p:sp>
          <p:nvSpPr>
            <p:cNvPr id="42" name="Formă liberă 5">
              <a:extLst>
                <a:ext uri="{FF2B5EF4-FFF2-40B4-BE49-F238E27FC236}">
                  <a16:creationId xmlns="" xmlns:a16="http://schemas.microsoft.com/office/drawing/2014/main" id="{64A62ED5-69F8-4A9A-959F-BDFA4CB006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43" name="Formă liberă 9">
              <a:extLst>
                <a:ext uri="{FF2B5EF4-FFF2-40B4-BE49-F238E27FC236}">
                  <a16:creationId xmlns="" xmlns:a16="http://schemas.microsoft.com/office/drawing/2014/main" id="{1E1E0581-3B45-45FA-909D-956C5BA8C38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44" name="Formă liberă 13">
              <a:extLst>
                <a:ext uri="{FF2B5EF4-FFF2-40B4-BE49-F238E27FC236}">
                  <a16:creationId xmlns="" xmlns:a16="http://schemas.microsoft.com/office/drawing/2014/main" id="{05474103-4A93-4198-B2FA-45EC74FD52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46" name="Formă liberă: Formă 45">
            <a:extLst>
              <a:ext uri="{FF2B5EF4-FFF2-40B4-BE49-F238E27FC236}">
                <a16:creationId xmlns="" xmlns:a16="http://schemas.microsoft.com/office/drawing/2014/main" id="{2A0F9152-48E3-49B1-872D-898BCB713A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48" name="Dreptunghi: Colțuri rotunjite 47">
            <a:extLst>
              <a:ext uri="{FF2B5EF4-FFF2-40B4-BE49-F238E27FC236}">
                <a16:creationId xmlns="" xmlns:a16="http://schemas.microsoft.com/office/drawing/2014/main" id="{23489F6D-90F9-4863-AC28-04E23B84E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cxnSp>
        <p:nvCxnSpPr>
          <p:cNvPr id="50" name="Conector drept 49">
            <a:extLst>
              <a:ext uri="{FF2B5EF4-FFF2-40B4-BE49-F238E27FC236}">
                <a16:creationId xmlns="" xmlns:a16="http://schemas.microsoft.com/office/drawing/2014/main" id="{B3CFF822-5B88-4257-86DB-464E3C755FE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Substituent conținut 2">
            <a:extLst>
              <a:ext uri="{FF2B5EF4-FFF2-40B4-BE49-F238E27FC236}">
                <a16:creationId xmlns="" xmlns:a16="http://schemas.microsoft.com/office/drawing/2014/main" id="{E27B6076-C893-4682-81CC-FE42A4220318}"/>
              </a:ext>
            </a:extLst>
          </p:cNvPr>
          <p:cNvSpPr>
            <a:spLocks noGrp="1"/>
          </p:cNvSpPr>
          <p:nvPr>
            <p:ph idx="1"/>
          </p:nvPr>
        </p:nvSpPr>
        <p:spPr>
          <a:xfrm>
            <a:off x="1352846" y="2438400"/>
            <a:ext cx="9486309" cy="3124200"/>
          </a:xfrm>
        </p:spPr>
        <p:txBody>
          <a:bodyPr rtlCol="0" anchor="ctr">
            <a:normAutofit/>
          </a:bodyPr>
          <a:lstStyle/>
          <a:p>
            <a:pPr marL="0" indent="0" algn="ctr">
              <a:buNone/>
            </a:pPr>
            <a:r>
              <a:rPr lang="en-US" sz="2400" dirty="0" smtClean="0">
                <a:solidFill>
                  <a:schemeClr val="tx1"/>
                </a:solidFill>
              </a:rPr>
              <a:t>CONCLUZII</a:t>
            </a:r>
            <a:endParaRPr lang="ro-RO" sz="2400" dirty="0">
              <a:solidFill>
                <a:schemeClr val="tx1"/>
              </a:solidFill>
            </a:endParaRPr>
          </a:p>
          <a:p>
            <a:pPr algn="just"/>
            <a:r>
              <a:rPr lang="ro-RO" sz="2400" dirty="0" smtClean="0">
                <a:solidFill>
                  <a:schemeClr val="tx1"/>
                </a:solidFill>
              </a:rPr>
              <a:t>FAPTUL CĂ TP NARCISISTĂ A CĂPĂTAT ÎN PSIHIATRIA ACTUALĂ O POZIȚIE IMPORTANTĂ, SUGEREAZĂ CĂ </a:t>
            </a:r>
          </a:p>
          <a:p>
            <a:pPr algn="ctr"/>
            <a:r>
              <a:rPr lang="ro-RO" sz="2400" dirty="0" smtClean="0">
                <a:solidFill>
                  <a:schemeClr val="tx1"/>
                </a:solidFill>
              </a:rPr>
              <a:t>STIMA </a:t>
            </a:r>
            <a:r>
              <a:rPr lang="ro-RO" sz="2400" dirty="0">
                <a:solidFill>
                  <a:schemeClr val="tx1"/>
                </a:solidFill>
              </a:rPr>
              <a:t>DE SINE REPREZINTA O IMPOTANTA PROBLEMA PENTRU </a:t>
            </a:r>
            <a:r>
              <a:rPr lang="ro-RO" sz="2400" dirty="0" err="1">
                <a:solidFill>
                  <a:schemeClr val="tx1"/>
                </a:solidFill>
              </a:rPr>
              <a:t>PENTRU</a:t>
            </a:r>
            <a:r>
              <a:rPr lang="ro-RO" sz="2400" dirty="0">
                <a:solidFill>
                  <a:schemeClr val="tx1"/>
                </a:solidFill>
              </a:rPr>
              <a:t> OMUL CONTEMPORAN</a:t>
            </a:r>
          </a:p>
          <a:p>
            <a:pPr marL="0" indent="0" algn="just">
              <a:buNone/>
            </a:pPr>
            <a:endParaRPr lang="ro-RO" sz="2400" dirty="0">
              <a:solidFill>
                <a:schemeClr val="tx1"/>
              </a:solidFill>
            </a:endParaRPr>
          </a:p>
        </p:txBody>
      </p:sp>
    </p:spTree>
    <p:extLst>
      <p:ext uri="{BB962C8B-B14F-4D97-AF65-F5344CB8AC3E}">
        <p14:creationId xmlns:p14="http://schemas.microsoft.com/office/powerpoint/2010/main" val="219030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reptunghi 38">
            <a:extLst>
              <a:ext uri="{FF2B5EF4-FFF2-40B4-BE49-F238E27FC236}">
                <a16:creationId xmlns="" xmlns:a16="http://schemas.microsoft.com/office/drawing/2014/main"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grpSp>
        <p:nvGrpSpPr>
          <p:cNvPr id="41" name="Grup 40">
            <a:extLst>
              <a:ext uri="{FF2B5EF4-FFF2-40B4-BE49-F238E27FC236}">
                <a16:creationId xmlns="" xmlns:a16="http://schemas.microsoft.com/office/drawing/2014/main" id="{C1D78633-7222-4BD8-9B43-C5A3FE3FB1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75"/>
            <a:ext cx="12198350" cy="6875463"/>
            <a:chOff x="0" y="3175"/>
            <a:chExt cx="12198350" cy="6875463"/>
          </a:xfrm>
        </p:grpSpPr>
        <p:sp>
          <p:nvSpPr>
            <p:cNvPr id="42" name="Formă liberă 5">
              <a:extLst>
                <a:ext uri="{FF2B5EF4-FFF2-40B4-BE49-F238E27FC236}">
                  <a16:creationId xmlns="" xmlns:a16="http://schemas.microsoft.com/office/drawing/2014/main" id="{64A62ED5-69F8-4A9A-959F-BDFA4CB006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43" name="Formă liberă 9">
              <a:extLst>
                <a:ext uri="{FF2B5EF4-FFF2-40B4-BE49-F238E27FC236}">
                  <a16:creationId xmlns="" xmlns:a16="http://schemas.microsoft.com/office/drawing/2014/main" id="{1E1E0581-3B45-45FA-909D-956C5BA8C38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44" name="Formă liberă 13">
              <a:extLst>
                <a:ext uri="{FF2B5EF4-FFF2-40B4-BE49-F238E27FC236}">
                  <a16:creationId xmlns="" xmlns:a16="http://schemas.microsoft.com/office/drawing/2014/main" id="{05474103-4A93-4198-B2FA-45EC74FD52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46" name="Formă liberă: Formă 45">
            <a:extLst>
              <a:ext uri="{FF2B5EF4-FFF2-40B4-BE49-F238E27FC236}">
                <a16:creationId xmlns="" xmlns:a16="http://schemas.microsoft.com/office/drawing/2014/main" id="{2A0F9152-48E3-49B1-872D-898BCB713A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48" name="Dreptunghi: Colțuri rotunjite 47">
            <a:extLst>
              <a:ext uri="{FF2B5EF4-FFF2-40B4-BE49-F238E27FC236}">
                <a16:creationId xmlns="" xmlns:a16="http://schemas.microsoft.com/office/drawing/2014/main" id="{23489F6D-90F9-4863-AC28-04E23B84E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cxnSp>
        <p:nvCxnSpPr>
          <p:cNvPr id="50" name="Conector drept 49">
            <a:extLst>
              <a:ext uri="{FF2B5EF4-FFF2-40B4-BE49-F238E27FC236}">
                <a16:creationId xmlns="" xmlns:a16="http://schemas.microsoft.com/office/drawing/2014/main" id="{B3CFF822-5B88-4257-86DB-464E3C755FE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Substituent conținut 2">
            <a:extLst>
              <a:ext uri="{FF2B5EF4-FFF2-40B4-BE49-F238E27FC236}">
                <a16:creationId xmlns="" xmlns:a16="http://schemas.microsoft.com/office/drawing/2014/main" id="{E27B6076-C893-4682-81CC-FE42A4220318}"/>
              </a:ext>
            </a:extLst>
          </p:cNvPr>
          <p:cNvSpPr>
            <a:spLocks noGrp="1"/>
          </p:cNvSpPr>
          <p:nvPr>
            <p:ph idx="1"/>
          </p:nvPr>
        </p:nvSpPr>
        <p:spPr>
          <a:xfrm>
            <a:off x="1352846" y="2438400"/>
            <a:ext cx="9486309" cy="3124200"/>
          </a:xfrm>
        </p:spPr>
        <p:txBody>
          <a:bodyPr rtlCol="0" anchor="ctr">
            <a:normAutofit/>
          </a:bodyPr>
          <a:lstStyle/>
          <a:p>
            <a:pPr algn="just"/>
            <a:r>
              <a:rPr lang="en-US" sz="1800" dirty="0" smtClean="0"/>
              <a:t>	</a:t>
            </a:r>
            <a:r>
              <a:rPr lang="en-US" sz="2400" dirty="0" err="1">
                <a:solidFill>
                  <a:schemeClr val="tx1"/>
                </a:solidFill>
              </a:rPr>
              <a:t>Precum</a:t>
            </a:r>
            <a:r>
              <a:rPr lang="en-US" sz="2400" dirty="0">
                <a:solidFill>
                  <a:schemeClr val="tx1"/>
                </a:solidFill>
              </a:rPr>
              <a:t> </a:t>
            </a:r>
            <a:r>
              <a:rPr lang="en-US" sz="2400" dirty="0" err="1">
                <a:solidFill>
                  <a:schemeClr val="tx1"/>
                </a:solidFill>
              </a:rPr>
              <a:t>şi</a:t>
            </a:r>
            <a:r>
              <a:rPr lang="en-US" sz="2400" dirty="0">
                <a:solidFill>
                  <a:schemeClr val="tx1"/>
                </a:solidFill>
              </a:rPr>
              <a:t> </a:t>
            </a:r>
            <a:r>
              <a:rPr lang="en-US" sz="2400" dirty="0" err="1">
                <a:solidFill>
                  <a:schemeClr val="tx1"/>
                </a:solidFill>
              </a:rPr>
              <a:t>faptul</a:t>
            </a:r>
            <a:r>
              <a:rPr lang="en-US" sz="2400" dirty="0">
                <a:solidFill>
                  <a:schemeClr val="tx1"/>
                </a:solidFill>
              </a:rPr>
              <a:t> c</a:t>
            </a:r>
            <a:r>
              <a:rPr lang="ro-RO" sz="2400" dirty="0">
                <a:solidFill>
                  <a:schemeClr val="tx1"/>
                </a:solidFill>
              </a:rPr>
              <a:t>ă</a:t>
            </a:r>
            <a:r>
              <a:rPr lang="en-US" sz="2400" dirty="0">
                <a:solidFill>
                  <a:schemeClr val="tx1"/>
                </a:solidFill>
              </a:rPr>
              <a:t>, î</a:t>
            </a:r>
            <a:r>
              <a:rPr lang="ro-RO" sz="2400" dirty="0">
                <a:solidFill>
                  <a:schemeClr val="tx1"/>
                </a:solidFill>
              </a:rPr>
              <a:t>n spatele aparentei expansivităţi dezinvolte a omului postmodernității incipiente, se menține în el ceva din nefericirea lui Narcis.</a:t>
            </a:r>
            <a:endParaRPr lang="en-US" sz="2400" dirty="0">
              <a:solidFill>
                <a:schemeClr val="tx1"/>
              </a:solidFill>
            </a:endParaRPr>
          </a:p>
          <a:p>
            <a:pPr marL="0" indent="0" algn="just">
              <a:buNone/>
            </a:pPr>
            <a:r>
              <a:rPr lang="en-US" sz="2400" dirty="0">
                <a:solidFill>
                  <a:schemeClr val="tx1"/>
                </a:solidFill>
              </a:rPr>
              <a:t>		</a:t>
            </a:r>
            <a:r>
              <a:rPr lang="ro-RO" sz="2400" dirty="0">
                <a:solidFill>
                  <a:schemeClr val="tx1"/>
                </a:solidFill>
              </a:rPr>
              <a:t>Desigur, reconfigurată. </a:t>
            </a:r>
            <a:r>
              <a:rPr lang="en-US" sz="2400" dirty="0">
                <a:solidFill>
                  <a:schemeClr val="tx1"/>
                </a:solidFill>
              </a:rPr>
              <a:t>…..</a:t>
            </a:r>
            <a:endParaRPr lang="ro-RO" sz="2400" dirty="0">
              <a:solidFill>
                <a:schemeClr val="tx1"/>
              </a:solidFill>
            </a:endParaRPr>
          </a:p>
          <a:p>
            <a:pPr marL="0" indent="0" algn="just">
              <a:buNone/>
            </a:pPr>
            <a:r>
              <a:rPr lang="ro-RO" sz="2400" dirty="0">
                <a:solidFill>
                  <a:schemeClr val="tx1"/>
                </a:solidFill>
              </a:rPr>
              <a:t>     </a:t>
            </a:r>
          </a:p>
          <a:p>
            <a:pPr marL="0" indent="0" algn="just">
              <a:buNone/>
            </a:pPr>
            <a:endParaRPr lang="ro-RO" sz="2400" dirty="0">
              <a:solidFill>
                <a:schemeClr val="tx1"/>
              </a:solidFill>
            </a:endParaRPr>
          </a:p>
        </p:txBody>
      </p:sp>
      <p:pic>
        <p:nvPicPr>
          <p:cNvPr id="11" name="I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87" y="3562352"/>
            <a:ext cx="2919412" cy="2191170"/>
          </a:xfrm>
          <a:prstGeom prst="rect">
            <a:avLst/>
          </a:prstGeom>
        </p:spPr>
      </p:pic>
    </p:spTree>
    <p:extLst>
      <p:ext uri="{BB962C8B-B14F-4D97-AF65-F5344CB8AC3E}">
        <p14:creationId xmlns:p14="http://schemas.microsoft.com/office/powerpoint/2010/main" val="118502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endParaRPr lang="en-US" dirty="0" smtClean="0"/>
          </a:p>
          <a:p>
            <a:endParaRPr lang="en-US" dirty="0"/>
          </a:p>
          <a:p>
            <a:endParaRPr lang="en-US" dirty="0" smtClean="0"/>
          </a:p>
          <a:p>
            <a:pPr marL="0" indent="0">
              <a:buNone/>
            </a:pPr>
            <a:r>
              <a:rPr lang="en-US" dirty="0" smtClean="0"/>
              <a:t>				</a:t>
            </a:r>
            <a:r>
              <a:rPr lang="en-US" sz="2800" dirty="0" smtClean="0">
                <a:solidFill>
                  <a:schemeClr val="tx1"/>
                </a:solidFill>
              </a:rPr>
              <a:t>VĂ MULŢUMESC !</a:t>
            </a:r>
            <a:endParaRPr lang="ro-RO" sz="2800" dirty="0">
              <a:solidFill>
                <a:schemeClr val="tx1"/>
              </a:solidFill>
            </a:endParaRPr>
          </a:p>
        </p:txBody>
      </p:sp>
    </p:spTree>
    <p:extLst>
      <p:ext uri="{BB962C8B-B14F-4D97-AF65-F5344CB8AC3E}">
        <p14:creationId xmlns:p14="http://schemas.microsoft.com/office/powerpoint/2010/main" val="183730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Dreptunghi 38">
            <a:extLst>
              <a:ext uri="{FF2B5EF4-FFF2-40B4-BE49-F238E27FC236}">
                <a16:creationId xmlns="" xmlns:a16="http://schemas.microsoft.com/office/drawing/2014/main"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grpSp>
        <p:nvGrpSpPr>
          <p:cNvPr id="41" name="Grup 40">
            <a:extLst>
              <a:ext uri="{FF2B5EF4-FFF2-40B4-BE49-F238E27FC236}">
                <a16:creationId xmlns="" xmlns:a16="http://schemas.microsoft.com/office/drawing/2014/main" id="{C1D78633-7222-4BD8-9B43-C5A3FE3FB1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75"/>
            <a:ext cx="12198350" cy="6875463"/>
            <a:chOff x="0" y="3175"/>
            <a:chExt cx="12198350" cy="6875463"/>
          </a:xfrm>
        </p:grpSpPr>
        <p:sp>
          <p:nvSpPr>
            <p:cNvPr id="42" name="Formă liberă 5">
              <a:extLst>
                <a:ext uri="{FF2B5EF4-FFF2-40B4-BE49-F238E27FC236}">
                  <a16:creationId xmlns="" xmlns:a16="http://schemas.microsoft.com/office/drawing/2014/main" id="{64A62ED5-69F8-4A9A-959F-BDFA4CB0062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43" name="Formă liberă 9">
              <a:extLst>
                <a:ext uri="{FF2B5EF4-FFF2-40B4-BE49-F238E27FC236}">
                  <a16:creationId xmlns="" xmlns:a16="http://schemas.microsoft.com/office/drawing/2014/main" id="{1E1E0581-3B45-45FA-909D-956C5BA8C38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44" name="Formă liberă 13">
              <a:extLst>
                <a:ext uri="{FF2B5EF4-FFF2-40B4-BE49-F238E27FC236}">
                  <a16:creationId xmlns="" xmlns:a16="http://schemas.microsoft.com/office/drawing/2014/main" id="{05474103-4A93-4198-B2FA-45EC74FD52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46" name="Formă liberă: Formă 45">
            <a:extLst>
              <a:ext uri="{FF2B5EF4-FFF2-40B4-BE49-F238E27FC236}">
                <a16:creationId xmlns="" xmlns:a16="http://schemas.microsoft.com/office/drawing/2014/main" id="{2A0F9152-48E3-49B1-872D-898BCB713A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48" name="Dreptunghi: Colțuri rotunjite 47">
            <a:extLst>
              <a:ext uri="{FF2B5EF4-FFF2-40B4-BE49-F238E27FC236}">
                <a16:creationId xmlns="" xmlns:a16="http://schemas.microsoft.com/office/drawing/2014/main" id="{23489F6D-90F9-4863-AC28-04E23B84E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dirty="0"/>
          </a:p>
        </p:txBody>
      </p:sp>
      <p:cxnSp>
        <p:nvCxnSpPr>
          <p:cNvPr id="50" name="Conector drept 49">
            <a:extLst>
              <a:ext uri="{FF2B5EF4-FFF2-40B4-BE49-F238E27FC236}">
                <a16:creationId xmlns="" xmlns:a16="http://schemas.microsoft.com/office/drawing/2014/main" id="{B3CFF822-5B88-4257-86DB-464E3C755FE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Substituent conținut 2">
            <a:extLst>
              <a:ext uri="{FF2B5EF4-FFF2-40B4-BE49-F238E27FC236}">
                <a16:creationId xmlns="" xmlns:a16="http://schemas.microsoft.com/office/drawing/2014/main" id="{E27B6076-C893-4682-81CC-FE42A4220318}"/>
              </a:ext>
            </a:extLst>
          </p:cNvPr>
          <p:cNvSpPr>
            <a:spLocks noGrp="1"/>
          </p:cNvSpPr>
          <p:nvPr>
            <p:ph idx="1"/>
          </p:nvPr>
        </p:nvSpPr>
        <p:spPr>
          <a:xfrm>
            <a:off x="1352846" y="2438400"/>
            <a:ext cx="9486309" cy="3124200"/>
          </a:xfrm>
        </p:spPr>
        <p:txBody>
          <a:bodyPr rtlCol="0" anchor="ctr">
            <a:normAutofit/>
          </a:bodyPr>
          <a:lstStyle/>
          <a:p>
            <a:pPr marL="0" indent="0" algn="just">
              <a:buNone/>
            </a:pPr>
            <a:r>
              <a:rPr lang="en-US" sz="1800" dirty="0" smtClean="0"/>
              <a:t>	</a:t>
            </a:r>
            <a:r>
              <a:rPr lang="ro-RO" sz="2400" dirty="0" smtClean="0">
                <a:solidFill>
                  <a:schemeClr val="tx1"/>
                </a:solidFill>
              </a:rPr>
              <a:t>O </a:t>
            </a:r>
            <a:r>
              <a:rPr lang="ro-RO" sz="2400" dirty="0">
                <a:solidFill>
                  <a:schemeClr val="tx1"/>
                </a:solidFill>
              </a:rPr>
              <a:t>dezbatere psihopatologică pe marginea narcisismului, domeniu de tot mai mare interes de la  o zi la alta, invită la o reflexie retroactivă asupra metodologiei definiţiilor operaţionale introduse de DSM-III, în raport cu cea a hermeneuticii psihanalitice</a:t>
            </a:r>
            <a:r>
              <a:rPr lang="ro-RO" sz="2400" dirty="0" smtClean="0">
                <a:solidFill>
                  <a:schemeClr val="tx1"/>
                </a:solidFill>
              </a:rPr>
              <a:t>.</a:t>
            </a:r>
            <a:endParaRPr lang="en-US" sz="2400" dirty="0" smtClean="0">
              <a:solidFill>
                <a:schemeClr val="tx1"/>
              </a:solidFill>
            </a:endParaRPr>
          </a:p>
          <a:p>
            <a:pPr marL="0" indent="0" algn="just">
              <a:buNone/>
            </a:pPr>
            <a:r>
              <a:rPr lang="en-US" sz="2400" dirty="0"/>
              <a:t>	</a:t>
            </a:r>
            <a:r>
              <a:rPr lang="ro-RO" sz="2400" dirty="0" smtClean="0">
                <a:solidFill>
                  <a:schemeClr val="tx1"/>
                </a:solidFill>
              </a:rPr>
              <a:t>Precum </a:t>
            </a:r>
            <a:r>
              <a:rPr lang="ro-RO" sz="2400" dirty="0">
                <a:solidFill>
                  <a:schemeClr val="tx1"/>
                </a:solidFill>
              </a:rPr>
              <a:t>şi la o meditaţie asupra semnificaţiei antropologice  actuale a narcisismului, ca problematizare a unei stime de sine crescute.</a:t>
            </a:r>
          </a:p>
          <a:p>
            <a:pPr algn="just" rtl="0"/>
            <a:endParaRPr lang="ro-RO" sz="2400" dirty="0">
              <a:solidFill>
                <a:schemeClr val="tx1"/>
              </a:solidFill>
            </a:endParaRPr>
          </a:p>
        </p:txBody>
      </p:sp>
    </p:spTree>
    <p:extLst>
      <p:ext uri="{BB962C8B-B14F-4D97-AF65-F5344CB8AC3E}">
        <p14:creationId xmlns:p14="http://schemas.microsoft.com/office/powerpoint/2010/main" val="3373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lnSpcReduction="10000"/>
          </a:bodyPr>
          <a:lstStyle/>
          <a:p>
            <a:pPr algn="just"/>
            <a:r>
              <a:rPr lang="ro-RO" dirty="0">
                <a:solidFill>
                  <a:schemeClr val="tx1"/>
                </a:solidFill>
              </a:rPr>
              <a:t>În psihanaliză, mitul lui Narcis a dublat referinţa centrală la mitul lui Oedip, fiind utilizat cu mai multe semnificații.</a:t>
            </a:r>
          </a:p>
          <a:p>
            <a:pPr algn="just"/>
            <a:r>
              <a:rPr lang="ro-RO" dirty="0">
                <a:solidFill>
                  <a:schemeClr val="tx1"/>
                </a:solidFill>
              </a:rPr>
              <a:t>Freud a comentat inițial un narcisism primar, ce se manifestă în perioada în care eul nu este dezvoltat, iar obiectele lumii nu sunt diferențiate, libidoul fiind fixat pe propriul corp. Acesta s-ar manifesta în stări </a:t>
            </a:r>
            <a:r>
              <a:rPr lang="ro-RO" dirty="0" err="1">
                <a:solidFill>
                  <a:schemeClr val="tx1"/>
                </a:solidFill>
              </a:rPr>
              <a:t>psihotice</a:t>
            </a:r>
            <a:r>
              <a:rPr lang="ro-RO" dirty="0">
                <a:solidFill>
                  <a:schemeClr val="tx1"/>
                </a:solidFill>
              </a:rPr>
              <a:t>, cu </a:t>
            </a:r>
            <a:r>
              <a:rPr lang="ro-RO" dirty="0" err="1">
                <a:solidFill>
                  <a:schemeClr val="tx1"/>
                </a:solidFill>
              </a:rPr>
              <a:t>schizo</a:t>
            </a:r>
            <a:r>
              <a:rPr lang="ro-RO" dirty="0">
                <a:solidFill>
                  <a:schemeClr val="tx1"/>
                </a:solidFill>
              </a:rPr>
              <a:t> autism şi fantazări.</a:t>
            </a:r>
          </a:p>
          <a:p>
            <a:pPr algn="just"/>
            <a:r>
              <a:rPr lang="ro-RO" dirty="0" smtClean="0">
                <a:solidFill>
                  <a:schemeClr val="tx1"/>
                </a:solidFill>
              </a:rPr>
              <a:t>Narcisismul </a:t>
            </a:r>
            <a:r>
              <a:rPr lang="ro-RO" dirty="0">
                <a:solidFill>
                  <a:schemeClr val="tx1"/>
                </a:solidFill>
              </a:rPr>
              <a:t>secundar presupune un eu capabil de investiri libidinale în obiecte ale lumii, mama fiind prima vizată. Libidoul poate fi însă retras din obiect şi reinvestit în sine, narcisic. Comentariile privitoare la Leonardo da Vinci şi Președintele </a:t>
            </a:r>
            <a:r>
              <a:rPr lang="ro-RO" dirty="0" err="1">
                <a:solidFill>
                  <a:schemeClr val="tx1"/>
                </a:solidFill>
              </a:rPr>
              <a:t>Schreiber</a:t>
            </a:r>
            <a:r>
              <a:rPr lang="ro-RO" dirty="0">
                <a:solidFill>
                  <a:schemeClr val="tx1"/>
                </a:solidFill>
              </a:rPr>
              <a:t> au în vedere această fază.</a:t>
            </a:r>
          </a:p>
          <a:p>
            <a:endParaRPr lang="ro-RO" dirty="0"/>
          </a:p>
        </p:txBody>
      </p:sp>
    </p:spTree>
    <p:extLst>
      <p:ext uri="{BB962C8B-B14F-4D97-AF65-F5344CB8AC3E}">
        <p14:creationId xmlns:p14="http://schemas.microsoft.com/office/powerpoint/2010/main" val="366839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just"/>
            <a:r>
              <a:rPr lang="ro-RO" dirty="0">
                <a:solidFill>
                  <a:schemeClr val="tx1"/>
                </a:solidFill>
              </a:rPr>
              <a:t>Interpretările psihanalitice ulterioare au pus accent pe variate aspecte ale mitului lui Narcis; sau derivate </a:t>
            </a:r>
            <a:r>
              <a:rPr lang="en-US" dirty="0" smtClean="0">
                <a:solidFill>
                  <a:schemeClr val="tx1"/>
                </a:solidFill>
              </a:rPr>
              <a:t> - </a:t>
            </a:r>
            <a:r>
              <a:rPr lang="en-US" dirty="0" err="1" smtClean="0">
                <a:solidFill>
                  <a:schemeClr val="tx1"/>
                </a:solidFill>
              </a:rPr>
              <a:t>mai</a:t>
            </a:r>
            <a:r>
              <a:rPr lang="en-US" dirty="0" smtClean="0">
                <a:solidFill>
                  <a:schemeClr val="tx1"/>
                </a:solidFill>
              </a:rPr>
              <a:t> direct </a:t>
            </a:r>
            <a:r>
              <a:rPr lang="en-US" dirty="0" err="1" smtClean="0">
                <a:solidFill>
                  <a:schemeClr val="tx1"/>
                </a:solidFill>
              </a:rPr>
              <a:t>sau</a:t>
            </a:r>
            <a:r>
              <a:rPr lang="en-US" dirty="0" smtClean="0">
                <a:solidFill>
                  <a:schemeClr val="tx1"/>
                </a:solidFill>
              </a:rPr>
              <a:t> indirect - </a:t>
            </a:r>
            <a:r>
              <a:rPr lang="ro-RO" dirty="0" smtClean="0">
                <a:solidFill>
                  <a:schemeClr val="tx1"/>
                </a:solidFill>
              </a:rPr>
              <a:t>din </a:t>
            </a:r>
            <a:r>
              <a:rPr lang="ro-RO" dirty="0">
                <a:solidFill>
                  <a:schemeClr val="tx1"/>
                </a:solidFill>
              </a:rPr>
              <a:t>acesta.</a:t>
            </a:r>
          </a:p>
          <a:p>
            <a:pPr algn="just"/>
            <a:r>
              <a:rPr lang="ro-RO" dirty="0" err="1" smtClean="0">
                <a:solidFill>
                  <a:schemeClr val="tx1"/>
                </a:solidFill>
              </a:rPr>
              <a:t>Lacan</a:t>
            </a:r>
            <a:r>
              <a:rPr lang="ro-RO" dirty="0">
                <a:solidFill>
                  <a:schemeClr val="tx1"/>
                </a:solidFill>
              </a:rPr>
              <a:t>, comentând “stadiul oglinzii,  s-a interesat de psihopatologia paranoiei. Iar </a:t>
            </a:r>
            <a:r>
              <a:rPr lang="ro-RO" dirty="0" smtClean="0">
                <a:solidFill>
                  <a:schemeClr val="tx1"/>
                </a:solidFill>
              </a:rPr>
              <a:t>K</a:t>
            </a:r>
            <a:r>
              <a:rPr lang="en-US" dirty="0" err="1" smtClean="0">
                <a:solidFill>
                  <a:schemeClr val="tx1"/>
                </a:solidFill>
              </a:rPr>
              <a:t>ohut</a:t>
            </a:r>
            <a:r>
              <a:rPr lang="ro-RO" dirty="0" smtClean="0">
                <a:solidFill>
                  <a:schemeClr val="tx1"/>
                </a:solidFill>
              </a:rPr>
              <a:t>  </a:t>
            </a:r>
            <a:r>
              <a:rPr lang="ro-RO" dirty="0">
                <a:solidFill>
                  <a:schemeClr val="tx1"/>
                </a:solidFill>
              </a:rPr>
              <a:t>şi </a:t>
            </a:r>
            <a:r>
              <a:rPr lang="en-US" dirty="0" err="1" smtClean="0">
                <a:solidFill>
                  <a:schemeClr val="tx1"/>
                </a:solidFill>
              </a:rPr>
              <a:t>Kernberg</a:t>
            </a:r>
            <a:r>
              <a:rPr lang="en-US" dirty="0" smtClean="0">
                <a:solidFill>
                  <a:schemeClr val="tx1"/>
                </a:solidFill>
              </a:rPr>
              <a:t> </a:t>
            </a:r>
            <a:r>
              <a:rPr lang="ro-RO" dirty="0" smtClean="0">
                <a:solidFill>
                  <a:schemeClr val="tx1"/>
                </a:solidFill>
              </a:rPr>
              <a:t>au </a:t>
            </a:r>
            <a:r>
              <a:rPr lang="ro-RO" dirty="0">
                <a:solidFill>
                  <a:schemeClr val="tx1"/>
                </a:solidFill>
              </a:rPr>
              <a:t>dezvoltat alte direcții de interpretare a narcisismului.</a:t>
            </a:r>
          </a:p>
          <a:p>
            <a:pPr algn="just"/>
            <a:r>
              <a:rPr lang="ro-RO" dirty="0" smtClean="0">
                <a:solidFill>
                  <a:schemeClr val="tx1"/>
                </a:solidFill>
              </a:rPr>
              <a:t>Istoria </a:t>
            </a:r>
            <a:r>
              <a:rPr lang="ro-RO" dirty="0">
                <a:solidFill>
                  <a:schemeClr val="tx1"/>
                </a:solidFill>
              </a:rPr>
              <a:t>interpretărilor psihanalitice scoate în relief metodologia hermeneutică a acestei abordări; pentru care, referirea la mitul propriu-zis a lui Narcis a fost una destul de </a:t>
            </a:r>
            <a:r>
              <a:rPr lang="ro-RO" dirty="0" smtClean="0">
                <a:solidFill>
                  <a:schemeClr val="tx1"/>
                </a:solidFill>
              </a:rPr>
              <a:t>vagă</a:t>
            </a:r>
            <a:r>
              <a:rPr lang="en-US" dirty="0" smtClean="0">
                <a:solidFill>
                  <a:schemeClr val="tx1"/>
                </a:solidFill>
              </a:rPr>
              <a:t>, </a:t>
            </a:r>
            <a:r>
              <a:rPr lang="en-US" dirty="0" err="1" smtClean="0">
                <a:solidFill>
                  <a:schemeClr val="tx1"/>
                </a:solidFill>
              </a:rPr>
              <a:t>litera</a:t>
            </a:r>
            <a:r>
              <a:rPr lang="en-US" dirty="0" smtClean="0">
                <a:solidFill>
                  <a:schemeClr val="tx1"/>
                </a:solidFill>
              </a:rPr>
              <a:t> </a:t>
            </a:r>
            <a:r>
              <a:rPr lang="en-US" dirty="0" err="1" smtClean="0">
                <a:solidFill>
                  <a:schemeClr val="tx1"/>
                </a:solidFill>
              </a:rPr>
              <a:t>mitului</a:t>
            </a:r>
            <a:r>
              <a:rPr lang="en-US" dirty="0" smtClean="0">
                <a:solidFill>
                  <a:schemeClr val="tx1"/>
                </a:solidFill>
              </a:rPr>
              <a:t> </a:t>
            </a:r>
            <a:r>
              <a:rPr lang="en-US" dirty="0" err="1" smtClean="0">
                <a:solidFill>
                  <a:schemeClr val="tx1"/>
                </a:solidFill>
              </a:rPr>
              <a:t>fiind</a:t>
            </a:r>
            <a:r>
              <a:rPr lang="en-US" dirty="0" smtClean="0">
                <a:solidFill>
                  <a:schemeClr val="tx1"/>
                </a:solidFill>
              </a:rPr>
              <a:t> </a:t>
            </a:r>
            <a:r>
              <a:rPr lang="en-US" dirty="0" err="1" smtClean="0">
                <a:solidFill>
                  <a:schemeClr val="tx1"/>
                </a:solidFill>
              </a:rPr>
              <a:t>reinterpretat</a:t>
            </a:r>
            <a:r>
              <a:rPr lang="ro-RO" dirty="0">
                <a:solidFill>
                  <a:schemeClr val="tx1"/>
                </a:solidFill>
              </a:rPr>
              <a:t>ă</a:t>
            </a:r>
            <a:r>
              <a:rPr lang="en-US" dirty="0" smtClean="0">
                <a:solidFill>
                  <a:schemeClr val="tx1"/>
                </a:solidFill>
              </a:rPr>
              <a:t> </a:t>
            </a:r>
            <a:r>
              <a:rPr lang="ro-RO" dirty="0">
                <a:solidFill>
                  <a:schemeClr val="tx1"/>
                </a:solidFill>
              </a:rPr>
              <a:t>î</a:t>
            </a:r>
            <a:r>
              <a:rPr lang="en-US" dirty="0" err="1" smtClean="0">
                <a:solidFill>
                  <a:schemeClr val="tx1"/>
                </a:solidFill>
              </a:rPr>
              <a:t>ntr</a:t>
            </a:r>
            <a:r>
              <a:rPr lang="en-US" dirty="0" smtClean="0">
                <a:solidFill>
                  <a:schemeClr val="tx1"/>
                </a:solidFill>
              </a:rPr>
              <a:t>-un spirit </a:t>
            </a:r>
            <a:r>
              <a:rPr lang="en-US" dirty="0" err="1" smtClean="0">
                <a:solidFill>
                  <a:schemeClr val="tx1"/>
                </a:solidFill>
              </a:rPr>
              <a:t>propriu</a:t>
            </a:r>
            <a:r>
              <a:rPr lang="ro-RO" dirty="0" smtClean="0">
                <a:solidFill>
                  <a:schemeClr val="tx1"/>
                </a:solidFill>
              </a:rPr>
              <a:t>.</a:t>
            </a:r>
            <a:endParaRPr lang="ro-RO" dirty="0">
              <a:solidFill>
                <a:schemeClr val="tx1"/>
              </a:solidFill>
            </a:endParaRPr>
          </a:p>
        </p:txBody>
      </p:sp>
    </p:spTree>
    <p:extLst>
      <p:ext uri="{BB962C8B-B14F-4D97-AF65-F5344CB8AC3E}">
        <p14:creationId xmlns:p14="http://schemas.microsoft.com/office/powerpoint/2010/main" val="428538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fontScale="92500"/>
          </a:bodyPr>
          <a:lstStyle/>
          <a:p>
            <a:pPr algn="just"/>
            <a:r>
              <a:rPr lang="ro-RO" dirty="0">
                <a:solidFill>
                  <a:schemeClr val="tx1"/>
                </a:solidFill>
              </a:rPr>
              <a:t>De aceea, datele ce ni s-au transmis privitoare la mitul lui Narcis merita amintite</a:t>
            </a:r>
            <a:r>
              <a:rPr lang="ro-RO" dirty="0" smtClean="0">
                <a:solidFill>
                  <a:schemeClr val="tx1"/>
                </a:solidFill>
              </a:rPr>
              <a:t>:</a:t>
            </a:r>
            <a:endParaRPr lang="en-US" dirty="0" smtClean="0">
              <a:solidFill>
                <a:schemeClr val="tx1"/>
              </a:solidFill>
            </a:endParaRPr>
          </a:p>
          <a:p>
            <a:pPr marL="0" indent="0" algn="just">
              <a:buNone/>
            </a:pPr>
            <a:endParaRPr lang="ro-RO" dirty="0">
              <a:solidFill>
                <a:schemeClr val="tx1"/>
              </a:solidFill>
            </a:endParaRPr>
          </a:p>
          <a:p>
            <a:pPr algn="just"/>
            <a:r>
              <a:rPr lang="ro-RO" dirty="0">
                <a:solidFill>
                  <a:schemeClr val="tx1"/>
                </a:solidFill>
              </a:rPr>
              <a:t>    	</a:t>
            </a:r>
            <a:r>
              <a:rPr lang="en-US" dirty="0" smtClean="0">
                <a:solidFill>
                  <a:schemeClr val="tx1"/>
                </a:solidFill>
              </a:rPr>
              <a:t>   </a:t>
            </a:r>
            <a:r>
              <a:rPr lang="ro-RO" dirty="0" smtClean="0">
                <a:solidFill>
                  <a:schemeClr val="tx1"/>
                </a:solidFill>
              </a:rPr>
              <a:t>1</a:t>
            </a:r>
            <a:r>
              <a:rPr lang="ro-RO" dirty="0">
                <a:solidFill>
                  <a:schemeClr val="tx1"/>
                </a:solidFill>
              </a:rPr>
              <a:t>/- Narcis este un tânăr foarte frumos care e admirat şi iubit de către </a:t>
            </a:r>
            <a:r>
              <a:rPr lang="ro-RO" u="sng" dirty="0">
                <a:solidFill>
                  <a:schemeClr val="tx1"/>
                </a:solidFill>
              </a:rPr>
              <a:t>alții</a:t>
            </a:r>
            <a:r>
              <a:rPr lang="ro-RO" dirty="0">
                <a:solidFill>
                  <a:schemeClr val="tx1"/>
                </a:solidFill>
              </a:rPr>
              <a:t> (fete şi băieţi</a:t>
            </a:r>
            <a:r>
              <a:rPr lang="ro-RO" dirty="0" smtClean="0">
                <a:solidFill>
                  <a:schemeClr val="tx1"/>
                </a:solidFill>
              </a:rPr>
              <a:t>);</a:t>
            </a:r>
            <a:r>
              <a:rPr lang="en-US" dirty="0" smtClean="0">
                <a:solidFill>
                  <a:schemeClr val="tx1"/>
                </a:solidFill>
              </a:rPr>
              <a:t> </a:t>
            </a:r>
            <a:r>
              <a:rPr lang="ro-RO" dirty="0" smtClean="0">
                <a:solidFill>
                  <a:schemeClr val="tx1"/>
                </a:solidFill>
              </a:rPr>
              <a:t>dar </a:t>
            </a:r>
            <a:r>
              <a:rPr lang="ro-RO" dirty="0">
                <a:solidFill>
                  <a:schemeClr val="tx1"/>
                </a:solidFill>
              </a:rPr>
              <a:t>care e </a:t>
            </a:r>
            <a:r>
              <a:rPr lang="ro-RO" u="sng" dirty="0">
                <a:solidFill>
                  <a:schemeClr val="tx1"/>
                </a:solidFill>
              </a:rPr>
              <a:t>indiferent</a:t>
            </a:r>
            <a:r>
              <a:rPr lang="ro-RO" dirty="0">
                <a:solidFill>
                  <a:schemeClr val="tx1"/>
                </a:solidFill>
              </a:rPr>
              <a:t> faţă de aceștia şi iubirea lor. Răceala sa afectivă se evidențiază şi prin faptul că îi trimite </a:t>
            </a:r>
            <a:r>
              <a:rPr lang="ro-RO" dirty="0" smtClean="0">
                <a:solidFill>
                  <a:schemeClr val="tx1"/>
                </a:solidFill>
              </a:rPr>
              <a:t>admiratorului</a:t>
            </a:r>
            <a:r>
              <a:rPr lang="en-US" dirty="0" smtClean="0">
                <a:solidFill>
                  <a:schemeClr val="tx1"/>
                </a:solidFill>
              </a:rPr>
              <a:t> </a:t>
            </a:r>
            <a:r>
              <a:rPr lang="en-US" dirty="0" err="1" smtClean="0">
                <a:solidFill>
                  <a:schemeClr val="tx1"/>
                </a:solidFill>
              </a:rPr>
              <a:t>Aminias</a:t>
            </a:r>
            <a:r>
              <a:rPr lang="ro-RO" dirty="0" smtClean="0">
                <a:solidFill>
                  <a:schemeClr val="tx1"/>
                </a:solidFill>
              </a:rPr>
              <a:t> </a:t>
            </a:r>
            <a:r>
              <a:rPr lang="ro-RO" dirty="0" err="1" smtClean="0">
                <a:solidFill>
                  <a:schemeClr val="tx1"/>
                </a:solidFill>
              </a:rPr>
              <a:t>sabi</a:t>
            </a:r>
            <a:r>
              <a:rPr lang="en-US" dirty="0" smtClean="0">
                <a:solidFill>
                  <a:schemeClr val="tx1"/>
                </a:solidFill>
              </a:rPr>
              <a:t>a </a:t>
            </a:r>
            <a:r>
              <a:rPr lang="ro-RO" dirty="0" smtClean="0">
                <a:solidFill>
                  <a:schemeClr val="tx1"/>
                </a:solidFill>
              </a:rPr>
              <a:t>cu </a:t>
            </a:r>
            <a:r>
              <a:rPr lang="ro-RO" dirty="0">
                <a:solidFill>
                  <a:schemeClr val="tx1"/>
                </a:solidFill>
              </a:rPr>
              <a:t>care acesta se sinucide.</a:t>
            </a:r>
          </a:p>
          <a:p>
            <a:pPr algn="just"/>
            <a:r>
              <a:rPr lang="ro-RO" dirty="0">
                <a:solidFill>
                  <a:schemeClr val="tx1"/>
                </a:solidFill>
              </a:rPr>
              <a:t>  </a:t>
            </a:r>
            <a:r>
              <a:rPr lang="en-US" dirty="0" smtClean="0">
                <a:solidFill>
                  <a:schemeClr val="tx1"/>
                </a:solidFill>
              </a:rPr>
              <a:t>	</a:t>
            </a:r>
            <a:r>
              <a:rPr lang="ro-RO" dirty="0" smtClean="0">
                <a:solidFill>
                  <a:schemeClr val="tx1"/>
                </a:solidFill>
              </a:rPr>
              <a:t>  </a:t>
            </a:r>
            <a:r>
              <a:rPr lang="ro-RO" u="sng" dirty="0">
                <a:solidFill>
                  <a:schemeClr val="tx1"/>
                </a:solidFill>
              </a:rPr>
              <a:t>2/ - Narcis se îndrăgosteşte de propria-i imagine doar</a:t>
            </a:r>
            <a:r>
              <a:rPr lang="ro-RO" dirty="0">
                <a:solidFill>
                  <a:schemeClr val="tx1"/>
                </a:solidFill>
              </a:rPr>
              <a:t> </a:t>
            </a:r>
            <a:r>
              <a:rPr lang="ro-RO" u="sng" dirty="0">
                <a:solidFill>
                  <a:schemeClr val="tx1"/>
                </a:solidFill>
              </a:rPr>
              <a:t>secundar</a:t>
            </a:r>
            <a:r>
              <a:rPr lang="ro-RO" dirty="0">
                <a:solidFill>
                  <a:schemeClr val="tx1"/>
                </a:solidFill>
              </a:rPr>
              <a:t>, ca pedeapsă pentru indiferenţa sa</a:t>
            </a:r>
            <a:r>
              <a:rPr lang="ro-RO" dirty="0" smtClean="0">
                <a:solidFill>
                  <a:schemeClr val="tx1"/>
                </a:solidFill>
              </a:rPr>
              <a:t>;</a:t>
            </a:r>
            <a:r>
              <a:rPr lang="en-US" dirty="0" smtClean="0">
                <a:solidFill>
                  <a:schemeClr val="tx1"/>
                </a:solidFill>
              </a:rPr>
              <a:t> r</a:t>
            </a:r>
            <a:r>
              <a:rPr lang="ro-RO" dirty="0">
                <a:solidFill>
                  <a:schemeClr val="tx1"/>
                </a:solidFill>
              </a:rPr>
              <a:t>ă</a:t>
            </a:r>
            <a:r>
              <a:rPr lang="en-US" dirty="0" err="1" smtClean="0">
                <a:solidFill>
                  <a:schemeClr val="tx1"/>
                </a:solidFill>
              </a:rPr>
              <a:t>zbunatoarea</a:t>
            </a:r>
            <a:r>
              <a:rPr lang="ro-RO" dirty="0" smtClean="0">
                <a:solidFill>
                  <a:schemeClr val="tx1"/>
                </a:solidFill>
              </a:rPr>
              <a:t> </a:t>
            </a:r>
            <a:r>
              <a:rPr lang="ro-RO" dirty="0">
                <a:solidFill>
                  <a:schemeClr val="tx1"/>
                </a:solidFill>
              </a:rPr>
              <a:t>Nemesis regizează situația </a:t>
            </a:r>
            <a:r>
              <a:rPr lang="en-US" dirty="0" smtClean="0">
                <a:solidFill>
                  <a:schemeClr val="tx1"/>
                </a:solidFill>
              </a:rPr>
              <a:t>ca </a:t>
            </a:r>
            <a:r>
              <a:rPr lang="en-US" dirty="0" err="1" smtClean="0">
                <a:solidFill>
                  <a:schemeClr val="tx1"/>
                </a:solidFill>
              </a:rPr>
              <a:t>Narcis</a:t>
            </a:r>
            <a:r>
              <a:rPr lang="en-US" dirty="0" smtClean="0">
                <a:solidFill>
                  <a:schemeClr val="tx1"/>
                </a:solidFill>
              </a:rPr>
              <a:t> s</a:t>
            </a:r>
            <a:r>
              <a:rPr lang="ro-RO" dirty="0" smtClean="0">
                <a:solidFill>
                  <a:schemeClr val="tx1"/>
                </a:solidFill>
              </a:rPr>
              <a:t>ă</a:t>
            </a:r>
            <a:r>
              <a:rPr lang="en-US" dirty="0" smtClean="0">
                <a:solidFill>
                  <a:schemeClr val="tx1"/>
                </a:solidFill>
              </a:rPr>
              <a:t> se </a:t>
            </a:r>
            <a:r>
              <a:rPr lang="en-US" dirty="0" err="1" smtClean="0">
                <a:solidFill>
                  <a:schemeClr val="tx1"/>
                </a:solidFill>
              </a:rPr>
              <a:t>priveasc</a:t>
            </a:r>
            <a:r>
              <a:rPr lang="ro-RO" dirty="0" smtClean="0">
                <a:solidFill>
                  <a:schemeClr val="tx1"/>
                </a:solidFill>
              </a:rPr>
              <a:t>ă</a:t>
            </a:r>
            <a:r>
              <a:rPr lang="en-US" dirty="0" smtClean="0">
                <a:solidFill>
                  <a:schemeClr val="tx1"/>
                </a:solidFill>
              </a:rPr>
              <a:t> </a:t>
            </a:r>
            <a:r>
              <a:rPr lang="ro-RO" dirty="0">
                <a:solidFill>
                  <a:schemeClr val="tx1"/>
                </a:solidFill>
              </a:rPr>
              <a:t>î</a:t>
            </a:r>
            <a:r>
              <a:rPr lang="en-US" dirty="0" smtClean="0">
                <a:solidFill>
                  <a:schemeClr val="tx1"/>
                </a:solidFill>
              </a:rPr>
              <a:t>n</a:t>
            </a:r>
            <a:r>
              <a:rPr lang="ro-RO" dirty="0" smtClean="0">
                <a:solidFill>
                  <a:schemeClr val="tx1"/>
                </a:solidFill>
              </a:rPr>
              <a:t> </a:t>
            </a:r>
            <a:r>
              <a:rPr lang="ro-RO" dirty="0">
                <a:solidFill>
                  <a:schemeClr val="tx1"/>
                </a:solidFill>
              </a:rPr>
              <a:t>apa unui </a:t>
            </a:r>
            <a:r>
              <a:rPr lang="ro-RO" dirty="0" smtClean="0">
                <a:solidFill>
                  <a:schemeClr val="tx1"/>
                </a:solidFill>
              </a:rPr>
              <a:t>izvor</a:t>
            </a:r>
            <a:r>
              <a:rPr lang="en-US" dirty="0" smtClean="0">
                <a:solidFill>
                  <a:schemeClr val="tx1"/>
                </a:solidFill>
              </a:rPr>
              <a:t>;</a:t>
            </a:r>
            <a:r>
              <a:rPr lang="ro-RO" dirty="0" smtClean="0">
                <a:solidFill>
                  <a:schemeClr val="tx1"/>
                </a:solidFill>
              </a:rPr>
              <a:t> </a:t>
            </a:r>
            <a:r>
              <a:rPr lang="ro-RO" dirty="0">
                <a:solidFill>
                  <a:schemeClr val="tx1"/>
                </a:solidFill>
              </a:rPr>
              <a:t>şi de a se îndrăgosti astfel de propria-i imagine.</a:t>
            </a:r>
          </a:p>
          <a:p>
            <a:pPr algn="just"/>
            <a:endParaRPr lang="ro-RO" dirty="0">
              <a:solidFill>
                <a:schemeClr val="tx1"/>
              </a:solidFill>
            </a:endParaRPr>
          </a:p>
        </p:txBody>
      </p:sp>
    </p:spTree>
    <p:extLst>
      <p:ext uri="{BB962C8B-B14F-4D97-AF65-F5344CB8AC3E}">
        <p14:creationId xmlns:p14="http://schemas.microsoft.com/office/powerpoint/2010/main" val="383863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933700" y="2227385"/>
            <a:ext cx="8770571" cy="4079630"/>
          </a:xfrm>
        </p:spPr>
        <p:txBody>
          <a:bodyPr>
            <a:noAutofit/>
          </a:bodyPr>
          <a:lstStyle/>
          <a:p>
            <a:pPr lvl="1" algn="just"/>
            <a:r>
              <a:rPr lang="en-US" dirty="0" smtClean="0">
                <a:solidFill>
                  <a:schemeClr val="tx1"/>
                </a:solidFill>
              </a:rPr>
              <a:t>        </a:t>
            </a:r>
            <a:r>
              <a:rPr lang="ro-RO" dirty="0" smtClean="0">
                <a:solidFill>
                  <a:schemeClr val="tx1"/>
                </a:solidFill>
              </a:rPr>
              <a:t>3</a:t>
            </a:r>
            <a:r>
              <a:rPr lang="ro-RO" dirty="0">
                <a:solidFill>
                  <a:schemeClr val="tx1"/>
                </a:solidFill>
              </a:rPr>
              <a:t>/ - </a:t>
            </a:r>
            <a:r>
              <a:rPr lang="ro-RO" u="sng" dirty="0">
                <a:solidFill>
                  <a:schemeClr val="tx1"/>
                </a:solidFill>
              </a:rPr>
              <a:t>Narcis nu fantazează privitor la o condiție personală deosebită</a:t>
            </a:r>
            <a:r>
              <a:rPr lang="ro-RO" dirty="0">
                <a:solidFill>
                  <a:schemeClr val="tx1"/>
                </a:solidFill>
              </a:rPr>
              <a:t> (el e </a:t>
            </a:r>
            <a:r>
              <a:rPr lang="ro-RO" dirty="0" smtClean="0">
                <a:solidFill>
                  <a:schemeClr val="tx1"/>
                </a:solidFill>
              </a:rPr>
              <a:t>realmente</a:t>
            </a:r>
            <a:endParaRPr lang="en-US" dirty="0" smtClean="0">
              <a:solidFill>
                <a:schemeClr val="tx1"/>
              </a:solidFill>
            </a:endParaRPr>
          </a:p>
          <a:p>
            <a:pPr marL="320040" lvl="1" indent="0" algn="just">
              <a:buNone/>
            </a:pPr>
            <a:r>
              <a:rPr lang="ro-RO" dirty="0" smtClean="0">
                <a:solidFill>
                  <a:schemeClr val="tx1"/>
                </a:solidFill>
              </a:rPr>
              <a:t>foarte </a:t>
            </a:r>
            <a:r>
              <a:rPr lang="ro-RO" dirty="0">
                <a:solidFill>
                  <a:schemeClr val="tx1"/>
                </a:solidFill>
              </a:rPr>
              <a:t>frumos)</a:t>
            </a:r>
          </a:p>
          <a:p>
            <a:pPr lvl="1" algn="just"/>
            <a:r>
              <a:rPr lang="ro-RO" u="sng" dirty="0" smtClean="0">
                <a:solidFill>
                  <a:schemeClr val="tx1"/>
                </a:solidFill>
              </a:rPr>
              <a:t>Nu </a:t>
            </a:r>
            <a:r>
              <a:rPr lang="ro-RO" u="sng" dirty="0">
                <a:solidFill>
                  <a:schemeClr val="tx1"/>
                </a:solidFill>
              </a:rPr>
              <a:t>manifestă tendințe megalomane</a:t>
            </a:r>
            <a:endParaRPr lang="ro-RO" dirty="0">
              <a:solidFill>
                <a:schemeClr val="tx1"/>
              </a:solidFill>
            </a:endParaRPr>
          </a:p>
          <a:p>
            <a:pPr lvl="1" algn="just"/>
            <a:r>
              <a:rPr lang="ro-RO" u="sng" dirty="0">
                <a:solidFill>
                  <a:schemeClr val="tx1"/>
                </a:solidFill>
              </a:rPr>
              <a:t>Nu pretinde altora să-l admire </a:t>
            </a:r>
            <a:r>
              <a:rPr lang="ro-RO" dirty="0">
                <a:solidFill>
                  <a:schemeClr val="tx1"/>
                </a:solidFill>
              </a:rPr>
              <a:t>(căci alții realmente îl admiră); nu e </a:t>
            </a:r>
            <a:r>
              <a:rPr lang="ro-RO" dirty="0" smtClean="0">
                <a:solidFill>
                  <a:schemeClr val="tx1"/>
                </a:solidFill>
              </a:rPr>
              <a:t>relațional</a:t>
            </a:r>
            <a:endParaRPr lang="en-US" dirty="0" smtClean="0">
              <a:solidFill>
                <a:schemeClr val="tx1"/>
              </a:solidFill>
            </a:endParaRPr>
          </a:p>
          <a:p>
            <a:pPr marL="320040" lvl="1" indent="0" algn="just">
              <a:buNone/>
            </a:pPr>
            <a:r>
              <a:rPr lang="ro-RO" dirty="0" smtClean="0">
                <a:solidFill>
                  <a:schemeClr val="tx1"/>
                </a:solidFill>
              </a:rPr>
              <a:t>(</a:t>
            </a:r>
            <a:r>
              <a:rPr lang="ro-RO" dirty="0" err="1" smtClean="0">
                <a:solidFill>
                  <a:schemeClr val="tx1"/>
                </a:solidFill>
              </a:rPr>
              <a:t>paranoiac</a:t>
            </a:r>
            <a:r>
              <a:rPr lang="ro-RO" dirty="0">
                <a:solidFill>
                  <a:schemeClr val="tx1"/>
                </a:solidFill>
              </a:rPr>
              <a:t>)</a:t>
            </a:r>
          </a:p>
          <a:p>
            <a:pPr lvl="1" algn="just"/>
            <a:r>
              <a:rPr lang="en-US" dirty="0" smtClean="0">
                <a:solidFill>
                  <a:schemeClr val="tx1"/>
                </a:solidFill>
              </a:rPr>
              <a:t>       </a:t>
            </a:r>
            <a:r>
              <a:rPr lang="ro-RO" dirty="0" smtClean="0">
                <a:solidFill>
                  <a:schemeClr val="tx1"/>
                </a:solidFill>
              </a:rPr>
              <a:t>4/</a:t>
            </a:r>
            <a:r>
              <a:rPr lang="en-US" dirty="0" smtClean="0">
                <a:solidFill>
                  <a:schemeClr val="tx1"/>
                </a:solidFill>
              </a:rPr>
              <a:t>- </a:t>
            </a:r>
            <a:r>
              <a:rPr lang="ro-RO" dirty="0" smtClean="0">
                <a:solidFill>
                  <a:schemeClr val="tx1"/>
                </a:solidFill>
              </a:rPr>
              <a:t>Pe </a:t>
            </a:r>
            <a:r>
              <a:rPr lang="ro-RO" dirty="0">
                <a:solidFill>
                  <a:schemeClr val="tx1"/>
                </a:solidFill>
              </a:rPr>
              <a:t>fundalul de indiferenţă rece, după ce se îndrăgosteşte de sine </a:t>
            </a:r>
            <a:r>
              <a:rPr lang="ro-RO" u="sng" dirty="0">
                <a:solidFill>
                  <a:schemeClr val="tx1"/>
                </a:solidFill>
              </a:rPr>
              <a:t>Narcis e </a:t>
            </a:r>
            <a:endParaRPr lang="en-US" u="sng" dirty="0" smtClean="0">
              <a:solidFill>
                <a:schemeClr val="tx1"/>
              </a:solidFill>
            </a:endParaRPr>
          </a:p>
          <a:p>
            <a:pPr marL="320040" lvl="1" indent="0" algn="just">
              <a:buNone/>
            </a:pPr>
            <a:r>
              <a:rPr lang="ro-RO" u="sng" dirty="0" smtClean="0">
                <a:solidFill>
                  <a:schemeClr val="tx1"/>
                </a:solidFill>
              </a:rPr>
              <a:t>nefericit</a:t>
            </a:r>
            <a:r>
              <a:rPr lang="ro-RO" dirty="0">
                <a:solidFill>
                  <a:schemeClr val="tx1"/>
                </a:solidFill>
              </a:rPr>
              <a:t>; şi aşa şi moare (sinucigându-se).</a:t>
            </a:r>
          </a:p>
          <a:p>
            <a:pPr lvl="1" algn="just"/>
            <a:r>
              <a:rPr lang="ro-RO" dirty="0">
                <a:solidFill>
                  <a:schemeClr val="tx1"/>
                </a:solidFill>
              </a:rPr>
              <a:t>Nici tradiția psihanalitică nici cea conceptualizată de DSM-III-5 nu urmează fidel </a:t>
            </a:r>
            <a:r>
              <a:rPr lang="ro-RO" dirty="0" smtClean="0">
                <a:solidFill>
                  <a:schemeClr val="tx1"/>
                </a:solidFill>
              </a:rPr>
              <a:t>acești</a:t>
            </a:r>
            <a:endParaRPr lang="en-US" dirty="0" smtClean="0">
              <a:solidFill>
                <a:schemeClr val="tx1"/>
              </a:solidFill>
            </a:endParaRPr>
          </a:p>
          <a:p>
            <a:pPr marL="320040" lvl="1" indent="0" algn="just">
              <a:buNone/>
            </a:pPr>
            <a:r>
              <a:rPr lang="ro-RO" dirty="0" smtClean="0">
                <a:solidFill>
                  <a:schemeClr val="tx1"/>
                </a:solidFill>
              </a:rPr>
              <a:t>parametri </a:t>
            </a:r>
            <a:r>
              <a:rPr lang="ro-RO" dirty="0">
                <a:solidFill>
                  <a:schemeClr val="tx1"/>
                </a:solidFill>
              </a:rPr>
              <a:t>ai mitului.  </a:t>
            </a:r>
          </a:p>
        </p:txBody>
      </p:sp>
    </p:spTree>
    <p:extLst>
      <p:ext uri="{BB962C8B-B14F-4D97-AF65-F5344CB8AC3E}">
        <p14:creationId xmlns:p14="http://schemas.microsoft.com/office/powerpoint/2010/main" val="237233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algn="just"/>
            <a:r>
              <a:rPr lang="ro-RO" b="1" dirty="0">
                <a:solidFill>
                  <a:schemeClr val="tx1"/>
                </a:solidFill>
              </a:rPr>
              <a:t>În DSM-5 TP narcisistă </a:t>
            </a:r>
            <a:r>
              <a:rPr lang="ro-RO" dirty="0">
                <a:solidFill>
                  <a:schemeClr val="tx1"/>
                </a:solidFill>
              </a:rPr>
              <a:t>se caracterizează prin </a:t>
            </a:r>
            <a:r>
              <a:rPr lang="ro-RO" u="sng" dirty="0">
                <a:solidFill>
                  <a:schemeClr val="tx1"/>
                </a:solidFill>
              </a:rPr>
              <a:t>grandiozitate, stima de sine vulnerabilă cu tendinţa de a solicita altora admirație</a:t>
            </a:r>
            <a:endParaRPr lang="ro-RO" dirty="0">
              <a:solidFill>
                <a:schemeClr val="tx1"/>
              </a:solidFill>
            </a:endParaRPr>
          </a:p>
          <a:p>
            <a:pPr algn="just"/>
            <a:r>
              <a:rPr lang="ro-RO" dirty="0">
                <a:solidFill>
                  <a:schemeClr val="tx1"/>
                </a:solidFill>
              </a:rPr>
              <a:t>(Identitate: exagerată autoapreciere; </a:t>
            </a:r>
            <a:r>
              <a:rPr lang="ro-RO" dirty="0" err="1">
                <a:solidFill>
                  <a:schemeClr val="tx1"/>
                </a:solidFill>
              </a:rPr>
              <a:t>Autodirecţionare</a:t>
            </a:r>
            <a:r>
              <a:rPr lang="ro-RO" dirty="0">
                <a:solidFill>
                  <a:schemeClr val="tx1"/>
                </a:solidFill>
              </a:rPr>
              <a:t>; standarde înalte, pentru a fi admirat; Empatie: insensibilitate; </a:t>
            </a:r>
            <a:r>
              <a:rPr lang="ro-RO" dirty="0" err="1">
                <a:solidFill>
                  <a:schemeClr val="tx1"/>
                </a:solidFill>
              </a:rPr>
              <a:t>Intimanţă</a:t>
            </a:r>
            <a:r>
              <a:rPr lang="ro-RO" dirty="0">
                <a:solidFill>
                  <a:schemeClr val="tx1"/>
                </a:solidFill>
              </a:rPr>
              <a:t>; Relaţii superficiale.)</a:t>
            </a:r>
          </a:p>
          <a:p>
            <a:pPr algn="just"/>
            <a:r>
              <a:rPr lang="ro-RO" u="sng" dirty="0">
                <a:solidFill>
                  <a:schemeClr val="tx1"/>
                </a:solidFill>
              </a:rPr>
              <a:t>TRASATURI: 1/ sens grandios al </a:t>
            </a:r>
            <a:r>
              <a:rPr lang="ro-RO" u="sng" dirty="0" err="1">
                <a:solidFill>
                  <a:schemeClr val="tx1"/>
                </a:solidFill>
              </a:rPr>
              <a:t>autoimportanţei</a:t>
            </a:r>
            <a:r>
              <a:rPr lang="ro-RO" u="sng" dirty="0">
                <a:solidFill>
                  <a:schemeClr val="tx1"/>
                </a:solidFill>
              </a:rPr>
              <a:t>; 2/ fantezii de succes, frumusețe, putere; 3/ se consideră o persoană deosebită, specială; 4/pretinde excesivă admiraţie; 5/se simte îndreptăţit la tratamente speciale; 6/ exploatator interpersonal; 7/lipsit de empatie; 8/arogant</a:t>
            </a:r>
            <a:r>
              <a:rPr lang="ro-RO" u="sng" dirty="0" smtClean="0">
                <a:solidFill>
                  <a:schemeClr val="tx1"/>
                </a:solidFill>
              </a:rPr>
              <a:t>.</a:t>
            </a:r>
            <a:endParaRPr lang="en-US" u="sng" dirty="0" smtClean="0">
              <a:solidFill>
                <a:schemeClr val="tx1"/>
              </a:solidFill>
            </a:endParaRPr>
          </a:p>
        </p:txBody>
      </p:sp>
    </p:spTree>
    <p:extLst>
      <p:ext uri="{BB962C8B-B14F-4D97-AF65-F5344CB8AC3E}">
        <p14:creationId xmlns:p14="http://schemas.microsoft.com/office/powerpoint/2010/main" val="76361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a:bodyPr>
          <a:lstStyle/>
          <a:p>
            <a:pPr algn="just"/>
            <a:endParaRPr lang="en-US" dirty="0" smtClean="0">
              <a:solidFill>
                <a:schemeClr val="tx1"/>
              </a:solidFill>
            </a:endParaRPr>
          </a:p>
          <a:p>
            <a:pPr algn="just"/>
            <a:endParaRPr lang="en-US" dirty="0">
              <a:solidFill>
                <a:schemeClr val="tx1"/>
              </a:solidFill>
            </a:endParaRPr>
          </a:p>
          <a:p>
            <a:pPr algn="just"/>
            <a:r>
              <a:rPr lang="ro-RO" dirty="0" smtClean="0">
                <a:solidFill>
                  <a:schemeClr val="tx1"/>
                </a:solidFill>
              </a:rPr>
              <a:t>Se </a:t>
            </a:r>
            <a:r>
              <a:rPr lang="ro-RO" dirty="0">
                <a:solidFill>
                  <a:schemeClr val="tx1"/>
                </a:solidFill>
              </a:rPr>
              <a:t>poate constata cum conceptualizarea din DSM-5, bazată pe criterii operaționale, decupează şi ea doar o perspectivă din mitul tradițional a lui </a:t>
            </a:r>
            <a:r>
              <a:rPr lang="ro-RO" dirty="0" smtClean="0">
                <a:solidFill>
                  <a:schemeClr val="tx1"/>
                </a:solidFill>
              </a:rPr>
              <a:t>Narcis</a:t>
            </a:r>
            <a:r>
              <a:rPr lang="en-US" dirty="0" smtClean="0">
                <a:solidFill>
                  <a:schemeClr val="tx1"/>
                </a:solidFill>
              </a:rPr>
              <a:t>; </a:t>
            </a:r>
            <a:r>
              <a:rPr lang="en-US" dirty="0" err="1" smtClean="0">
                <a:solidFill>
                  <a:schemeClr val="tx1"/>
                </a:solidFill>
              </a:rPr>
              <a:t>pe</a:t>
            </a:r>
            <a:r>
              <a:rPr lang="en-US" dirty="0" smtClean="0">
                <a:solidFill>
                  <a:schemeClr val="tx1"/>
                </a:solidFill>
              </a:rPr>
              <a:t> care o </a:t>
            </a:r>
            <a:r>
              <a:rPr lang="en-US" dirty="0" err="1" smtClean="0">
                <a:solidFill>
                  <a:schemeClr val="tx1"/>
                </a:solidFill>
              </a:rPr>
              <a:t>completeaz</a:t>
            </a:r>
            <a:r>
              <a:rPr lang="ro-RO" dirty="0" smtClean="0">
                <a:solidFill>
                  <a:schemeClr val="tx1"/>
                </a:solidFill>
              </a:rPr>
              <a:t>ă</a:t>
            </a:r>
            <a:r>
              <a:rPr lang="en-US" dirty="0" smtClean="0">
                <a:solidFill>
                  <a:schemeClr val="tx1"/>
                </a:solidFill>
              </a:rPr>
              <a:t> cu </a:t>
            </a:r>
            <a:r>
              <a:rPr lang="en-US" dirty="0" err="1" smtClean="0">
                <a:solidFill>
                  <a:schemeClr val="tx1"/>
                </a:solidFill>
              </a:rPr>
              <a:t>alte</a:t>
            </a:r>
            <a:r>
              <a:rPr lang="en-US" dirty="0" smtClean="0">
                <a:solidFill>
                  <a:schemeClr val="tx1"/>
                </a:solidFill>
              </a:rPr>
              <a:t> </a:t>
            </a:r>
            <a:r>
              <a:rPr lang="en-US" dirty="0" err="1" smtClean="0">
                <a:solidFill>
                  <a:schemeClr val="tx1"/>
                </a:solidFill>
              </a:rPr>
              <a:t>dezvolt</a:t>
            </a:r>
            <a:r>
              <a:rPr lang="ro-RO" dirty="0">
                <a:solidFill>
                  <a:schemeClr val="tx1"/>
                </a:solidFill>
              </a:rPr>
              <a:t>ă</a:t>
            </a:r>
            <a:r>
              <a:rPr lang="en-US" dirty="0" err="1" smtClean="0">
                <a:solidFill>
                  <a:schemeClr val="tx1"/>
                </a:solidFill>
              </a:rPr>
              <a:t>ri</a:t>
            </a:r>
            <a:r>
              <a:rPr lang="en-US" dirty="0" smtClean="0">
                <a:solidFill>
                  <a:schemeClr val="tx1"/>
                </a:solidFill>
              </a:rPr>
              <a:t>, </a:t>
            </a:r>
            <a:r>
              <a:rPr lang="ro-RO" dirty="0" smtClean="0">
                <a:solidFill>
                  <a:schemeClr val="tx1"/>
                </a:solidFill>
              </a:rPr>
              <a:t>cantonând-o </a:t>
            </a:r>
            <a:r>
              <a:rPr lang="ro-RO" dirty="0">
                <a:solidFill>
                  <a:schemeClr val="tx1"/>
                </a:solidFill>
              </a:rPr>
              <a:t>la domeniul Tulburărilor de </a:t>
            </a:r>
            <a:r>
              <a:rPr lang="ro-RO" dirty="0" smtClean="0">
                <a:solidFill>
                  <a:schemeClr val="tx1"/>
                </a:solidFill>
              </a:rPr>
              <a:t>personalitate</a:t>
            </a:r>
            <a:r>
              <a:rPr lang="en-US" dirty="0" smtClean="0">
                <a:solidFill>
                  <a:schemeClr val="tx1"/>
                </a:solidFill>
              </a:rPr>
              <a:t>.</a:t>
            </a:r>
            <a:endParaRPr lang="ro-RO" dirty="0">
              <a:solidFill>
                <a:schemeClr val="tx1"/>
              </a:solidFill>
            </a:endParaRPr>
          </a:p>
        </p:txBody>
      </p:sp>
    </p:spTree>
    <p:extLst>
      <p:ext uri="{BB962C8B-B14F-4D97-AF65-F5344CB8AC3E}">
        <p14:creationId xmlns:p14="http://schemas.microsoft.com/office/powerpoint/2010/main" val="423588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fontScale="92500" lnSpcReduction="20000"/>
          </a:bodyPr>
          <a:lstStyle/>
          <a:p>
            <a:endParaRPr lang="ro-RO" dirty="0"/>
          </a:p>
          <a:p>
            <a:pPr algn="just"/>
            <a:r>
              <a:rPr lang="ro-RO" dirty="0" smtClean="0">
                <a:solidFill>
                  <a:schemeClr val="tx1"/>
                </a:solidFill>
              </a:rPr>
              <a:t>În </a:t>
            </a:r>
            <a:r>
              <a:rPr lang="ro-RO" dirty="0">
                <a:solidFill>
                  <a:schemeClr val="tx1"/>
                </a:solidFill>
              </a:rPr>
              <a:t>DSM-5 (varianta dimensională) se menționează o posibilă polarizare între:</a:t>
            </a:r>
          </a:p>
          <a:p>
            <a:pPr lvl="0" algn="just"/>
            <a:r>
              <a:rPr lang="en-US" dirty="0" smtClean="0">
                <a:solidFill>
                  <a:schemeClr val="tx1"/>
                </a:solidFill>
              </a:rPr>
              <a:t>            </a:t>
            </a:r>
            <a:r>
              <a:rPr lang="ro-RO" dirty="0" smtClean="0">
                <a:solidFill>
                  <a:schemeClr val="tx1"/>
                </a:solidFill>
              </a:rPr>
              <a:t>Narcisistul </a:t>
            </a:r>
            <a:r>
              <a:rPr lang="ro-RO" dirty="0">
                <a:solidFill>
                  <a:schemeClr val="tx1"/>
                </a:solidFill>
              </a:rPr>
              <a:t>malign (cu </a:t>
            </a:r>
            <a:r>
              <a:rPr lang="ro-RO" dirty="0" err="1">
                <a:solidFill>
                  <a:schemeClr val="tx1"/>
                </a:solidFill>
              </a:rPr>
              <a:t>manipulativitate</a:t>
            </a:r>
            <a:r>
              <a:rPr lang="ro-RO" dirty="0">
                <a:solidFill>
                  <a:schemeClr val="tx1"/>
                </a:solidFill>
              </a:rPr>
              <a:t>, înşelăciune, răceală afectivă)</a:t>
            </a:r>
          </a:p>
          <a:p>
            <a:pPr lvl="0" algn="just"/>
            <a:r>
              <a:rPr lang="en-US" dirty="0" smtClean="0">
                <a:solidFill>
                  <a:schemeClr val="tx1"/>
                </a:solidFill>
              </a:rPr>
              <a:t>            </a:t>
            </a:r>
            <a:r>
              <a:rPr lang="ro-RO" dirty="0" smtClean="0">
                <a:solidFill>
                  <a:schemeClr val="tx1"/>
                </a:solidFill>
              </a:rPr>
              <a:t>Narcisistul </a:t>
            </a:r>
            <a:r>
              <a:rPr lang="ro-RO" dirty="0">
                <a:solidFill>
                  <a:schemeClr val="tx1"/>
                </a:solidFill>
              </a:rPr>
              <a:t>vulnerabil (cu depresie, anxietate)</a:t>
            </a:r>
          </a:p>
          <a:p>
            <a:pPr lvl="0" algn="just"/>
            <a:r>
              <a:rPr lang="ro-RO" dirty="0" smtClean="0">
                <a:solidFill>
                  <a:schemeClr val="tx1"/>
                </a:solidFill>
              </a:rPr>
              <a:t>O </a:t>
            </a:r>
            <a:r>
              <a:rPr lang="ro-RO" dirty="0">
                <a:solidFill>
                  <a:schemeClr val="tx1"/>
                </a:solidFill>
              </a:rPr>
              <a:t>astfel de polarizare e valabilă însă la majoritatea tipurilor, derivând din </a:t>
            </a:r>
            <a:r>
              <a:rPr lang="ro-RO" dirty="0" err="1">
                <a:solidFill>
                  <a:schemeClr val="tx1"/>
                </a:solidFill>
              </a:rPr>
              <a:t>opozitivitatea</a:t>
            </a:r>
            <a:r>
              <a:rPr lang="ro-RO" dirty="0">
                <a:solidFill>
                  <a:schemeClr val="tx1"/>
                </a:solidFill>
              </a:rPr>
              <a:t> ce o introduce în </a:t>
            </a:r>
            <a:r>
              <a:rPr lang="ro-RO" dirty="0" err="1">
                <a:solidFill>
                  <a:schemeClr val="tx1"/>
                </a:solidFill>
              </a:rPr>
              <a:t>circumplexul</a:t>
            </a:r>
            <a:r>
              <a:rPr lang="ro-RO" dirty="0">
                <a:solidFill>
                  <a:schemeClr val="tx1"/>
                </a:solidFill>
              </a:rPr>
              <a:t> interpersonal axa </a:t>
            </a:r>
            <a:r>
              <a:rPr lang="en-US" dirty="0" smtClean="0">
                <a:solidFill>
                  <a:schemeClr val="tx1"/>
                </a:solidFill>
              </a:rPr>
              <a:t>vertical</a:t>
            </a:r>
            <a:r>
              <a:rPr lang="ro-RO" dirty="0" smtClean="0">
                <a:solidFill>
                  <a:schemeClr val="tx1"/>
                </a:solidFill>
              </a:rPr>
              <a:t>ă</a:t>
            </a:r>
            <a:r>
              <a:rPr lang="en-US" dirty="0" smtClean="0">
                <a:solidFill>
                  <a:schemeClr val="tx1"/>
                </a:solidFill>
              </a:rPr>
              <a:t> </a:t>
            </a:r>
            <a:r>
              <a:rPr lang="ro-RO" dirty="0" smtClean="0">
                <a:solidFill>
                  <a:schemeClr val="tx1"/>
                </a:solidFill>
              </a:rPr>
              <a:t>dominație/sumisiune</a:t>
            </a:r>
            <a:r>
              <a:rPr lang="ro-RO" dirty="0">
                <a:solidFill>
                  <a:schemeClr val="tx1"/>
                </a:solidFill>
              </a:rPr>
              <a:t>. Astfel putem </a:t>
            </a:r>
            <a:r>
              <a:rPr lang="ro-RO" dirty="0" smtClean="0">
                <a:solidFill>
                  <a:schemeClr val="tx1"/>
                </a:solidFill>
              </a:rPr>
              <a:t>diferenția</a:t>
            </a:r>
            <a:r>
              <a:rPr lang="en-US" dirty="0" smtClean="0">
                <a:solidFill>
                  <a:schemeClr val="tx1"/>
                </a:solidFill>
              </a:rPr>
              <a:t> </a:t>
            </a:r>
            <a:r>
              <a:rPr lang="ro-RO" dirty="0" smtClean="0">
                <a:solidFill>
                  <a:schemeClr val="tx1"/>
                </a:solidFill>
              </a:rPr>
              <a:t>ş</a:t>
            </a:r>
            <a:r>
              <a:rPr lang="en-US" dirty="0" err="1" smtClean="0">
                <a:solidFill>
                  <a:schemeClr val="tx1"/>
                </a:solidFill>
              </a:rPr>
              <a:t>i</a:t>
            </a:r>
            <a:r>
              <a:rPr lang="en-US" dirty="0" smtClean="0">
                <a:solidFill>
                  <a:schemeClr val="tx1"/>
                </a:solidFill>
              </a:rPr>
              <a:t> </a:t>
            </a:r>
            <a:r>
              <a:rPr lang="ro-RO" dirty="0" smtClean="0">
                <a:solidFill>
                  <a:schemeClr val="tx1"/>
                </a:solidFill>
              </a:rPr>
              <a:t>î</a:t>
            </a:r>
            <a:r>
              <a:rPr lang="en-US" dirty="0" err="1" smtClean="0">
                <a:solidFill>
                  <a:schemeClr val="tx1"/>
                </a:solidFill>
              </a:rPr>
              <a:t>ntre</a:t>
            </a:r>
            <a:r>
              <a:rPr lang="ro-RO" dirty="0" smtClean="0">
                <a:solidFill>
                  <a:schemeClr val="tx1"/>
                </a:solidFill>
              </a:rPr>
              <a:t>:</a:t>
            </a:r>
            <a:endParaRPr lang="ro-RO" dirty="0">
              <a:solidFill>
                <a:schemeClr val="tx1"/>
              </a:solidFill>
            </a:endParaRPr>
          </a:p>
          <a:p>
            <a:pPr lvl="0" algn="just"/>
            <a:r>
              <a:rPr lang="ro-RO" dirty="0">
                <a:solidFill>
                  <a:schemeClr val="tx1"/>
                </a:solidFill>
              </a:rPr>
              <a:t>  </a:t>
            </a:r>
            <a:r>
              <a:rPr lang="en-US" dirty="0" smtClean="0">
                <a:solidFill>
                  <a:schemeClr val="tx1"/>
                </a:solidFill>
              </a:rPr>
              <a:t>	 </a:t>
            </a:r>
            <a:r>
              <a:rPr lang="ro-RO" dirty="0" smtClean="0">
                <a:solidFill>
                  <a:schemeClr val="tx1"/>
                </a:solidFill>
              </a:rPr>
              <a:t>TP </a:t>
            </a:r>
            <a:r>
              <a:rPr lang="ro-RO" dirty="0" err="1">
                <a:solidFill>
                  <a:schemeClr val="tx1"/>
                </a:solidFill>
              </a:rPr>
              <a:t>paranoiac</a:t>
            </a:r>
            <a:r>
              <a:rPr lang="ro-RO" dirty="0">
                <a:solidFill>
                  <a:schemeClr val="tx1"/>
                </a:solidFill>
              </a:rPr>
              <a:t> expansivă/TP senzitiv relaţională</a:t>
            </a:r>
          </a:p>
          <a:p>
            <a:pPr lvl="0" algn="just"/>
            <a:r>
              <a:rPr lang="ro-RO" dirty="0">
                <a:solidFill>
                  <a:schemeClr val="tx1"/>
                </a:solidFill>
              </a:rPr>
              <a:t>   </a:t>
            </a:r>
            <a:r>
              <a:rPr lang="en-US" dirty="0" smtClean="0">
                <a:solidFill>
                  <a:schemeClr val="tx1"/>
                </a:solidFill>
              </a:rPr>
              <a:t>	</a:t>
            </a:r>
            <a:r>
              <a:rPr lang="ro-RO" dirty="0" smtClean="0">
                <a:solidFill>
                  <a:schemeClr val="tx1"/>
                </a:solidFill>
              </a:rPr>
              <a:t> </a:t>
            </a:r>
            <a:r>
              <a:rPr lang="ro-RO" dirty="0">
                <a:solidFill>
                  <a:schemeClr val="tx1"/>
                </a:solidFill>
              </a:rPr>
              <a:t>TP antisocială/TP dependentă</a:t>
            </a:r>
          </a:p>
          <a:p>
            <a:pPr lvl="0"/>
            <a:r>
              <a:rPr lang="ro-RO" dirty="0">
                <a:solidFill>
                  <a:schemeClr val="tx1"/>
                </a:solidFill>
              </a:rPr>
              <a:t>    </a:t>
            </a:r>
            <a:r>
              <a:rPr lang="en-US" dirty="0" smtClean="0">
                <a:solidFill>
                  <a:schemeClr val="tx1"/>
                </a:solidFill>
              </a:rPr>
              <a:t>	 </a:t>
            </a:r>
            <a:r>
              <a:rPr lang="ro-RO" dirty="0" smtClean="0">
                <a:solidFill>
                  <a:schemeClr val="tx1"/>
                </a:solidFill>
              </a:rPr>
              <a:t>TP </a:t>
            </a:r>
            <a:r>
              <a:rPr lang="ro-RO" dirty="0" err="1">
                <a:solidFill>
                  <a:schemeClr val="tx1"/>
                </a:solidFill>
              </a:rPr>
              <a:t>anankast</a:t>
            </a:r>
            <a:r>
              <a:rPr lang="ro-RO" dirty="0">
                <a:solidFill>
                  <a:schemeClr val="tx1"/>
                </a:solidFill>
              </a:rPr>
              <a:t> expansivă /TP </a:t>
            </a:r>
            <a:r>
              <a:rPr lang="ro-RO" dirty="0" err="1">
                <a:solidFill>
                  <a:schemeClr val="tx1"/>
                </a:solidFill>
              </a:rPr>
              <a:t>psihasten</a:t>
            </a:r>
            <a:r>
              <a:rPr lang="ro-RO" dirty="0">
                <a:solidFill>
                  <a:schemeClr val="tx1"/>
                </a:solidFill>
              </a:rPr>
              <a:t> </a:t>
            </a:r>
            <a:r>
              <a:rPr lang="ro-RO" dirty="0" err="1">
                <a:solidFill>
                  <a:schemeClr val="tx1"/>
                </a:solidFill>
              </a:rPr>
              <a:t>ruminativă</a:t>
            </a:r>
            <a:r>
              <a:rPr lang="ro-RO" dirty="0">
                <a:solidFill>
                  <a:schemeClr val="tx1"/>
                </a:solidFill>
              </a:rPr>
              <a:t>.</a:t>
            </a:r>
          </a:p>
          <a:p>
            <a:endParaRPr lang="ro-RO" dirty="0"/>
          </a:p>
        </p:txBody>
      </p:sp>
    </p:spTree>
    <p:extLst>
      <p:ext uri="{BB962C8B-B14F-4D97-AF65-F5344CB8AC3E}">
        <p14:creationId xmlns:p14="http://schemas.microsoft.com/office/powerpoint/2010/main" val="4092319978"/>
      </p:ext>
    </p:extLst>
  </p:cSld>
  <p:clrMapOvr>
    <a:masterClrMapping/>
  </p:clrMapOvr>
</p:sld>
</file>

<file path=ppt/theme/theme1.xml><?xml version="1.0" encoding="utf-8"?>
<a:theme xmlns:a="http://schemas.openxmlformats.org/drawingml/2006/main" name="tf11309028_win32">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36806446_TF11309028.potx" id="{2141C594-AC1B-4058-8F6F-018568043A8D}" vid="{F8182FA4-E041-40A8-A555-077B8D6AFCF8}"/>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2.xml><?xml version="1.0" encoding="utf-8"?>
<ds:datastoreItem xmlns:ds="http://schemas.openxmlformats.org/officeDocument/2006/customXml" ds:itemID="{079290C9-6505-4B77-B628-A44276CB9D85}">
  <ds:schemaRefs>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47B8899B-5794-42FB-9137-8220A7376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tf11309028_win32</Template>
  <TotalTime>0</TotalTime>
  <Words>1057</Words>
  <Application>Microsoft Office PowerPoint</Application>
  <PresentationFormat>Particularizare</PresentationFormat>
  <Paragraphs>69</Paragraphs>
  <Slides>18</Slides>
  <Notes>4</Notes>
  <HiddenSlides>0</HiddenSlides>
  <MMClips>0</MMClips>
  <ScaleCrop>false</ScaleCrop>
  <HeadingPairs>
    <vt:vector size="4" baseType="variant">
      <vt:variant>
        <vt:lpstr>Temă</vt:lpstr>
      </vt:variant>
      <vt:variant>
        <vt:i4>1</vt:i4>
      </vt:variant>
      <vt:variant>
        <vt:lpstr>Titluri diapozitive</vt:lpstr>
      </vt:variant>
      <vt:variant>
        <vt:i4>18</vt:i4>
      </vt:variant>
    </vt:vector>
  </HeadingPairs>
  <TitlesOfParts>
    <vt:vector size="19" baseType="lpstr">
      <vt:lpstr>tf11309028_win32</vt:lpstr>
      <vt:lpstr>Narcisismul personologic, megalomania şi grandiozitatea solipsistă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2020-09-29T18:09:03Z</dcterms:created>
  <dcterms:modified xsi:type="dcterms:W3CDTF">2021-08-15T08:54:42Z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